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7"/>
  </p:notesMasterIdLst>
  <p:sldIdLst>
    <p:sldId id="474" r:id="rId2"/>
    <p:sldId id="550" r:id="rId3"/>
    <p:sldId id="551" r:id="rId4"/>
    <p:sldId id="552" r:id="rId5"/>
    <p:sldId id="553" r:id="rId6"/>
    <p:sldId id="554" r:id="rId7"/>
    <p:sldId id="555" r:id="rId8"/>
    <p:sldId id="556" r:id="rId9"/>
    <p:sldId id="557" r:id="rId10"/>
    <p:sldId id="558" r:id="rId11"/>
    <p:sldId id="559" r:id="rId12"/>
    <p:sldId id="560" r:id="rId13"/>
    <p:sldId id="561" r:id="rId14"/>
    <p:sldId id="581" r:id="rId15"/>
    <p:sldId id="582" r:id="rId16"/>
    <p:sldId id="583" r:id="rId17"/>
    <p:sldId id="584" r:id="rId18"/>
    <p:sldId id="585" r:id="rId19"/>
    <p:sldId id="586" r:id="rId20"/>
    <p:sldId id="580" r:id="rId21"/>
    <p:sldId id="563" r:id="rId22"/>
    <p:sldId id="564" r:id="rId23"/>
    <p:sldId id="565" r:id="rId24"/>
    <p:sldId id="566"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776" r:id="rId42"/>
    <p:sldId id="777" r:id="rId43"/>
    <p:sldId id="778" r:id="rId44"/>
    <p:sldId id="780" r:id="rId45"/>
    <p:sldId id="781" r:id="rId46"/>
    <p:sldId id="587" r:id="rId47"/>
    <p:sldId id="588" r:id="rId48"/>
    <p:sldId id="595" r:id="rId49"/>
    <p:sldId id="775" r:id="rId50"/>
    <p:sldId id="589" r:id="rId51"/>
    <p:sldId id="590" r:id="rId52"/>
    <p:sldId id="491" r:id="rId53"/>
    <p:sldId id="492" r:id="rId54"/>
    <p:sldId id="493" r:id="rId55"/>
    <p:sldId id="494" r:id="rId56"/>
    <p:sldId id="495" r:id="rId57"/>
    <p:sldId id="496" r:id="rId58"/>
    <p:sldId id="497" r:id="rId59"/>
    <p:sldId id="498" r:id="rId60"/>
    <p:sldId id="499" r:id="rId61"/>
    <p:sldId id="500"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96" r:id="rId81"/>
    <p:sldId id="601" r:id="rId82"/>
    <p:sldId id="602" r:id="rId83"/>
    <p:sldId id="603" r:id="rId84"/>
    <p:sldId id="604" r:id="rId85"/>
    <p:sldId id="605" r:id="rId86"/>
    <p:sldId id="606" r:id="rId87"/>
    <p:sldId id="607" r:id="rId88"/>
    <p:sldId id="608" r:id="rId89"/>
    <p:sldId id="609" r:id="rId90"/>
    <p:sldId id="610" r:id="rId91"/>
    <p:sldId id="611" r:id="rId92"/>
    <p:sldId id="612" r:id="rId93"/>
    <p:sldId id="613" r:id="rId94"/>
    <p:sldId id="614" r:id="rId95"/>
    <p:sldId id="615" r:id="rId96"/>
    <p:sldId id="616" r:id="rId97"/>
    <p:sldId id="617" r:id="rId98"/>
    <p:sldId id="618" r:id="rId99"/>
    <p:sldId id="619" r:id="rId100"/>
    <p:sldId id="620" r:id="rId101"/>
    <p:sldId id="621" r:id="rId102"/>
    <p:sldId id="622" r:id="rId103"/>
    <p:sldId id="623" r:id="rId104"/>
    <p:sldId id="624" r:id="rId105"/>
    <p:sldId id="625" r:id="rId106"/>
    <p:sldId id="626" r:id="rId107"/>
    <p:sldId id="627" r:id="rId108"/>
    <p:sldId id="628" r:id="rId109"/>
    <p:sldId id="629" r:id="rId110"/>
    <p:sldId id="630" r:id="rId111"/>
    <p:sldId id="631" r:id="rId112"/>
    <p:sldId id="632" r:id="rId113"/>
    <p:sldId id="633" r:id="rId114"/>
    <p:sldId id="634" r:id="rId115"/>
    <p:sldId id="635" r:id="rId116"/>
    <p:sldId id="636" r:id="rId117"/>
    <p:sldId id="637" r:id="rId118"/>
    <p:sldId id="638" r:id="rId119"/>
    <p:sldId id="639" r:id="rId120"/>
    <p:sldId id="640" r:id="rId121"/>
    <p:sldId id="641" r:id="rId122"/>
    <p:sldId id="642" r:id="rId123"/>
    <p:sldId id="643" r:id="rId124"/>
    <p:sldId id="644" r:id="rId125"/>
    <p:sldId id="645" r:id="rId126"/>
    <p:sldId id="646" r:id="rId127"/>
    <p:sldId id="647" r:id="rId128"/>
    <p:sldId id="648" r:id="rId129"/>
    <p:sldId id="649" r:id="rId130"/>
    <p:sldId id="650" r:id="rId131"/>
    <p:sldId id="651" r:id="rId132"/>
    <p:sldId id="652" r:id="rId133"/>
    <p:sldId id="653" r:id="rId134"/>
    <p:sldId id="654" r:id="rId135"/>
    <p:sldId id="655" r:id="rId136"/>
    <p:sldId id="656" r:id="rId137"/>
    <p:sldId id="657" r:id="rId138"/>
    <p:sldId id="658" r:id="rId139"/>
    <p:sldId id="659" r:id="rId140"/>
    <p:sldId id="660" r:id="rId141"/>
    <p:sldId id="661" r:id="rId142"/>
    <p:sldId id="662" r:id="rId143"/>
    <p:sldId id="663" r:id="rId144"/>
    <p:sldId id="664" r:id="rId145"/>
    <p:sldId id="665" r:id="rId146"/>
    <p:sldId id="666" r:id="rId147"/>
    <p:sldId id="667" r:id="rId148"/>
    <p:sldId id="668" r:id="rId149"/>
    <p:sldId id="669" r:id="rId150"/>
    <p:sldId id="670" r:id="rId151"/>
    <p:sldId id="671" r:id="rId152"/>
    <p:sldId id="672" r:id="rId153"/>
    <p:sldId id="673" r:id="rId154"/>
    <p:sldId id="674" r:id="rId155"/>
    <p:sldId id="675" r:id="rId156"/>
    <p:sldId id="676" r:id="rId157"/>
    <p:sldId id="677" r:id="rId158"/>
    <p:sldId id="678" r:id="rId159"/>
    <p:sldId id="679" r:id="rId160"/>
    <p:sldId id="680" r:id="rId161"/>
    <p:sldId id="681" r:id="rId162"/>
    <p:sldId id="682" r:id="rId163"/>
    <p:sldId id="683" r:id="rId164"/>
    <p:sldId id="684" r:id="rId165"/>
    <p:sldId id="685" r:id="rId166"/>
    <p:sldId id="686" r:id="rId167"/>
    <p:sldId id="687" r:id="rId168"/>
    <p:sldId id="688" r:id="rId169"/>
    <p:sldId id="689" r:id="rId170"/>
    <p:sldId id="690" r:id="rId171"/>
    <p:sldId id="691" r:id="rId172"/>
    <p:sldId id="692" r:id="rId173"/>
    <p:sldId id="693" r:id="rId174"/>
    <p:sldId id="694" r:id="rId175"/>
    <p:sldId id="695" r:id="rId176"/>
    <p:sldId id="696" r:id="rId177"/>
    <p:sldId id="697" r:id="rId178"/>
    <p:sldId id="698" r:id="rId179"/>
    <p:sldId id="699" r:id="rId180"/>
    <p:sldId id="700" r:id="rId181"/>
    <p:sldId id="701" r:id="rId182"/>
    <p:sldId id="702" r:id="rId183"/>
    <p:sldId id="703" r:id="rId184"/>
    <p:sldId id="704" r:id="rId185"/>
    <p:sldId id="705" r:id="rId186"/>
    <p:sldId id="706" r:id="rId187"/>
    <p:sldId id="707" r:id="rId188"/>
    <p:sldId id="708" r:id="rId189"/>
    <p:sldId id="709" r:id="rId190"/>
    <p:sldId id="710" r:id="rId191"/>
    <p:sldId id="711" r:id="rId192"/>
    <p:sldId id="712" r:id="rId193"/>
    <p:sldId id="713" r:id="rId194"/>
    <p:sldId id="714" r:id="rId195"/>
    <p:sldId id="715" r:id="rId196"/>
    <p:sldId id="716" r:id="rId197"/>
    <p:sldId id="717" r:id="rId198"/>
    <p:sldId id="718" r:id="rId199"/>
    <p:sldId id="719" r:id="rId200"/>
    <p:sldId id="720" r:id="rId201"/>
    <p:sldId id="721" r:id="rId202"/>
    <p:sldId id="722" r:id="rId203"/>
    <p:sldId id="723" r:id="rId204"/>
    <p:sldId id="724" r:id="rId205"/>
    <p:sldId id="725" r:id="rId206"/>
    <p:sldId id="726" r:id="rId207"/>
    <p:sldId id="727" r:id="rId208"/>
    <p:sldId id="728" r:id="rId209"/>
    <p:sldId id="729" r:id="rId210"/>
    <p:sldId id="730" r:id="rId211"/>
    <p:sldId id="731" r:id="rId212"/>
    <p:sldId id="732" r:id="rId213"/>
    <p:sldId id="733" r:id="rId214"/>
    <p:sldId id="734" r:id="rId215"/>
    <p:sldId id="735" r:id="rId216"/>
    <p:sldId id="736" r:id="rId217"/>
    <p:sldId id="737" r:id="rId218"/>
    <p:sldId id="738" r:id="rId219"/>
    <p:sldId id="739" r:id="rId220"/>
    <p:sldId id="740" r:id="rId221"/>
    <p:sldId id="741" r:id="rId222"/>
    <p:sldId id="742" r:id="rId223"/>
    <p:sldId id="743" r:id="rId224"/>
    <p:sldId id="744" r:id="rId225"/>
    <p:sldId id="745" r:id="rId226"/>
    <p:sldId id="746" r:id="rId227"/>
    <p:sldId id="747" r:id="rId228"/>
    <p:sldId id="748" r:id="rId229"/>
    <p:sldId id="749" r:id="rId230"/>
    <p:sldId id="750" r:id="rId231"/>
    <p:sldId id="751" r:id="rId232"/>
    <p:sldId id="752" r:id="rId233"/>
    <p:sldId id="753" r:id="rId234"/>
    <p:sldId id="754" r:id="rId235"/>
    <p:sldId id="755" r:id="rId236"/>
    <p:sldId id="756" r:id="rId237"/>
    <p:sldId id="757" r:id="rId238"/>
    <p:sldId id="758" r:id="rId239"/>
    <p:sldId id="759" r:id="rId240"/>
    <p:sldId id="760" r:id="rId241"/>
    <p:sldId id="761" r:id="rId242"/>
    <p:sldId id="762" r:id="rId243"/>
    <p:sldId id="763" r:id="rId244"/>
    <p:sldId id="764" r:id="rId245"/>
    <p:sldId id="770" r:id="rId246"/>
    <p:sldId id="771" r:id="rId247"/>
    <p:sldId id="765" r:id="rId248"/>
    <p:sldId id="766" r:id="rId249"/>
    <p:sldId id="767" r:id="rId250"/>
    <p:sldId id="768" r:id="rId251"/>
    <p:sldId id="769" r:id="rId252"/>
    <p:sldId id="772" r:id="rId253"/>
    <p:sldId id="773" r:id="rId254"/>
    <p:sldId id="774" r:id="rId255"/>
    <p:sldId id="386" r:id="rId25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6074E-3393-4291-9B88-6414FABD66B5}" type="datetimeFigureOut">
              <a:rPr lang="es-PE" smtClean="0"/>
              <a:pPr/>
              <a:t>27/01/2019</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1234B-3922-4153-9F31-3CAE0E62E359}" type="slidenum">
              <a:rPr lang="es-PE" smtClean="0"/>
              <a:pPr/>
              <a:t>‹Nº›</a:t>
            </a:fld>
            <a:endParaRPr lang="es-PE"/>
          </a:p>
        </p:txBody>
      </p:sp>
    </p:spTree>
    <p:extLst>
      <p:ext uri="{BB962C8B-B14F-4D97-AF65-F5344CB8AC3E}">
        <p14:creationId xmlns:p14="http://schemas.microsoft.com/office/powerpoint/2010/main" val="418663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pPr/>
              <a:t>89</a:t>
            </a:fld>
            <a:endParaRPr lang="es-PE"/>
          </a:p>
        </p:txBody>
      </p:sp>
    </p:spTree>
    <p:extLst>
      <p:ext uri="{BB962C8B-B14F-4D97-AF65-F5344CB8AC3E}">
        <p14:creationId xmlns:p14="http://schemas.microsoft.com/office/powerpoint/2010/main" val="295685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solidFill>
                  <a:prstClr val="black"/>
                </a:solidFill>
              </a:rPr>
              <a:pPr/>
              <a:t>98</a:t>
            </a:fld>
            <a:endParaRPr lang="es-PE">
              <a:solidFill>
                <a:prstClr val="black"/>
              </a:solidFill>
            </a:endParaRPr>
          </a:p>
        </p:txBody>
      </p:sp>
    </p:spTree>
    <p:extLst>
      <p:ext uri="{BB962C8B-B14F-4D97-AF65-F5344CB8AC3E}">
        <p14:creationId xmlns:p14="http://schemas.microsoft.com/office/powerpoint/2010/main" val="295685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solidFill>
                  <a:prstClr val="black"/>
                </a:solidFill>
              </a:rPr>
              <a:pPr/>
              <a:t>103</a:t>
            </a:fld>
            <a:endParaRPr lang="es-PE">
              <a:solidFill>
                <a:prstClr val="black"/>
              </a:solidFill>
            </a:endParaRPr>
          </a:p>
        </p:txBody>
      </p:sp>
    </p:spTree>
    <p:extLst>
      <p:ext uri="{BB962C8B-B14F-4D97-AF65-F5344CB8AC3E}">
        <p14:creationId xmlns:p14="http://schemas.microsoft.com/office/powerpoint/2010/main" val="295685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solidFill>
                  <a:prstClr val="black"/>
                </a:solidFill>
              </a:rPr>
              <a:pPr/>
              <a:t>106</a:t>
            </a:fld>
            <a:endParaRPr lang="es-PE">
              <a:solidFill>
                <a:prstClr val="black"/>
              </a:solidFill>
            </a:endParaRPr>
          </a:p>
        </p:txBody>
      </p:sp>
    </p:spTree>
    <p:extLst>
      <p:ext uri="{BB962C8B-B14F-4D97-AF65-F5344CB8AC3E}">
        <p14:creationId xmlns:p14="http://schemas.microsoft.com/office/powerpoint/2010/main" val="295685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solidFill>
                  <a:prstClr val="black"/>
                </a:solidFill>
              </a:rPr>
              <a:pPr/>
              <a:t>108</a:t>
            </a:fld>
            <a:endParaRPr lang="es-PE">
              <a:solidFill>
                <a:prstClr val="black"/>
              </a:solidFill>
            </a:endParaRPr>
          </a:p>
        </p:txBody>
      </p:sp>
    </p:spTree>
    <p:extLst>
      <p:ext uri="{BB962C8B-B14F-4D97-AF65-F5344CB8AC3E}">
        <p14:creationId xmlns:p14="http://schemas.microsoft.com/office/powerpoint/2010/main" val="295685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ADE8C57-C038-4609-82B8-C235AAC0C8E7}" type="slidenum">
              <a:rPr lang="es-PE" smtClean="0">
                <a:solidFill>
                  <a:prstClr val="black"/>
                </a:solidFill>
              </a:rPr>
              <a:pPr/>
              <a:t>112</a:t>
            </a:fld>
            <a:endParaRPr lang="es-PE">
              <a:solidFill>
                <a:prstClr val="black"/>
              </a:solidFill>
            </a:endParaRPr>
          </a:p>
        </p:txBody>
      </p:sp>
    </p:spTree>
    <p:extLst>
      <p:ext uri="{BB962C8B-B14F-4D97-AF65-F5344CB8AC3E}">
        <p14:creationId xmlns:p14="http://schemas.microsoft.com/office/powerpoint/2010/main" val="295685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170555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158526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398113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100999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29417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108786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418207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366543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17618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292139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9444BD-7277-46AF-9370-7B6B71B7AF9E}" type="datetimeFigureOut">
              <a:rPr lang="es-PE" smtClean="0"/>
              <a:pPr/>
              <a:t>27/01/2019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E597F6E-25D4-4B25-BF35-7606B9BFD1C4}" type="slidenum">
              <a:rPr lang="es-PE" smtClean="0"/>
              <a:pPr/>
              <a:t>‹Nº›</a:t>
            </a:fld>
            <a:endParaRPr lang="es-PE"/>
          </a:p>
        </p:txBody>
      </p:sp>
    </p:spTree>
    <p:extLst>
      <p:ext uri="{BB962C8B-B14F-4D97-AF65-F5344CB8AC3E}">
        <p14:creationId xmlns:p14="http://schemas.microsoft.com/office/powerpoint/2010/main" val="49322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444BD-7277-46AF-9370-7B6B71B7AF9E}" type="datetimeFigureOut">
              <a:rPr lang="es-PE" smtClean="0"/>
              <a:pPr/>
              <a:t>27/01/2019</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97F6E-25D4-4B25-BF35-7606B9BFD1C4}" type="slidenum">
              <a:rPr lang="es-PE" smtClean="0"/>
              <a:pPr/>
              <a:t>‹Nº›</a:t>
            </a:fld>
            <a:endParaRPr lang="es-PE"/>
          </a:p>
        </p:txBody>
      </p:sp>
    </p:spTree>
    <p:extLst>
      <p:ext uri="{BB962C8B-B14F-4D97-AF65-F5344CB8AC3E}">
        <p14:creationId xmlns:p14="http://schemas.microsoft.com/office/powerpoint/2010/main" val="7829247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tc.gob.pe/jurisprudencia/2002/01091-2002-HC.html"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tc.gob.pe/jurisprudencia/2008/05570-2007-HC%20Resolucion.pdf" TargetMode="External"/><Relationship Id="rId2" Type="http://schemas.openxmlformats.org/officeDocument/2006/relationships/hyperlink" Target="http://www.tc.gob.pe/jurisprudencia/2007/07961-2006-HC.pdf" TargetMode="External"/><Relationship Id="rId1" Type="http://schemas.openxmlformats.org/officeDocument/2006/relationships/slideLayout" Target="../slideLayouts/slideLayout2.xml"/><Relationship Id="rId4" Type="http://schemas.openxmlformats.org/officeDocument/2006/relationships/hyperlink" Target="http://www.tc.gob.pe/jurisprudencia/2010/00475-2010-HC%20Resolucion.html" TargetMode="External"/></Relationships>
</file>

<file path=ppt/slides/_rels/slide137.xml.rels><?xml version="1.0" encoding="UTF-8" standalone="yes"?>
<Relationships xmlns="http://schemas.openxmlformats.org/package/2006/relationships"><Relationship Id="rId2" Type="http://schemas.openxmlformats.org/officeDocument/2006/relationships/hyperlink" Target="http://www.tc.gob.pe/jurisprudencia/2004/02663-2003-HC.html"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www.tc.gob.pe/jurisprudencia/2004/02663-2003-HC.html" TargetMode="External"/><Relationship Id="rId2" Type="http://schemas.openxmlformats.org/officeDocument/2006/relationships/hyperlink" Target="http://www.tc.gob.pe/jurisprudencia/2001/00590-2001-HC%20Resolucion.html" TargetMode="External"/><Relationship Id="rId1" Type="http://schemas.openxmlformats.org/officeDocument/2006/relationships/slideLayout" Target="../slideLayouts/slideLayout2.xml"/><Relationship Id="rId4" Type="http://schemas.openxmlformats.org/officeDocument/2006/relationships/hyperlink" Target="http://www.tc.gob.pe/jurisprudencia/2003/01429-2002-HC.html"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derechopma.blogspot.com/2014/12/modelo-de-habeas-corpus-traslativo.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1484784"/>
            <a:ext cx="7772400" cy="1470025"/>
          </a:xfrm>
          <a:ln>
            <a:solidFill>
              <a:schemeClr val="bg1"/>
            </a:solidFill>
          </a:ln>
        </p:spPr>
        <p:txBody>
          <a:bodyPr>
            <a:noAutofit/>
          </a:bodyPr>
          <a:lstStyle/>
          <a:p>
            <a:r>
              <a:rPr lang="es-PE" sz="7200" b="1" dirty="0" smtClean="0">
                <a:effectLst>
                  <a:outerShdw blurRad="38100" dist="38100" dir="2700000" algn="tl">
                    <a:srgbClr val="000000">
                      <a:alpha val="43137"/>
                    </a:srgbClr>
                  </a:outerShdw>
                </a:effectLst>
              </a:rPr>
              <a:t>Taller de Habeas Corpus</a:t>
            </a:r>
            <a:endParaRPr lang="es-PE" sz="7200" b="1" dirty="0">
              <a:effectLst>
                <a:outerShdw blurRad="38100" dist="38100" dir="2700000" algn="tl">
                  <a:srgbClr val="000000">
                    <a:alpha val="43137"/>
                  </a:srgbClr>
                </a:outerShdw>
              </a:effectLst>
            </a:endParaRPr>
          </a:p>
        </p:txBody>
      </p:sp>
      <p:sp>
        <p:nvSpPr>
          <p:cNvPr id="5" name="4 Subtítulo"/>
          <p:cNvSpPr>
            <a:spLocks noGrp="1"/>
          </p:cNvSpPr>
          <p:nvPr>
            <p:ph type="subTitle" idx="1"/>
          </p:nvPr>
        </p:nvSpPr>
        <p:spPr>
          <a:xfrm>
            <a:off x="467544" y="3861048"/>
            <a:ext cx="6400800" cy="1752600"/>
          </a:xfrm>
          <a:prstGeom prst="snip2DiagRect">
            <a:avLst/>
          </a:prstGeom>
          <a:solidFill>
            <a:srgbClr val="FFC000"/>
          </a:solidFill>
          <a:ln w="34925" cap="flat" cmpd="sng" algn="ctr">
            <a:solidFill>
              <a:sysClr val="window" lastClr="FFFFFF"/>
            </a:solidFill>
            <a:prstDash val="solid"/>
          </a:ln>
          <a:effectLst>
            <a:outerShdw blurRad="50800" dist="25000" dir="5400000" rotWithShape="0">
              <a:srgbClr val="000000">
                <a:alpha val="40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GUILLERMO M. SEVILLA GÁLVEZ</a:t>
            </a:r>
          </a:p>
          <a:p>
            <a:pPr marL="0" marR="0" lvl="0" indent="0" defTabSz="914400" eaLnBrk="1" fontAlgn="auto" latinLnBrk="0" hangingPunct="1">
              <a:lnSpc>
                <a:spcPct val="100000"/>
              </a:lnSpc>
              <a:spcBef>
                <a:spcPts val="0"/>
              </a:spcBef>
              <a:spcAft>
                <a:spcPts val="0"/>
              </a:spcAft>
              <a:buClrTx/>
              <a:buSzTx/>
              <a:buFontTx/>
              <a:buNone/>
              <a:tabLst/>
              <a:defRPr/>
            </a:pPr>
            <a:r>
              <a:rPr kumimoji="0" lang="es-PE" sz="2400" b="1" i="0" u="none" strike="noStrike" kern="0" cap="none" spc="0" normalizeH="0" baseline="0" noProof="0" smtClean="0">
                <a:ln>
                  <a:noFill/>
                </a:ln>
                <a:solidFill>
                  <a:sysClr val="window" lastClr="FFFFFF"/>
                </a:solidFill>
                <a:effectLst/>
                <a:uLnTx/>
                <a:uFillTx/>
                <a:latin typeface="Times New Roman" pitchFamily="18" charset="0"/>
                <a:ea typeface="+mn-ea"/>
                <a:cs typeface="Times New Roman" pitchFamily="18" charset="0"/>
              </a:rPr>
              <a:t> </a:t>
            </a:r>
            <a:endParaRPr kumimoji="0" lang="es-PE" sz="2400" b="1" i="0" u="none" strike="noStrike" kern="0" cap="none" spc="0" normalizeH="0" baseline="0" noProof="0" dirty="0" smtClean="0">
              <a:ln>
                <a:noFill/>
              </a:ln>
              <a:solidFill>
                <a:sysClr val="window" lastClr="FFFFFF"/>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pic>
        <p:nvPicPr>
          <p:cNvPr id="6" name="Picture 2" descr="C:\Users\USUARIO\Pictures\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58112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7" name="il_fi" descr="http://diplomados.pe/portal/wp-content/themes/TheProfessional/images/logo-unmsm.jpg"/>
          <p:cNvPicPr/>
          <p:nvPr/>
        </p:nvPicPr>
        <p:blipFill>
          <a:blip r:embed="rId4" cstate="print"/>
          <a:srcRect/>
          <a:stretch>
            <a:fillRect/>
          </a:stretch>
        </p:blipFill>
        <p:spPr bwMode="auto">
          <a:xfrm>
            <a:off x="7072330" y="2571744"/>
            <a:ext cx="1658140" cy="1800200"/>
          </a:xfrm>
          <a:prstGeom prst="rect">
            <a:avLst/>
          </a:prstGeom>
          <a:noFill/>
        </p:spPr>
      </p:pic>
    </p:spTree>
    <p:extLst>
      <p:ext uri="{BB962C8B-B14F-4D97-AF65-F5344CB8AC3E}">
        <p14:creationId xmlns:p14="http://schemas.microsoft.com/office/powerpoint/2010/main" val="77231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PE" sz="2400" b="1" dirty="0" smtClean="0"/>
              <a:t>Contenido de los Derechos Fundamentales Protegidos por el Habeas Corpus </a:t>
            </a:r>
            <a:endParaRPr lang="es-PE" sz="2400" b="1" dirty="0"/>
          </a:p>
        </p:txBody>
      </p:sp>
      <p:sp>
        <p:nvSpPr>
          <p:cNvPr id="3" name="2 Marcador de contenido"/>
          <p:cNvSpPr>
            <a:spLocks noGrp="1"/>
          </p:cNvSpPr>
          <p:nvPr>
            <p:ph idx="1"/>
          </p:nvPr>
        </p:nvSpPr>
        <p:spPr/>
        <p:txBody>
          <a:bodyPr/>
          <a:lstStyle/>
          <a:p>
            <a:pPr marL="0" indent="0" algn="just">
              <a:buNone/>
            </a:pPr>
            <a:endParaRPr lang="es-PE" dirty="0"/>
          </a:p>
        </p:txBody>
      </p:sp>
    </p:spTree>
    <p:extLst>
      <p:ext uri="{BB962C8B-B14F-4D97-AF65-F5344CB8AC3E}">
        <p14:creationId xmlns:p14="http://schemas.microsoft.com/office/powerpoint/2010/main" val="1832412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16632"/>
            <a:ext cx="8496944" cy="6741368"/>
          </a:xfrm>
        </p:spPr>
        <p:txBody>
          <a:bodyPr>
            <a:normAutofit fontScale="92500"/>
          </a:bodyPr>
          <a:lstStyle/>
          <a:p>
            <a:pPr marL="355600" indent="-311150" algn="just" defTabSz="365125">
              <a:buNone/>
            </a:pPr>
            <a:r>
              <a:rPr lang="es-ES" sz="2400" b="1" dirty="0" smtClean="0">
                <a:latin typeface="Times New Roman" pitchFamily="18" charset="0"/>
                <a:cs typeface="Times New Roman" pitchFamily="18" charset="0"/>
              </a:rPr>
              <a:t>5</a:t>
            </a:r>
            <a:r>
              <a:rPr lang="es-ES" sz="2800" b="1" dirty="0" smtClean="0">
                <a:latin typeface="Times New Roman" pitchFamily="18" charset="0"/>
                <a:cs typeface="Times New Roman" pitchFamily="18" charset="0"/>
              </a:rPr>
              <a:t>)	El </a:t>
            </a:r>
            <a:r>
              <a:rPr lang="es-ES" sz="2800" b="1" dirty="0">
                <a:latin typeface="Times New Roman" pitchFamily="18" charset="0"/>
                <a:cs typeface="Times New Roman" pitchFamily="18" charset="0"/>
              </a:rPr>
              <a:t>derecho del extranjero, a quien se ha concedido </a:t>
            </a:r>
            <a:r>
              <a:rPr lang="es-ES" sz="2800" b="1" dirty="0" smtClean="0">
                <a:latin typeface="Times New Roman" pitchFamily="18" charset="0"/>
                <a:cs typeface="Times New Roman" pitchFamily="18" charset="0"/>
              </a:rPr>
              <a:t>asilo </a:t>
            </a:r>
            <a:r>
              <a:rPr lang="es-ES" sz="2800" b="1" dirty="0">
                <a:latin typeface="Times New Roman" pitchFamily="18" charset="0"/>
                <a:cs typeface="Times New Roman" pitchFamily="18" charset="0"/>
              </a:rPr>
              <a:t>político, </a:t>
            </a:r>
            <a:r>
              <a:rPr lang="es-ES" sz="2800" b="1" dirty="0" smtClean="0">
                <a:latin typeface="Times New Roman" pitchFamily="18" charset="0"/>
                <a:cs typeface="Times New Roman" pitchFamily="18" charset="0"/>
              </a:rPr>
              <a:t>de </a:t>
            </a:r>
            <a:r>
              <a:rPr lang="es-ES" sz="2800" b="1" dirty="0">
                <a:latin typeface="Times New Roman" pitchFamily="18" charset="0"/>
                <a:cs typeface="Times New Roman" pitchFamily="18" charset="0"/>
              </a:rPr>
              <a:t>no ser expulsado al </a:t>
            </a:r>
            <a:r>
              <a:rPr lang="es-ES" sz="2800" b="1" dirty="0" smtClean="0">
                <a:latin typeface="Times New Roman" pitchFamily="18" charset="0"/>
                <a:cs typeface="Times New Roman" pitchFamily="18" charset="0"/>
              </a:rPr>
              <a:t>país cuyo gobierno lo persigue</a:t>
            </a:r>
            <a:r>
              <a:rPr lang="es-ES" sz="2800" b="1" dirty="0">
                <a:latin typeface="Times New Roman" pitchFamily="18" charset="0"/>
                <a:cs typeface="Times New Roman" pitchFamily="18" charset="0"/>
              </a:rPr>
              <a:t>, o en </a:t>
            </a:r>
            <a:r>
              <a:rPr lang="es-ES" sz="2800" b="1" dirty="0" smtClean="0">
                <a:latin typeface="Times New Roman" pitchFamily="18" charset="0"/>
                <a:cs typeface="Times New Roman" pitchFamily="18" charset="0"/>
              </a:rPr>
              <a:t>ningún </a:t>
            </a:r>
            <a:r>
              <a:rPr lang="es-ES" sz="2800" b="1" dirty="0">
                <a:latin typeface="Times New Roman" pitchFamily="18" charset="0"/>
                <a:cs typeface="Times New Roman" pitchFamily="18" charset="0"/>
              </a:rPr>
              <a:t>caso si peligrase su </a:t>
            </a:r>
            <a:r>
              <a:rPr lang="es-ES" sz="2800" b="1" dirty="0" smtClean="0">
                <a:latin typeface="Times New Roman" pitchFamily="18" charset="0"/>
                <a:cs typeface="Times New Roman" pitchFamily="18" charset="0"/>
              </a:rPr>
              <a:t>libertad o </a:t>
            </a:r>
            <a:r>
              <a:rPr lang="es-ES" sz="2800" b="1" dirty="0">
                <a:latin typeface="Times New Roman" pitchFamily="18" charset="0"/>
                <a:cs typeface="Times New Roman" pitchFamily="18" charset="0"/>
              </a:rPr>
              <a:t>seguridad por </a:t>
            </a:r>
            <a:r>
              <a:rPr lang="es-ES" sz="2800" b="1" dirty="0" smtClean="0">
                <a:latin typeface="Times New Roman" pitchFamily="18" charset="0"/>
                <a:cs typeface="Times New Roman" pitchFamily="18" charset="0"/>
              </a:rPr>
              <a:t>el </a:t>
            </a:r>
            <a:r>
              <a:rPr lang="es-ES" sz="2800" b="1" dirty="0">
                <a:latin typeface="Times New Roman" pitchFamily="18" charset="0"/>
                <a:cs typeface="Times New Roman" pitchFamily="18" charset="0"/>
              </a:rPr>
              <a:t>hecho </a:t>
            </a:r>
            <a:r>
              <a:rPr lang="es-ES" sz="2800" b="1" dirty="0" smtClean="0">
                <a:latin typeface="Times New Roman" pitchFamily="18" charset="0"/>
                <a:cs typeface="Times New Roman" pitchFamily="18" charset="0"/>
              </a:rPr>
              <a:t>de ser expulsado</a:t>
            </a:r>
            <a:r>
              <a:rPr lang="es-ES" sz="2800" b="1" dirty="0">
                <a:latin typeface="Times New Roman" pitchFamily="18" charset="0"/>
                <a:cs typeface="Times New Roman" pitchFamily="18" charset="0"/>
              </a:rPr>
              <a:t>.</a:t>
            </a:r>
            <a:endParaRPr lang="es-PE" sz="2800" b="1" dirty="0">
              <a:latin typeface="Times New Roman" pitchFamily="18" charset="0"/>
              <a:cs typeface="Times New Roman" pitchFamily="18" charset="0"/>
            </a:endParaRPr>
          </a:p>
          <a:p>
            <a:pPr marL="45720" indent="0" algn="just">
              <a:buNone/>
              <a:tabLst>
                <a:tab pos="365125" algn="l"/>
              </a:tabLst>
            </a:pPr>
            <a:r>
              <a:rPr lang="es-ES" sz="2800" b="1" dirty="0" smtClean="0">
                <a:latin typeface="Times New Roman" pitchFamily="18" charset="0"/>
                <a:cs typeface="Times New Roman" pitchFamily="18" charset="0"/>
              </a:rPr>
              <a:t>6</a:t>
            </a:r>
            <a:r>
              <a:rPr lang="es-ES" sz="2800" b="1" dirty="0">
                <a:latin typeface="Times New Roman" pitchFamily="18" charset="0"/>
                <a:cs typeface="Times New Roman" pitchFamily="18" charset="0"/>
              </a:rPr>
              <a:t>)	El derecho de los nacionales o de los extranjeros </a:t>
            </a:r>
            <a:r>
              <a:rPr lang="es-ES" sz="2800" b="1" dirty="0" smtClean="0">
                <a:latin typeface="Times New Roman" pitchFamily="18" charset="0"/>
                <a:cs typeface="Times New Roman" pitchFamily="18" charset="0"/>
              </a:rPr>
              <a:t>	residentes </a:t>
            </a:r>
            <a:r>
              <a:rPr lang="es-ES" sz="2800" b="1" dirty="0">
                <a:latin typeface="Times New Roman" pitchFamily="18" charset="0"/>
                <a:cs typeface="Times New Roman" pitchFamily="18" charset="0"/>
              </a:rPr>
              <a:t>a </a:t>
            </a:r>
            <a:r>
              <a:rPr lang="es-ES" sz="2800" b="1" dirty="0" smtClean="0">
                <a:latin typeface="Times New Roman" pitchFamily="18" charset="0"/>
                <a:cs typeface="Times New Roman" pitchFamily="18" charset="0"/>
              </a:rPr>
              <a:t>ingresar</a:t>
            </a:r>
            <a:r>
              <a:rPr lang="es-ES" sz="2800" b="1" dirty="0">
                <a:latin typeface="Times New Roman" pitchFamily="18" charset="0"/>
                <a:cs typeface="Times New Roman" pitchFamily="18" charset="0"/>
              </a:rPr>
              <a:t>, transitar o salir del </a:t>
            </a:r>
            <a:r>
              <a:rPr lang="es-ES" sz="2800" b="1" dirty="0" smtClean="0">
                <a:latin typeface="Times New Roman" pitchFamily="18" charset="0"/>
                <a:cs typeface="Times New Roman" pitchFamily="18" charset="0"/>
              </a:rPr>
              <a:t>territorio 	nacional</a:t>
            </a:r>
            <a:r>
              <a:rPr lang="es-ES" sz="2800" b="1" dirty="0">
                <a:latin typeface="Times New Roman" pitchFamily="18" charset="0"/>
                <a:cs typeface="Times New Roman" pitchFamily="18" charset="0"/>
              </a:rPr>
              <a:t>, salvo </a:t>
            </a:r>
            <a:r>
              <a:rPr lang="es-ES" sz="2800" b="1" dirty="0" smtClean="0">
                <a:latin typeface="Times New Roman" pitchFamily="18" charset="0"/>
                <a:cs typeface="Times New Roman" pitchFamily="18" charset="0"/>
              </a:rPr>
              <a:t>mandato </a:t>
            </a:r>
            <a:r>
              <a:rPr lang="es-ES" sz="2800" b="1" dirty="0">
                <a:latin typeface="Times New Roman" pitchFamily="18" charset="0"/>
                <a:cs typeface="Times New Roman" pitchFamily="18" charset="0"/>
              </a:rPr>
              <a:t>judicial o aplicación de la Ley </a:t>
            </a:r>
            <a:r>
              <a:rPr lang="es-ES" sz="2800" b="1" dirty="0" smtClean="0">
                <a:latin typeface="Times New Roman" pitchFamily="18" charset="0"/>
                <a:cs typeface="Times New Roman" pitchFamily="18" charset="0"/>
              </a:rPr>
              <a:t>	de </a:t>
            </a:r>
            <a:r>
              <a:rPr lang="es-ES" sz="2800" b="1" dirty="0">
                <a:latin typeface="Times New Roman" pitchFamily="18" charset="0"/>
                <a:cs typeface="Times New Roman" pitchFamily="18" charset="0"/>
              </a:rPr>
              <a:t>Extranjería o de </a:t>
            </a:r>
            <a:r>
              <a:rPr lang="es-ES" sz="2800" b="1" dirty="0" smtClean="0">
                <a:latin typeface="Times New Roman" pitchFamily="18" charset="0"/>
                <a:cs typeface="Times New Roman" pitchFamily="18" charset="0"/>
              </a:rPr>
              <a:t>Sanidad</a:t>
            </a:r>
            <a:r>
              <a:rPr lang="es-ES" sz="2800" b="1" dirty="0">
                <a:latin typeface="Times New Roman" pitchFamily="18" charset="0"/>
                <a:cs typeface="Times New Roman" pitchFamily="18" charset="0"/>
              </a:rPr>
              <a:t>.</a:t>
            </a:r>
            <a:endParaRPr lang="es-PE" sz="2800" b="1" dirty="0">
              <a:latin typeface="Times New Roman" pitchFamily="18" charset="0"/>
              <a:cs typeface="Times New Roman" pitchFamily="18" charset="0"/>
            </a:endParaRPr>
          </a:p>
          <a:p>
            <a:pPr marL="45720" indent="0" algn="just">
              <a:buNone/>
              <a:tabLst>
                <a:tab pos="365125" algn="l"/>
              </a:tabLst>
            </a:pPr>
            <a:r>
              <a:rPr lang="es-ES" sz="2800" b="1" dirty="0">
                <a:latin typeface="Times New Roman" pitchFamily="18" charset="0"/>
                <a:cs typeface="Times New Roman" pitchFamily="18" charset="0"/>
              </a:rPr>
              <a:t>7)	El derecho a no ser detenido sino por mandato escrito </a:t>
            </a:r>
            <a:r>
              <a:rPr lang="es-ES" sz="2800" b="1" dirty="0" smtClean="0">
                <a:latin typeface="Times New Roman" pitchFamily="18" charset="0"/>
                <a:cs typeface="Times New Roman" pitchFamily="18" charset="0"/>
              </a:rPr>
              <a:t>	y motivado </a:t>
            </a:r>
            <a:r>
              <a:rPr lang="es-ES" sz="2800" b="1" dirty="0">
                <a:latin typeface="Times New Roman" pitchFamily="18" charset="0"/>
                <a:cs typeface="Times New Roman" pitchFamily="18" charset="0"/>
              </a:rPr>
              <a:t>del Juez, o por las </a:t>
            </a:r>
            <a:r>
              <a:rPr lang="es-ES" sz="2800" b="1" dirty="0" smtClean="0">
                <a:latin typeface="Times New Roman" pitchFamily="18" charset="0"/>
                <a:cs typeface="Times New Roman" pitchFamily="18" charset="0"/>
              </a:rPr>
              <a:t>autoridades </a:t>
            </a:r>
            <a:r>
              <a:rPr lang="es-ES" sz="2800" b="1" dirty="0">
                <a:latin typeface="Times New Roman" pitchFamily="18" charset="0"/>
                <a:cs typeface="Times New Roman" pitchFamily="18" charset="0"/>
              </a:rPr>
              <a:t>policiales </a:t>
            </a:r>
            <a:r>
              <a:rPr lang="es-ES" sz="2800" b="1" dirty="0" smtClean="0">
                <a:latin typeface="Times New Roman" pitchFamily="18" charset="0"/>
                <a:cs typeface="Times New Roman" pitchFamily="18" charset="0"/>
              </a:rPr>
              <a:t>	en </a:t>
            </a:r>
            <a:r>
              <a:rPr lang="es-ES" sz="2800" b="1" dirty="0">
                <a:latin typeface="Times New Roman" pitchFamily="18" charset="0"/>
                <a:cs typeface="Times New Roman" pitchFamily="18" charset="0"/>
              </a:rPr>
              <a:t>caso </a:t>
            </a:r>
            <a:r>
              <a:rPr lang="es-ES" sz="2800" b="1" dirty="0" smtClean="0">
                <a:latin typeface="Times New Roman" pitchFamily="18" charset="0"/>
                <a:cs typeface="Times New Roman" pitchFamily="18" charset="0"/>
              </a:rPr>
              <a:t>de </a:t>
            </a:r>
            <a:r>
              <a:rPr lang="es-ES" sz="2800" b="1" dirty="0">
                <a:latin typeface="Times New Roman" pitchFamily="18" charset="0"/>
                <a:cs typeface="Times New Roman" pitchFamily="18" charset="0"/>
              </a:rPr>
              <a:t>flagrante delito; o si ha sido detenido, a ser </a:t>
            </a:r>
            <a:r>
              <a:rPr lang="es-ES" sz="2800" b="1" dirty="0" smtClean="0">
                <a:latin typeface="Times New Roman" pitchFamily="18" charset="0"/>
                <a:cs typeface="Times New Roman" pitchFamily="18" charset="0"/>
              </a:rPr>
              <a:t>	puesto </a:t>
            </a:r>
            <a:r>
              <a:rPr lang="es-ES" sz="2800" b="1" dirty="0">
                <a:latin typeface="Times New Roman" pitchFamily="18" charset="0"/>
                <a:cs typeface="Times New Roman" pitchFamily="18" charset="0"/>
              </a:rPr>
              <a:t>dentro de </a:t>
            </a:r>
            <a:r>
              <a:rPr lang="es-ES" sz="2800" b="1" dirty="0" smtClean="0">
                <a:latin typeface="Times New Roman" pitchFamily="18" charset="0"/>
                <a:cs typeface="Times New Roman" pitchFamily="18" charset="0"/>
              </a:rPr>
              <a:t>las 24 </a:t>
            </a:r>
            <a:r>
              <a:rPr lang="es-ES" sz="2800" b="1" dirty="0">
                <a:latin typeface="Times New Roman" pitchFamily="18" charset="0"/>
                <a:cs typeface="Times New Roman" pitchFamily="18" charset="0"/>
              </a:rPr>
              <a:t>horas o en el término de la </a:t>
            </a:r>
            <a:r>
              <a:rPr lang="es-ES" sz="2800" b="1" dirty="0" smtClean="0">
                <a:latin typeface="Times New Roman" pitchFamily="18" charset="0"/>
                <a:cs typeface="Times New Roman" pitchFamily="18" charset="0"/>
              </a:rPr>
              <a:t>	distancia</a:t>
            </a:r>
            <a:r>
              <a:rPr lang="es-ES" sz="2800" b="1" dirty="0">
                <a:latin typeface="Times New Roman" pitchFamily="18" charset="0"/>
                <a:cs typeface="Times New Roman" pitchFamily="18" charset="0"/>
              </a:rPr>
              <a:t>, a disposición del </a:t>
            </a:r>
            <a:r>
              <a:rPr lang="es-ES" sz="2800" b="1" dirty="0" smtClean="0">
                <a:latin typeface="Times New Roman" pitchFamily="18" charset="0"/>
                <a:cs typeface="Times New Roman" pitchFamily="18" charset="0"/>
              </a:rPr>
              <a:t>juzgado </a:t>
            </a:r>
            <a:r>
              <a:rPr lang="es-ES" sz="2800" b="1" dirty="0">
                <a:latin typeface="Times New Roman" pitchFamily="18" charset="0"/>
                <a:cs typeface="Times New Roman" pitchFamily="18" charset="0"/>
              </a:rPr>
              <a:t>que corresponda, </a:t>
            </a:r>
            <a:r>
              <a:rPr lang="es-ES" sz="2800" b="1" dirty="0" smtClean="0">
                <a:latin typeface="Times New Roman" pitchFamily="18" charset="0"/>
                <a:cs typeface="Times New Roman" pitchFamily="18" charset="0"/>
              </a:rPr>
              <a:t>	de </a:t>
            </a:r>
            <a:r>
              <a:rPr lang="es-ES" sz="2800" b="1" dirty="0">
                <a:latin typeface="Times New Roman" pitchFamily="18" charset="0"/>
                <a:cs typeface="Times New Roman" pitchFamily="18" charset="0"/>
              </a:rPr>
              <a:t>acuerdo con </a:t>
            </a:r>
            <a:r>
              <a:rPr lang="es-ES" sz="2800" b="1" dirty="0" smtClean="0">
                <a:latin typeface="Times New Roman" pitchFamily="18" charset="0"/>
                <a:cs typeface="Times New Roman" pitchFamily="18" charset="0"/>
              </a:rPr>
              <a:t>el </a:t>
            </a:r>
            <a:r>
              <a:rPr lang="es-ES" sz="2800" b="1" dirty="0">
                <a:latin typeface="Times New Roman" pitchFamily="18" charset="0"/>
                <a:cs typeface="Times New Roman" pitchFamily="18" charset="0"/>
              </a:rPr>
              <a:t>acápite “f” del </a:t>
            </a:r>
            <a:r>
              <a:rPr lang="es-ES" sz="2800" b="1" dirty="0" smtClean="0">
                <a:latin typeface="Times New Roman" pitchFamily="18" charset="0"/>
                <a:cs typeface="Times New Roman" pitchFamily="18" charset="0"/>
              </a:rPr>
              <a:t>inciso </a:t>
            </a:r>
            <a:r>
              <a:rPr lang="es-ES" sz="2800" b="1" dirty="0">
                <a:latin typeface="Times New Roman" pitchFamily="18" charset="0"/>
                <a:cs typeface="Times New Roman" pitchFamily="18" charset="0"/>
              </a:rPr>
              <a:t>24) del artículo </a:t>
            </a:r>
            <a:r>
              <a:rPr lang="es-ES" sz="2800" b="1" dirty="0" smtClean="0">
                <a:latin typeface="Times New Roman" pitchFamily="18" charset="0"/>
                <a:cs typeface="Times New Roman" pitchFamily="18" charset="0"/>
              </a:rPr>
              <a:t>	2 </a:t>
            </a:r>
            <a:r>
              <a:rPr lang="es-ES" sz="2800" b="1" dirty="0">
                <a:latin typeface="Times New Roman" pitchFamily="18" charset="0"/>
                <a:cs typeface="Times New Roman" pitchFamily="18" charset="0"/>
              </a:rPr>
              <a:t>de la Constitución sin perjuicio de las </a:t>
            </a:r>
            <a:r>
              <a:rPr lang="es-ES" sz="2800" b="1" dirty="0" smtClean="0">
                <a:latin typeface="Times New Roman" pitchFamily="18" charset="0"/>
                <a:cs typeface="Times New Roman" pitchFamily="18" charset="0"/>
              </a:rPr>
              <a:t>excepciones 	que </a:t>
            </a:r>
            <a:r>
              <a:rPr lang="es-ES" sz="2800" b="1" dirty="0">
                <a:latin typeface="Times New Roman" pitchFamily="18" charset="0"/>
                <a:cs typeface="Times New Roman" pitchFamily="18" charset="0"/>
              </a:rPr>
              <a:t>en </a:t>
            </a:r>
            <a:r>
              <a:rPr lang="es-ES" sz="2800" b="1" dirty="0" smtClean="0">
                <a:latin typeface="Times New Roman" pitchFamily="18" charset="0"/>
                <a:cs typeface="Times New Roman" pitchFamily="18" charset="0"/>
              </a:rPr>
              <a:t>él </a:t>
            </a:r>
            <a:r>
              <a:rPr lang="es-ES" sz="2800" b="1" dirty="0">
                <a:latin typeface="Times New Roman" pitchFamily="18" charset="0"/>
                <a:cs typeface="Times New Roman" pitchFamily="18" charset="0"/>
              </a:rPr>
              <a:t>se consignan.</a:t>
            </a:r>
            <a:endParaRPr lang="es-PE" sz="2800" b="1" dirty="0">
              <a:latin typeface="Times New Roman" pitchFamily="18" charset="0"/>
              <a:cs typeface="Times New Roman" pitchFamily="18" charset="0"/>
            </a:endParaRPr>
          </a:p>
          <a:p>
            <a:pPr marL="45720" indent="0">
              <a:buNone/>
            </a:pPr>
            <a:endParaRPr lang="es-PE" dirty="0"/>
          </a:p>
        </p:txBody>
      </p:sp>
    </p:spTree>
    <p:extLst>
      <p:ext uri="{BB962C8B-B14F-4D97-AF65-F5344CB8AC3E}">
        <p14:creationId xmlns:p14="http://schemas.microsoft.com/office/powerpoint/2010/main" val="8971928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6056" y="7821488"/>
            <a:ext cx="6512511" cy="1143000"/>
          </a:xfrm>
        </p:spPr>
        <p:txBody>
          <a:bodyPr/>
          <a:lstStyle/>
          <a:p>
            <a:endParaRPr lang="es-PE"/>
          </a:p>
        </p:txBody>
      </p:sp>
      <p:sp>
        <p:nvSpPr>
          <p:cNvPr id="3" name="2 Marcador de contenido"/>
          <p:cNvSpPr>
            <a:spLocks noGrp="1"/>
          </p:cNvSpPr>
          <p:nvPr>
            <p:ph sz="quarter" idx="1"/>
          </p:nvPr>
        </p:nvSpPr>
        <p:spPr>
          <a:xfrm>
            <a:off x="179512" y="0"/>
            <a:ext cx="8640960" cy="6669360"/>
          </a:xfrm>
        </p:spPr>
        <p:txBody>
          <a:bodyPr>
            <a:normAutofit fontScale="92500" lnSpcReduction="20000"/>
          </a:bodyPr>
          <a:lstStyle/>
          <a:p>
            <a:pPr marL="45720" indent="0" algn="just">
              <a:buNone/>
              <a:tabLst>
                <a:tab pos="365125" algn="l"/>
              </a:tabLst>
            </a:pPr>
            <a:endParaRPr lang="es-ES" dirty="0" smtClean="0">
              <a:latin typeface="Times New Roman" pitchFamily="18" charset="0"/>
              <a:cs typeface="Times New Roman" pitchFamily="18" charset="0"/>
            </a:endParaRPr>
          </a:p>
          <a:p>
            <a:pPr marL="45720" indent="0" algn="just">
              <a:buNone/>
              <a:tabLst>
                <a:tab pos="365125" algn="l"/>
              </a:tabLst>
            </a:pPr>
            <a:r>
              <a:rPr lang="es-ES" sz="2800" b="1" dirty="0" smtClean="0">
                <a:latin typeface="Times New Roman" pitchFamily="18" charset="0"/>
                <a:cs typeface="Times New Roman" pitchFamily="18" charset="0"/>
              </a:rPr>
              <a:t>8</a:t>
            </a:r>
            <a:r>
              <a:rPr lang="es-ES" sz="2800" b="1" dirty="0">
                <a:latin typeface="Times New Roman" pitchFamily="18" charset="0"/>
                <a:cs typeface="Times New Roman" pitchFamily="18" charset="0"/>
              </a:rPr>
              <a:t>)	El derecho a decidir voluntariamente prestar el servicio </a:t>
            </a:r>
            <a:r>
              <a:rPr lang="es-ES" sz="2800" b="1" dirty="0" smtClean="0">
                <a:latin typeface="Times New Roman" pitchFamily="18" charset="0"/>
                <a:cs typeface="Times New Roman" pitchFamily="18" charset="0"/>
              </a:rPr>
              <a:t>	militar</a:t>
            </a:r>
            <a:r>
              <a:rPr lang="es-ES" sz="2800" b="1" dirty="0">
                <a:latin typeface="Times New Roman" pitchFamily="18" charset="0"/>
                <a:cs typeface="Times New Roman" pitchFamily="18" charset="0"/>
              </a:rPr>
              <a:t>, conforme a la ley de la </a:t>
            </a:r>
            <a:r>
              <a:rPr lang="es-ES" sz="2800" b="1" dirty="0" smtClean="0">
                <a:latin typeface="Times New Roman" pitchFamily="18" charset="0"/>
                <a:cs typeface="Times New Roman" pitchFamily="18" charset="0"/>
              </a:rPr>
              <a:t>materia</a:t>
            </a:r>
            <a:r>
              <a:rPr lang="es-ES" sz="2800" b="1" dirty="0">
                <a:latin typeface="Times New Roman" pitchFamily="18" charset="0"/>
                <a:cs typeface="Times New Roman" pitchFamily="18" charset="0"/>
              </a:rPr>
              <a:t>.</a:t>
            </a:r>
            <a:endParaRPr lang="es-PE" sz="2800" b="1" dirty="0">
              <a:latin typeface="Times New Roman" pitchFamily="18" charset="0"/>
              <a:cs typeface="Times New Roman" pitchFamily="18" charset="0"/>
            </a:endParaRPr>
          </a:p>
          <a:p>
            <a:pPr marL="45720" indent="0" algn="just" defTabSz="365125">
              <a:buNone/>
            </a:pPr>
            <a:r>
              <a:rPr lang="es-ES" sz="2800" b="1" dirty="0">
                <a:latin typeface="Times New Roman" pitchFamily="18" charset="0"/>
                <a:cs typeface="Times New Roman" pitchFamily="18" charset="0"/>
              </a:rPr>
              <a:t>9)	El derecho a no ser detenido por deudas.</a:t>
            </a:r>
            <a:endParaRPr lang="es-PE" sz="2800" b="1" dirty="0">
              <a:latin typeface="Times New Roman" pitchFamily="18" charset="0"/>
              <a:cs typeface="Times New Roman" pitchFamily="18" charset="0"/>
            </a:endParaRPr>
          </a:p>
          <a:p>
            <a:pPr marL="44450" indent="0" algn="just" defTabSz="365125">
              <a:buNone/>
            </a:pPr>
            <a:r>
              <a:rPr lang="es-ES" sz="2800" b="1" dirty="0">
                <a:latin typeface="Times New Roman" pitchFamily="18" charset="0"/>
                <a:cs typeface="Times New Roman" pitchFamily="18" charset="0"/>
              </a:rPr>
              <a:t>10)	El derecho a no ser privado del documento nacional </a:t>
            </a:r>
            <a:r>
              <a:rPr lang="es-ES" sz="2800" b="1" dirty="0" smtClean="0">
                <a:latin typeface="Times New Roman" pitchFamily="18" charset="0"/>
                <a:cs typeface="Times New Roman" pitchFamily="18" charset="0"/>
              </a:rPr>
              <a:t>	de </a:t>
            </a:r>
            <a:r>
              <a:rPr lang="es-ES" sz="2800" b="1" dirty="0">
                <a:latin typeface="Times New Roman" pitchFamily="18" charset="0"/>
                <a:cs typeface="Times New Roman" pitchFamily="18" charset="0"/>
              </a:rPr>
              <a:t>identidad, así como de obtener </a:t>
            </a:r>
            <a:r>
              <a:rPr lang="es-ES" sz="2800" b="1" dirty="0" smtClean="0">
                <a:latin typeface="Times New Roman" pitchFamily="18" charset="0"/>
                <a:cs typeface="Times New Roman" pitchFamily="18" charset="0"/>
              </a:rPr>
              <a:t>el pasaporte </a:t>
            </a:r>
            <a:r>
              <a:rPr lang="es-ES" sz="2800" b="1" dirty="0">
                <a:latin typeface="Times New Roman" pitchFamily="18" charset="0"/>
                <a:cs typeface="Times New Roman" pitchFamily="18" charset="0"/>
              </a:rPr>
              <a:t>o su </a:t>
            </a:r>
            <a:r>
              <a:rPr lang="es-ES" sz="2800" b="1" dirty="0" smtClean="0">
                <a:latin typeface="Times New Roman" pitchFamily="18" charset="0"/>
                <a:cs typeface="Times New Roman" pitchFamily="18" charset="0"/>
              </a:rPr>
              <a:t>	renovación </a:t>
            </a:r>
            <a:r>
              <a:rPr lang="es-ES" sz="2800" b="1" dirty="0">
                <a:latin typeface="Times New Roman" pitchFamily="18" charset="0"/>
                <a:cs typeface="Times New Roman" pitchFamily="18" charset="0"/>
              </a:rPr>
              <a:t>dentro o fuera de la República.</a:t>
            </a:r>
            <a:endParaRPr lang="es-PE" sz="2800" b="1" dirty="0">
              <a:latin typeface="Times New Roman" pitchFamily="18" charset="0"/>
              <a:cs typeface="Times New Roman" pitchFamily="18" charset="0"/>
            </a:endParaRPr>
          </a:p>
          <a:p>
            <a:pPr marL="441325" indent="-396875" algn="just">
              <a:buNone/>
            </a:pPr>
            <a:r>
              <a:rPr lang="es-ES" sz="2800" b="1" dirty="0">
                <a:latin typeface="Times New Roman" pitchFamily="18" charset="0"/>
                <a:cs typeface="Times New Roman" pitchFamily="18" charset="0"/>
              </a:rPr>
              <a:t>11</a:t>
            </a:r>
            <a:r>
              <a:rPr lang="es-ES" sz="2800" b="1" dirty="0" smtClean="0">
                <a:latin typeface="Times New Roman" pitchFamily="18" charset="0"/>
                <a:cs typeface="Times New Roman" pitchFamily="18" charset="0"/>
              </a:rPr>
              <a:t>) El </a:t>
            </a:r>
            <a:r>
              <a:rPr lang="es-ES" sz="2800" b="1" dirty="0">
                <a:latin typeface="Times New Roman" pitchFamily="18" charset="0"/>
                <a:cs typeface="Times New Roman" pitchFamily="18" charset="0"/>
              </a:rPr>
              <a:t>derecho a no ser incomunicado sino en los casos establecidos por el literal “g” del  </a:t>
            </a:r>
            <a:r>
              <a:rPr lang="es-ES" sz="2800" b="1" dirty="0" smtClean="0">
                <a:latin typeface="Times New Roman" pitchFamily="18" charset="0"/>
                <a:cs typeface="Times New Roman" pitchFamily="18" charset="0"/>
              </a:rPr>
              <a:t>inciso 24</a:t>
            </a:r>
            <a:r>
              <a:rPr lang="es-ES" sz="2800" b="1" dirty="0">
                <a:latin typeface="Times New Roman" pitchFamily="18" charset="0"/>
                <a:cs typeface="Times New Roman" pitchFamily="18" charset="0"/>
              </a:rPr>
              <a:t>) del artículo 2 de la </a:t>
            </a:r>
            <a:r>
              <a:rPr lang="es-ES" sz="2800" b="1" dirty="0" smtClean="0">
                <a:latin typeface="Times New Roman" pitchFamily="18" charset="0"/>
                <a:cs typeface="Times New Roman" pitchFamily="18" charset="0"/>
              </a:rPr>
              <a:t>Constitución (para esclarecimiento de un delito y por el tiempo previsto por la ley). </a:t>
            </a:r>
            <a:endParaRPr lang="es-PE" sz="2800" b="1" dirty="0">
              <a:latin typeface="Times New Roman" pitchFamily="18" charset="0"/>
              <a:cs typeface="Times New Roman" pitchFamily="18" charset="0"/>
            </a:endParaRPr>
          </a:p>
          <a:p>
            <a:pPr marL="441325" indent="-396875" algn="just">
              <a:buNone/>
            </a:pPr>
            <a:r>
              <a:rPr lang="es-ES" sz="2800" b="1" dirty="0">
                <a:latin typeface="Times New Roman" pitchFamily="18" charset="0"/>
                <a:cs typeface="Times New Roman" pitchFamily="18" charset="0"/>
              </a:rPr>
              <a:t>12</a:t>
            </a:r>
            <a:r>
              <a:rPr lang="es-ES" sz="2800" b="1" dirty="0" smtClean="0">
                <a:latin typeface="Times New Roman" pitchFamily="18" charset="0"/>
                <a:cs typeface="Times New Roman" pitchFamily="18" charset="0"/>
              </a:rPr>
              <a:t>) El </a:t>
            </a:r>
            <a:r>
              <a:rPr lang="es-ES" sz="2800" b="1" dirty="0">
                <a:latin typeface="Times New Roman" pitchFamily="18" charset="0"/>
                <a:cs typeface="Times New Roman" pitchFamily="18" charset="0"/>
              </a:rPr>
              <a:t>derecho a ser asistido por un abogado defensor libremente elegido desde que se es  </a:t>
            </a:r>
            <a:r>
              <a:rPr lang="es-ES" sz="2800" b="1" dirty="0" smtClean="0">
                <a:latin typeface="Times New Roman" pitchFamily="18" charset="0"/>
                <a:cs typeface="Times New Roman" pitchFamily="18" charset="0"/>
              </a:rPr>
              <a:t> citado o </a:t>
            </a:r>
            <a:r>
              <a:rPr lang="es-ES" sz="2800" b="1" dirty="0">
                <a:latin typeface="Times New Roman" pitchFamily="18" charset="0"/>
                <a:cs typeface="Times New Roman" pitchFamily="18" charset="0"/>
              </a:rPr>
              <a:t>detenido por la autoridad policial u otra, sin excepción.</a:t>
            </a:r>
            <a:endParaRPr lang="es-PE" sz="2800" b="1" dirty="0">
              <a:latin typeface="Times New Roman" pitchFamily="18" charset="0"/>
              <a:cs typeface="Times New Roman" pitchFamily="18" charset="0"/>
            </a:endParaRPr>
          </a:p>
          <a:p>
            <a:pPr marL="441325" indent="-396875" algn="just">
              <a:buNone/>
              <a:tabLst>
                <a:tab pos="441325" algn="l"/>
              </a:tabLst>
            </a:pPr>
            <a:r>
              <a:rPr lang="es-ES" sz="2800" b="1" dirty="0" smtClean="0">
                <a:latin typeface="Times New Roman" pitchFamily="18" charset="0"/>
                <a:cs typeface="Times New Roman" pitchFamily="18" charset="0"/>
              </a:rPr>
              <a:t>13) El </a:t>
            </a:r>
            <a:r>
              <a:rPr lang="es-ES" sz="2800" b="1" dirty="0">
                <a:latin typeface="Times New Roman" pitchFamily="18" charset="0"/>
                <a:cs typeface="Times New Roman" pitchFamily="18" charset="0"/>
              </a:rPr>
              <a:t>derecho a retirar la vigilancia del domicilio y a </a:t>
            </a:r>
            <a:r>
              <a:rPr lang="es-ES" sz="2800" b="1" dirty="0" smtClean="0">
                <a:latin typeface="Times New Roman" pitchFamily="18" charset="0"/>
                <a:cs typeface="Times New Roman" pitchFamily="18" charset="0"/>
              </a:rPr>
              <a:t>suspender </a:t>
            </a:r>
            <a:r>
              <a:rPr lang="es-ES" sz="2800" b="1" dirty="0">
                <a:latin typeface="Times New Roman" pitchFamily="18" charset="0"/>
                <a:cs typeface="Times New Roman" pitchFamily="18" charset="0"/>
              </a:rPr>
              <a:t>el seguimiento policial, cuando </a:t>
            </a:r>
            <a:r>
              <a:rPr lang="es-ES" sz="2800" b="1" dirty="0" smtClean="0">
                <a:latin typeface="Times New Roman" pitchFamily="18" charset="0"/>
                <a:cs typeface="Times New Roman" pitchFamily="18" charset="0"/>
              </a:rPr>
              <a:t>resulten </a:t>
            </a:r>
            <a:r>
              <a:rPr lang="es-ES" sz="2800" b="1" dirty="0">
                <a:latin typeface="Times New Roman" pitchFamily="18" charset="0"/>
                <a:cs typeface="Times New Roman" pitchFamily="18" charset="0"/>
              </a:rPr>
              <a:t>arbitrarios o injustificados</a:t>
            </a:r>
            <a:r>
              <a:rPr lang="es-ES" b="1" dirty="0">
                <a:latin typeface="Times New Roman" pitchFamily="18" charset="0"/>
                <a:cs typeface="Times New Roman" pitchFamily="18" charset="0"/>
              </a:rPr>
              <a:t>.</a:t>
            </a:r>
            <a:endParaRPr lang="es-PE" b="1" dirty="0">
              <a:latin typeface="Times New Roman" pitchFamily="18" charset="0"/>
              <a:cs typeface="Times New Roman" pitchFamily="18" charset="0"/>
            </a:endParaRPr>
          </a:p>
          <a:p>
            <a:pPr marL="45720" indent="0">
              <a:buNone/>
            </a:pPr>
            <a:endParaRPr lang="es-PE" dirty="0"/>
          </a:p>
        </p:txBody>
      </p:sp>
    </p:spTree>
    <p:extLst>
      <p:ext uri="{BB962C8B-B14F-4D97-AF65-F5344CB8AC3E}">
        <p14:creationId xmlns:p14="http://schemas.microsoft.com/office/powerpoint/2010/main" val="2954204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0"/>
            <a:ext cx="8784976" cy="6858000"/>
          </a:xfrm>
        </p:spPr>
        <p:txBody>
          <a:bodyPr>
            <a:normAutofit fontScale="92500" lnSpcReduction="20000"/>
          </a:bodyPr>
          <a:lstStyle/>
          <a:p>
            <a:pPr marL="45720" indent="0" algn="just" defTabSz="441325">
              <a:buNone/>
            </a:pPr>
            <a:endParaRPr lang="es-ES" sz="2800" dirty="0" smtClean="0">
              <a:latin typeface="Times New Roman" pitchFamily="18" charset="0"/>
              <a:cs typeface="Times New Roman" pitchFamily="18" charset="0"/>
            </a:endParaRPr>
          </a:p>
          <a:p>
            <a:pPr marL="900113" indent="-855663" algn="just" defTabSz="441325">
              <a:buNone/>
              <a:tabLst>
                <a:tab pos="900113" algn="l"/>
              </a:tabLst>
            </a:pPr>
            <a:r>
              <a:rPr lang="es-ES" sz="2800" b="1" dirty="0" smtClean="0">
                <a:latin typeface="Times New Roman" pitchFamily="18" charset="0"/>
                <a:cs typeface="Times New Roman" pitchFamily="18" charset="0"/>
              </a:rPr>
              <a:t>14)	El </a:t>
            </a:r>
            <a:r>
              <a:rPr lang="es-ES" sz="2800" b="1" dirty="0">
                <a:latin typeface="Times New Roman" pitchFamily="18" charset="0"/>
                <a:cs typeface="Times New Roman" pitchFamily="18" charset="0"/>
              </a:rPr>
              <a:t>derecho a la excarcelación de un procesado o </a:t>
            </a:r>
            <a:r>
              <a:rPr lang="es-ES" sz="2800" b="1" dirty="0" smtClean="0">
                <a:latin typeface="Times New Roman" pitchFamily="18" charset="0"/>
                <a:cs typeface="Times New Roman" pitchFamily="18" charset="0"/>
              </a:rPr>
              <a:t>condenado</a:t>
            </a:r>
            <a:r>
              <a:rPr lang="es-ES" sz="2800" b="1" dirty="0">
                <a:latin typeface="Times New Roman" pitchFamily="18" charset="0"/>
                <a:cs typeface="Times New Roman" pitchFamily="18" charset="0"/>
              </a:rPr>
              <a:t>, </a:t>
            </a:r>
            <a:r>
              <a:rPr lang="es-ES" sz="2800" b="1" dirty="0" smtClean="0">
                <a:latin typeface="Times New Roman" pitchFamily="18" charset="0"/>
                <a:cs typeface="Times New Roman" pitchFamily="18" charset="0"/>
              </a:rPr>
              <a:t>cuya </a:t>
            </a:r>
            <a:r>
              <a:rPr lang="es-ES" sz="2800" b="1" dirty="0">
                <a:latin typeface="Times New Roman" pitchFamily="18" charset="0"/>
                <a:cs typeface="Times New Roman" pitchFamily="18" charset="0"/>
              </a:rPr>
              <a:t>libertad haya sido </a:t>
            </a:r>
            <a:r>
              <a:rPr lang="es-ES" sz="2800" b="1" dirty="0" smtClean="0">
                <a:latin typeface="Times New Roman" pitchFamily="18" charset="0"/>
                <a:cs typeface="Times New Roman" pitchFamily="18" charset="0"/>
              </a:rPr>
              <a:t>declarada por </a:t>
            </a:r>
            <a:r>
              <a:rPr lang="es-ES" sz="2800" b="1" dirty="0">
                <a:latin typeface="Times New Roman" pitchFamily="18" charset="0"/>
                <a:cs typeface="Times New Roman" pitchFamily="18" charset="0"/>
              </a:rPr>
              <a:t>el juez.</a:t>
            </a:r>
            <a:endParaRPr lang="es-PE" sz="2800" b="1" dirty="0">
              <a:latin typeface="Times New Roman" pitchFamily="18" charset="0"/>
              <a:cs typeface="Times New Roman" pitchFamily="18" charset="0"/>
            </a:endParaRPr>
          </a:p>
          <a:p>
            <a:pPr marL="441325" indent="-396875" algn="just">
              <a:buNone/>
              <a:tabLst>
                <a:tab pos="441325" algn="l"/>
              </a:tabLst>
            </a:pPr>
            <a:r>
              <a:rPr lang="es-ES" sz="2800" b="1" dirty="0">
                <a:latin typeface="Times New Roman" pitchFamily="18" charset="0"/>
                <a:cs typeface="Times New Roman" pitchFamily="18" charset="0"/>
              </a:rPr>
              <a:t>15)	El derecho a que se observe el trámite correspondiente </a:t>
            </a:r>
            <a:r>
              <a:rPr lang="es-ES" sz="2800" b="1" dirty="0" smtClean="0">
                <a:latin typeface="Times New Roman" pitchFamily="18" charset="0"/>
                <a:cs typeface="Times New Roman" pitchFamily="18" charset="0"/>
              </a:rPr>
              <a:t>	cuando </a:t>
            </a:r>
            <a:r>
              <a:rPr lang="es-ES" sz="2800" b="1" dirty="0">
                <a:latin typeface="Times New Roman" pitchFamily="18" charset="0"/>
                <a:cs typeface="Times New Roman" pitchFamily="18" charset="0"/>
              </a:rPr>
              <a:t>se trate del procedimiento o detención de las </a:t>
            </a:r>
            <a:r>
              <a:rPr lang="es-ES" sz="2800" b="1" dirty="0" smtClean="0">
                <a:latin typeface="Times New Roman" pitchFamily="18" charset="0"/>
                <a:cs typeface="Times New Roman" pitchFamily="18" charset="0"/>
              </a:rPr>
              <a:t>	personas</a:t>
            </a:r>
            <a:r>
              <a:rPr lang="es-ES" sz="2800" b="1" dirty="0">
                <a:latin typeface="Times New Roman" pitchFamily="18" charset="0"/>
                <a:cs typeface="Times New Roman" pitchFamily="18" charset="0"/>
              </a:rPr>
              <a:t>, a que se refiere el artículo 99 de la </a:t>
            </a:r>
            <a:r>
              <a:rPr lang="es-ES" sz="2800" b="1" dirty="0" smtClean="0">
                <a:latin typeface="Times New Roman" pitchFamily="18" charset="0"/>
                <a:cs typeface="Times New Roman" pitchFamily="18" charset="0"/>
              </a:rPr>
              <a:t>	Constitución. (</a:t>
            </a:r>
            <a:r>
              <a:rPr lang="es-PE" sz="2800" b="1" dirty="0" smtClean="0">
                <a:latin typeface="Times New Roman" pitchFamily="18" charset="0"/>
                <a:cs typeface="Times New Roman" pitchFamily="18" charset="0"/>
              </a:rPr>
              <a:t>Acusación por infracción de la 	Constitución). </a:t>
            </a:r>
          </a:p>
          <a:p>
            <a:pPr marL="900113" indent="-855663" algn="just">
              <a:buNone/>
              <a:tabLst>
                <a:tab pos="441325" algn="l"/>
              </a:tabLst>
            </a:pPr>
            <a:r>
              <a:rPr lang="es-PE" sz="2800" b="1" dirty="0" smtClean="0">
                <a:latin typeface="Times New Roman" pitchFamily="18" charset="0"/>
                <a:cs typeface="Times New Roman" pitchFamily="18" charset="0"/>
              </a:rPr>
              <a:t>1</a:t>
            </a:r>
            <a:r>
              <a:rPr lang="es-ES" sz="2800" b="1" dirty="0" smtClean="0">
                <a:latin typeface="Times New Roman" pitchFamily="18" charset="0"/>
                <a:cs typeface="Times New Roman" pitchFamily="18" charset="0"/>
              </a:rPr>
              <a:t>6</a:t>
            </a:r>
            <a:r>
              <a:rPr lang="es-ES" sz="2800" b="1" dirty="0">
                <a:latin typeface="Times New Roman" pitchFamily="18" charset="0"/>
                <a:cs typeface="Times New Roman" pitchFamily="18" charset="0"/>
              </a:rPr>
              <a:t>)	El derecho a no ser objeto de una desaparición </a:t>
            </a:r>
            <a:r>
              <a:rPr lang="es-ES" sz="2800" b="1" dirty="0" smtClean="0">
                <a:latin typeface="Times New Roman" pitchFamily="18" charset="0"/>
                <a:cs typeface="Times New Roman" pitchFamily="18" charset="0"/>
              </a:rPr>
              <a:t>forzada</a:t>
            </a:r>
            <a:r>
              <a:rPr lang="es-ES" sz="2800" b="1" dirty="0">
                <a:latin typeface="Times New Roman" pitchFamily="18" charset="0"/>
                <a:cs typeface="Times New Roman" pitchFamily="18" charset="0"/>
              </a:rPr>
              <a:t>.</a:t>
            </a:r>
            <a:endParaRPr lang="es-PE" sz="2800" b="1" dirty="0">
              <a:latin typeface="Times New Roman" pitchFamily="18" charset="0"/>
              <a:cs typeface="Times New Roman" pitchFamily="18" charset="0"/>
            </a:endParaRPr>
          </a:p>
          <a:p>
            <a:pPr marL="441325" indent="-396875" algn="just" defTabSz="441325">
              <a:buNone/>
            </a:pPr>
            <a:r>
              <a:rPr lang="es-ES" sz="2800" b="1" dirty="0">
                <a:latin typeface="Times New Roman" pitchFamily="18" charset="0"/>
                <a:cs typeface="Times New Roman" pitchFamily="18" charset="0"/>
              </a:rPr>
              <a:t>17)	El derecho del detenido o recluso a no ser objeto de un </a:t>
            </a:r>
            <a:r>
              <a:rPr lang="es-ES" sz="2800" b="1" dirty="0" smtClean="0">
                <a:latin typeface="Times New Roman" pitchFamily="18" charset="0"/>
                <a:cs typeface="Times New Roman" pitchFamily="18" charset="0"/>
              </a:rPr>
              <a:t>	tratamiento </a:t>
            </a:r>
            <a:r>
              <a:rPr lang="es-ES" sz="2800" b="1" dirty="0">
                <a:latin typeface="Times New Roman" pitchFamily="18" charset="0"/>
                <a:cs typeface="Times New Roman" pitchFamily="18" charset="0"/>
              </a:rPr>
              <a:t>carente de razonabilidad y </a:t>
            </a:r>
            <a:r>
              <a:rPr lang="es-ES" sz="2800" b="1" dirty="0" smtClean="0">
                <a:latin typeface="Times New Roman" pitchFamily="18" charset="0"/>
                <a:cs typeface="Times New Roman" pitchFamily="18" charset="0"/>
              </a:rPr>
              <a:t>	proporcionalidad</a:t>
            </a:r>
            <a:r>
              <a:rPr lang="es-ES" sz="2800" b="1" dirty="0">
                <a:latin typeface="Times New Roman" pitchFamily="18" charset="0"/>
                <a:cs typeface="Times New Roman" pitchFamily="18" charset="0"/>
              </a:rPr>
              <a:t>, </a:t>
            </a:r>
            <a:r>
              <a:rPr lang="es-ES" sz="2800" b="1" dirty="0" smtClean="0">
                <a:latin typeface="Times New Roman" pitchFamily="18" charset="0"/>
                <a:cs typeface="Times New Roman" pitchFamily="18" charset="0"/>
              </a:rPr>
              <a:t>	respecto </a:t>
            </a:r>
            <a:r>
              <a:rPr lang="es-ES" sz="2800" b="1" dirty="0">
                <a:latin typeface="Times New Roman" pitchFamily="18" charset="0"/>
                <a:cs typeface="Times New Roman" pitchFamily="18" charset="0"/>
              </a:rPr>
              <a:t>de la forma y condiciones </a:t>
            </a:r>
            <a:r>
              <a:rPr lang="es-ES" sz="2800" b="1" dirty="0" smtClean="0">
                <a:latin typeface="Times New Roman" pitchFamily="18" charset="0"/>
                <a:cs typeface="Times New Roman" pitchFamily="18" charset="0"/>
              </a:rPr>
              <a:t>	en </a:t>
            </a:r>
            <a:r>
              <a:rPr lang="es-ES" sz="2800" b="1" dirty="0">
                <a:latin typeface="Times New Roman" pitchFamily="18" charset="0"/>
                <a:cs typeface="Times New Roman" pitchFamily="18" charset="0"/>
              </a:rPr>
              <a:t>que cumple el </a:t>
            </a:r>
            <a:r>
              <a:rPr lang="es-ES" sz="2800" b="1" dirty="0" smtClean="0">
                <a:latin typeface="Times New Roman" pitchFamily="18" charset="0"/>
                <a:cs typeface="Times New Roman" pitchFamily="18" charset="0"/>
              </a:rPr>
              <a:t>	mandato de </a:t>
            </a:r>
            <a:r>
              <a:rPr lang="es-ES" sz="2800" b="1" dirty="0">
                <a:latin typeface="Times New Roman" pitchFamily="18" charset="0"/>
                <a:cs typeface="Times New Roman" pitchFamily="18" charset="0"/>
              </a:rPr>
              <a:t>	detención o la pena.</a:t>
            </a:r>
            <a:endParaRPr lang="es-PE" sz="2800" b="1" dirty="0">
              <a:latin typeface="Times New Roman" pitchFamily="18" charset="0"/>
              <a:cs typeface="Times New Roman" pitchFamily="18" charset="0"/>
            </a:endParaRPr>
          </a:p>
          <a:p>
            <a:pPr marL="45720" indent="0" algn="just">
              <a:buNone/>
            </a:pPr>
            <a:r>
              <a:rPr lang="es-ES" sz="2800" b="1" dirty="0" smtClean="0">
                <a:latin typeface="Times New Roman" pitchFamily="18" charset="0"/>
                <a:cs typeface="Times New Roman" pitchFamily="18" charset="0"/>
              </a:rPr>
              <a:t>También </a:t>
            </a:r>
            <a:r>
              <a:rPr lang="es-ES" sz="2800" b="1" dirty="0">
                <a:latin typeface="Times New Roman" pitchFamily="18" charset="0"/>
                <a:cs typeface="Times New Roman" pitchFamily="18" charset="0"/>
              </a:rPr>
              <a:t>procede el hábeas corpus en defensa de los derechos constitucionales conexos con la libertad individual, especialmente cuando se trata del </a:t>
            </a:r>
            <a:r>
              <a:rPr lang="es-E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debido proceso</a:t>
            </a:r>
            <a:r>
              <a:rPr lang="es-E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y la </a:t>
            </a:r>
            <a:r>
              <a:rPr lang="es-E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inviolabilidad del domicilio</a:t>
            </a:r>
            <a:r>
              <a:rPr lang="es-E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s-PE"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 indent="0" algn="just">
              <a:buNone/>
            </a:pPr>
            <a:r>
              <a:rPr lang="es-ES" sz="2400" b="1" dirty="0"/>
              <a:t> </a:t>
            </a:r>
            <a:endParaRPr lang="es-PE" sz="2400" b="1" dirty="0"/>
          </a:p>
          <a:p>
            <a:pPr marL="45720" indent="0">
              <a:buNone/>
            </a:pPr>
            <a:endParaRPr lang="es-PE" dirty="0"/>
          </a:p>
        </p:txBody>
      </p:sp>
    </p:spTree>
    <p:extLst>
      <p:ext uri="{BB962C8B-B14F-4D97-AF65-F5344CB8AC3E}">
        <p14:creationId xmlns:p14="http://schemas.microsoft.com/office/powerpoint/2010/main" val="21579069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15416"/>
            <a:ext cx="9143999" cy="908720"/>
          </a:xfrm>
        </p:spPr>
        <p:txBody>
          <a:bodyPr>
            <a:normAutofit/>
          </a:bodyPr>
          <a:lstStyle/>
          <a:p>
            <a:pPr marL="182880" indent="0" algn="ctr">
              <a:buNone/>
              <a:tabLst>
                <a:tab pos="450850" algn="l"/>
              </a:tabLst>
            </a:pPr>
            <a:r>
              <a:rPr lang="es-PE" sz="3200" dirty="0" smtClean="0">
                <a:solidFill>
                  <a:srgbClr val="FF0000"/>
                </a:solidFill>
                <a:effectLst>
                  <a:outerShdw blurRad="38100" dist="38100" dir="2700000" algn="tl">
                    <a:srgbClr val="000000">
                      <a:alpha val="43137"/>
                    </a:srgbClr>
                  </a:outerShdw>
                </a:effectLst>
              </a:rPr>
              <a:t>IMPROCEDENCIA DEL HABEAS CORPUS</a:t>
            </a:r>
            <a:endParaRPr lang="es-PE" sz="3200" dirty="0">
              <a:solidFill>
                <a:srgbClr val="FF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79512" y="620688"/>
            <a:ext cx="8640960" cy="6480720"/>
          </a:xfrm>
        </p:spPr>
        <p:txBody>
          <a:bodyPr>
            <a:normAutofit/>
          </a:bodyPr>
          <a:lstStyle/>
          <a:p>
            <a:pPr algn="just"/>
            <a:r>
              <a:rPr lang="es-PE" sz="2500" b="1" dirty="0" smtClean="0">
                <a:solidFill>
                  <a:schemeClr val="tx1"/>
                </a:solidFill>
                <a:latin typeface="Times New Roman" pitchFamily="18" charset="0"/>
                <a:cs typeface="Times New Roman" pitchFamily="18" charset="0"/>
              </a:rPr>
              <a:t>Causales previstas en el </a:t>
            </a:r>
            <a:r>
              <a:rPr lang="es-PE" sz="2500" b="1" dirty="0" smtClean="0">
                <a:solidFill>
                  <a:srgbClr val="FF0000"/>
                </a:solidFill>
                <a:latin typeface="Times New Roman" pitchFamily="18" charset="0"/>
                <a:cs typeface="Times New Roman" pitchFamily="18" charset="0"/>
              </a:rPr>
              <a:t>artículo 5 del Código Procesal Constitucional</a:t>
            </a:r>
            <a:r>
              <a:rPr lang="es-PE" sz="2500" b="1" dirty="0" smtClean="0">
                <a:solidFill>
                  <a:schemeClr val="tx1"/>
                </a:solidFill>
                <a:latin typeface="Times New Roman" pitchFamily="18" charset="0"/>
                <a:cs typeface="Times New Roman" pitchFamily="18" charset="0"/>
              </a:rPr>
              <a:t>, en tanto no contradigan su finalidad de tutela del derecho a la libertad y derechos conexos a ellas y su naturaleza de proceso sencillo y rápido.</a:t>
            </a:r>
          </a:p>
          <a:p>
            <a:pPr algn="just"/>
            <a:r>
              <a:rPr lang="es-PE" sz="2500" b="1" dirty="0" smtClean="0">
                <a:solidFill>
                  <a:schemeClr val="tx1"/>
                </a:solidFill>
                <a:latin typeface="Times New Roman" pitchFamily="18" charset="0"/>
                <a:cs typeface="Times New Roman" pitchFamily="18" charset="0"/>
              </a:rPr>
              <a:t>Los jueces constitucionales podrán rechazar </a:t>
            </a:r>
            <a:r>
              <a:rPr lang="es-PE" sz="2500" b="1" dirty="0" err="1" smtClean="0">
                <a:solidFill>
                  <a:schemeClr val="tx1"/>
                </a:solidFill>
                <a:latin typeface="Times New Roman" pitchFamily="18" charset="0"/>
                <a:cs typeface="Times New Roman" pitchFamily="18" charset="0"/>
              </a:rPr>
              <a:t>liminarmente</a:t>
            </a:r>
            <a:r>
              <a:rPr lang="es-PE" sz="2500" b="1" dirty="0" smtClean="0">
                <a:solidFill>
                  <a:schemeClr val="tx1"/>
                </a:solidFill>
                <a:latin typeface="Times New Roman" pitchFamily="18" charset="0"/>
                <a:cs typeface="Times New Roman" pitchFamily="18" charset="0"/>
              </a:rPr>
              <a:t> una demanda de hábeas corpus cuando:</a:t>
            </a:r>
          </a:p>
          <a:p>
            <a:pPr algn="just"/>
            <a:r>
              <a:rPr lang="es-PE" sz="2500" b="1" dirty="0" smtClean="0">
                <a:solidFill>
                  <a:schemeClr val="tx1"/>
                </a:solidFill>
                <a:latin typeface="Times New Roman" pitchFamily="18" charset="0"/>
                <a:cs typeface="Times New Roman" pitchFamily="18" charset="0"/>
              </a:rPr>
              <a:t>1. Se </a:t>
            </a:r>
            <a:r>
              <a:rPr lang="es-PE" sz="2500" b="1" dirty="0" smtClean="0">
                <a:solidFill>
                  <a:srgbClr val="FF0000"/>
                </a:solidFill>
                <a:latin typeface="Times New Roman" pitchFamily="18" charset="0"/>
                <a:cs typeface="Times New Roman" pitchFamily="18" charset="0"/>
              </a:rPr>
              <a:t>cuestione una resolución judicial que no sea firme </a:t>
            </a:r>
            <a:r>
              <a:rPr lang="es-PE" sz="2500" b="1" dirty="0" smtClean="0">
                <a:solidFill>
                  <a:schemeClr val="tx1"/>
                </a:solidFill>
                <a:latin typeface="Times New Roman" pitchFamily="18" charset="0"/>
                <a:cs typeface="Times New Roman" pitchFamily="18" charset="0"/>
              </a:rPr>
              <a:t>(artículo 4).  </a:t>
            </a:r>
          </a:p>
          <a:p>
            <a:pPr algn="just"/>
            <a:r>
              <a:rPr lang="es-PE" sz="2500" b="1" dirty="0" smtClean="0">
                <a:solidFill>
                  <a:schemeClr val="tx1"/>
                </a:solidFill>
                <a:latin typeface="Times New Roman" pitchFamily="18" charset="0"/>
                <a:cs typeface="Times New Roman" pitchFamily="18" charset="0"/>
              </a:rPr>
              <a:t>2. Los </a:t>
            </a:r>
            <a:r>
              <a:rPr lang="es-PE" sz="2500" b="1" dirty="0" smtClean="0">
                <a:solidFill>
                  <a:srgbClr val="C00000"/>
                </a:solidFill>
                <a:latin typeface="Times New Roman" pitchFamily="18" charset="0"/>
                <a:cs typeface="Times New Roman" pitchFamily="18" charset="0"/>
              </a:rPr>
              <a:t>hechos y el petitorio de la demanda no están referidos en forma directa al contenido constitucionalmente protegido del derecho invocado </a:t>
            </a:r>
            <a:r>
              <a:rPr lang="es-PE" sz="2500" b="1" dirty="0" smtClean="0">
                <a:solidFill>
                  <a:schemeClr val="tx1"/>
                </a:solidFill>
                <a:latin typeface="Times New Roman" pitchFamily="18" charset="0"/>
                <a:cs typeface="Times New Roman" pitchFamily="18" charset="0"/>
              </a:rPr>
              <a:t>(artículo 5.1).</a:t>
            </a:r>
          </a:p>
          <a:p>
            <a:pPr algn="just"/>
            <a:r>
              <a:rPr lang="es-PE" sz="2500" b="1" dirty="0" smtClean="0">
                <a:solidFill>
                  <a:schemeClr val="tx1"/>
                </a:solidFill>
                <a:latin typeface="Times New Roman" pitchFamily="18" charset="0"/>
                <a:cs typeface="Times New Roman" pitchFamily="18" charset="0"/>
              </a:rPr>
              <a:t>3. </a:t>
            </a:r>
            <a:r>
              <a:rPr lang="es-PE" sz="2500" b="1" dirty="0" smtClean="0">
                <a:solidFill>
                  <a:srgbClr val="002060"/>
                </a:solidFill>
                <a:latin typeface="Times New Roman" pitchFamily="18" charset="0"/>
                <a:cs typeface="Times New Roman" pitchFamily="18" charset="0"/>
              </a:rPr>
              <a:t>A la presentación de la demanda haya cesado la amenaza o violación de un derecho constitucional o ésta se haya convertido en irreparable </a:t>
            </a:r>
            <a:r>
              <a:rPr lang="es-PE" sz="2500" b="1" dirty="0" smtClean="0">
                <a:solidFill>
                  <a:schemeClr val="tx1"/>
                </a:solidFill>
                <a:latin typeface="Times New Roman" pitchFamily="18" charset="0"/>
                <a:cs typeface="Times New Roman" pitchFamily="18" charset="0"/>
              </a:rPr>
              <a:t>(artículo 5.5).</a:t>
            </a:r>
          </a:p>
        </p:txBody>
      </p:sp>
    </p:spTree>
    <p:extLst>
      <p:ext uri="{BB962C8B-B14F-4D97-AF65-F5344CB8AC3E}">
        <p14:creationId xmlns:p14="http://schemas.microsoft.com/office/powerpoint/2010/main" val="40315653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0"/>
            <a:ext cx="8280920" cy="6741368"/>
          </a:xfrm>
        </p:spPr>
        <p:txBody>
          <a:bodyPr>
            <a:normAutofit/>
          </a:bodyPr>
          <a:lstStyle/>
          <a:p>
            <a:pPr marL="45720" indent="0" algn="just">
              <a:buNone/>
            </a:pPr>
            <a:endParaRPr lang="es-PE" dirty="0" smtClean="0">
              <a:latin typeface="Times New Roman" pitchFamily="18" charset="0"/>
              <a:cs typeface="Times New Roman" pitchFamily="18" charset="0"/>
            </a:endParaRPr>
          </a:p>
          <a:p>
            <a:pPr marL="45720" indent="0" algn="just">
              <a:buNone/>
            </a:pPr>
            <a:r>
              <a:rPr lang="es-PE" sz="4400" b="1" dirty="0" smtClean="0">
                <a:latin typeface="Times New Roman" pitchFamily="18" charset="0"/>
                <a:cs typeface="Times New Roman" pitchFamily="18" charset="0"/>
              </a:rPr>
              <a:t>4. Se cuestione una resolución firme recaída en otro proceso constitucional o haya litispendencia (artículo 5.6).</a:t>
            </a:r>
          </a:p>
          <a:p>
            <a:pPr marL="45720" indent="0" algn="just">
              <a:buNone/>
            </a:pPr>
            <a:r>
              <a:rPr lang="es-PE" sz="4400" b="1" dirty="0" smtClean="0">
                <a:latin typeface="Times New Roman" pitchFamily="18" charset="0"/>
                <a:cs typeface="Times New Roman" pitchFamily="18" charset="0"/>
              </a:rPr>
              <a:t>6.  </a:t>
            </a:r>
            <a:r>
              <a:rPr lang="es-PE" sz="4400" b="1" dirty="0">
                <a:latin typeface="Times New Roman" pitchFamily="18" charset="0"/>
                <a:cs typeface="Times New Roman" pitchFamily="18" charset="0"/>
              </a:rPr>
              <a:t>Cuando haya </a:t>
            </a:r>
            <a:r>
              <a:rPr lang="es-PE" sz="4400" b="1" dirty="0">
                <a:solidFill>
                  <a:srgbClr val="C00000"/>
                </a:solidFill>
                <a:latin typeface="Times New Roman" pitchFamily="18" charset="0"/>
                <a:cs typeface="Times New Roman" pitchFamily="18" charset="0"/>
              </a:rPr>
              <a:t>sustracción de la materia</a:t>
            </a:r>
            <a:r>
              <a:rPr lang="es-PE" sz="4400" b="1" dirty="0">
                <a:solidFill>
                  <a:srgbClr val="00B0F0"/>
                </a:solidFill>
                <a:latin typeface="Times New Roman" pitchFamily="18" charset="0"/>
                <a:cs typeface="Times New Roman" pitchFamily="18" charset="0"/>
              </a:rPr>
              <a:t> </a:t>
            </a:r>
            <a:r>
              <a:rPr lang="es-PE" sz="4400" b="1" dirty="0">
                <a:latin typeface="Times New Roman" pitchFamily="18" charset="0"/>
                <a:cs typeface="Times New Roman" pitchFamily="18" charset="0"/>
              </a:rPr>
              <a:t>(artículo 1).  </a:t>
            </a:r>
          </a:p>
          <a:p>
            <a:pPr marL="45720" indent="0">
              <a:buNone/>
            </a:pPr>
            <a:endParaRPr lang="es-PE" dirty="0"/>
          </a:p>
        </p:txBody>
      </p:sp>
    </p:spTree>
    <p:extLst>
      <p:ext uri="{BB962C8B-B14F-4D97-AF65-F5344CB8AC3E}">
        <p14:creationId xmlns:p14="http://schemas.microsoft.com/office/powerpoint/2010/main" val="8184350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3408"/>
            <a:ext cx="8568952" cy="1350647"/>
          </a:xfrm>
        </p:spPr>
        <p:txBody>
          <a:bodyPr>
            <a:normAutofit/>
          </a:bodyPr>
          <a:lstStyle/>
          <a:p>
            <a:pPr marL="0" indent="0" algn="ctr">
              <a:buNone/>
            </a:pPr>
            <a:r>
              <a:rPr lang="es-PE" sz="28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IMPROCEDENTE LA DEMANDA DE HÁBEAS CORPUS CONTRA RESOLUCIONES JUDICIALES  </a:t>
            </a:r>
            <a:endParaRPr lang="es-PE" sz="2800"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79512" y="980728"/>
            <a:ext cx="8677472" cy="5517232"/>
          </a:xfrm>
        </p:spPr>
        <p:txBody>
          <a:bodyPr>
            <a:noAutofit/>
          </a:bodyPr>
          <a:lstStyle/>
          <a:p>
            <a:pPr algn="just">
              <a:buFont typeface="Wingdings" pitchFamily="2" charset="2"/>
              <a:buChar char="§"/>
            </a:pPr>
            <a:r>
              <a:rPr lang="es-PE" sz="2400" b="1" dirty="0" smtClean="0"/>
              <a:t>Cuando la </a:t>
            </a:r>
            <a:r>
              <a:rPr lang="es-PE" sz="2400" b="1" dirty="0"/>
              <a:t>reclamación del recurrente no está referida al contenido constitucionalmente protegido de los derechos tutelados por el hábeas corpus, resulta de aplicación el artículo </a:t>
            </a:r>
            <a:r>
              <a:rPr lang="es-PE" sz="2400" b="1" dirty="0" smtClean="0"/>
              <a:t>5, </a:t>
            </a:r>
            <a:r>
              <a:rPr lang="es-PE" sz="2400" b="1" dirty="0"/>
              <a:t>inciso 1, del Código Procesal Constitucional.</a:t>
            </a:r>
          </a:p>
          <a:p>
            <a:pPr marL="45720" indent="0" algn="just">
              <a:buNone/>
            </a:pPr>
            <a:r>
              <a:rPr lang="es-PE" sz="2200" b="1" dirty="0" smtClean="0"/>
              <a:t>La </a:t>
            </a:r>
            <a:r>
              <a:rPr lang="es-PE" sz="2200" b="1" dirty="0"/>
              <a:t>revisión de una decisión jurisdiccional final que </a:t>
            </a:r>
            <a:r>
              <a:rPr lang="es-PE" sz="2200" b="1" dirty="0" smtClean="0"/>
              <a:t>implica:</a:t>
            </a:r>
          </a:p>
          <a:p>
            <a:pPr algn="just">
              <a:buFont typeface="Wingdings" pitchFamily="2" charset="2"/>
              <a:buChar char="q"/>
            </a:pPr>
            <a:r>
              <a:rPr lang="es-PE" sz="2200" b="1" dirty="0" smtClean="0"/>
              <a:t>Un </a:t>
            </a:r>
            <a:r>
              <a:rPr lang="es-PE" sz="2200" b="1" dirty="0"/>
              <a:t>juicio de reproche penal sustentado en actividades </a:t>
            </a:r>
            <a:r>
              <a:rPr lang="es-PE" sz="2200" b="1" dirty="0" err="1" smtClean="0"/>
              <a:t>investigatorias</a:t>
            </a:r>
            <a:r>
              <a:rPr lang="es-PE" sz="2200" b="1" dirty="0" smtClean="0"/>
              <a:t>, </a:t>
            </a:r>
          </a:p>
          <a:p>
            <a:pPr algn="just">
              <a:buFont typeface="Wingdings" pitchFamily="2" charset="2"/>
              <a:buChar char="q"/>
            </a:pPr>
            <a:r>
              <a:rPr lang="es-PE" sz="2200" b="1" dirty="0" smtClean="0"/>
              <a:t>Realizar diligencias o actos de notificación.</a:t>
            </a:r>
          </a:p>
          <a:p>
            <a:pPr algn="just">
              <a:buFont typeface="Wingdings" pitchFamily="2" charset="2"/>
              <a:buChar char="q"/>
            </a:pPr>
            <a:r>
              <a:rPr lang="es-PE" sz="2200" b="1" dirty="0" smtClean="0"/>
              <a:t>Subsunción en un tipo penal</a:t>
            </a:r>
          </a:p>
          <a:p>
            <a:pPr algn="just">
              <a:buFont typeface="Wingdings" pitchFamily="2" charset="2"/>
              <a:buChar char="q"/>
            </a:pPr>
            <a:r>
              <a:rPr lang="es-PE" sz="2200" b="1" dirty="0" smtClean="0"/>
              <a:t>Revaloración </a:t>
            </a:r>
            <a:r>
              <a:rPr lang="es-PE" sz="2200" b="1" dirty="0"/>
              <a:t>de </a:t>
            </a:r>
            <a:r>
              <a:rPr lang="es-PE" sz="2200" b="1" dirty="0" smtClean="0"/>
              <a:t>pruebas  o su Reexamen </a:t>
            </a:r>
          </a:p>
          <a:p>
            <a:pPr algn="just">
              <a:buFont typeface="Wingdings" pitchFamily="2" charset="2"/>
              <a:buChar char="q"/>
            </a:pPr>
            <a:r>
              <a:rPr lang="es-PE" sz="2200" b="1" dirty="0" smtClean="0"/>
              <a:t>La </a:t>
            </a:r>
            <a:r>
              <a:rPr lang="es-PE" sz="2200" b="1" dirty="0"/>
              <a:t>determinación de la responsabilidad penal </a:t>
            </a:r>
            <a:r>
              <a:rPr lang="es-PE" sz="2200" b="1" dirty="0" smtClean="0"/>
              <a:t>o Alegatos de Inocencia. </a:t>
            </a:r>
          </a:p>
          <a:p>
            <a:pPr algn="just">
              <a:buFont typeface="Wingdings" pitchFamily="2" charset="2"/>
              <a:buChar char="q"/>
            </a:pPr>
            <a:r>
              <a:rPr lang="es-PE" sz="2200" b="1" dirty="0" smtClean="0"/>
              <a:t>Asuntos </a:t>
            </a:r>
            <a:r>
              <a:rPr lang="es-PE" sz="2200" b="1" dirty="0"/>
              <a:t>de mera legalidad son temas propios de la jurisdicción ordinaria y no de la justicia </a:t>
            </a:r>
            <a:r>
              <a:rPr lang="es-PE" sz="2200" b="1" dirty="0" smtClean="0"/>
              <a:t>constitucional.</a:t>
            </a:r>
          </a:p>
          <a:p>
            <a:pPr algn="just">
              <a:buNone/>
            </a:pPr>
            <a:r>
              <a:rPr lang="es-PE" sz="2200" b="1" dirty="0" smtClean="0"/>
              <a:t>Tribunal Constitucional no es Tercera Instancia</a:t>
            </a:r>
            <a:r>
              <a:rPr lang="es-PE" sz="2400" b="1" dirty="0" smtClean="0"/>
              <a:t>.</a:t>
            </a:r>
            <a:endParaRPr lang="es-PE" sz="2400" b="1" dirty="0"/>
          </a:p>
        </p:txBody>
      </p:sp>
    </p:spTree>
    <p:extLst>
      <p:ext uri="{BB962C8B-B14F-4D97-AF65-F5344CB8AC3E}">
        <p14:creationId xmlns:p14="http://schemas.microsoft.com/office/powerpoint/2010/main" val="1959272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15416"/>
            <a:ext cx="9143999" cy="1196752"/>
          </a:xfrm>
        </p:spPr>
        <p:txBody>
          <a:bodyPr>
            <a:normAutofit/>
          </a:bodyPr>
          <a:lstStyle/>
          <a:p>
            <a:pPr marL="182880" indent="0" algn="ctr">
              <a:buNone/>
            </a:pPr>
            <a:r>
              <a:rPr lang="es-PE" sz="4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COMPETENCIA</a:t>
            </a:r>
            <a:endParaRPr lang="es-PE" sz="4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251520" y="404664"/>
            <a:ext cx="8640960" cy="6741368"/>
          </a:xfrm>
        </p:spPr>
        <p:txBody>
          <a:bodyPr>
            <a:normAutofit/>
          </a:bodyPr>
          <a:lstStyle/>
          <a:p>
            <a:endParaRPr lang="es-PE" dirty="0" smtClean="0"/>
          </a:p>
          <a:p>
            <a:pPr algn="just"/>
            <a:r>
              <a:rPr lang="es-PE" sz="2800" dirty="0" smtClean="0">
                <a:solidFill>
                  <a:schemeClr val="tx1"/>
                </a:solidFill>
                <a:latin typeface="Times New Roman" pitchFamily="18" charset="0"/>
                <a:cs typeface="Times New Roman" pitchFamily="18" charset="0"/>
              </a:rPr>
              <a:t>El articulo 28 del Código Procesal Constitucional prevé: </a:t>
            </a:r>
            <a:r>
              <a:rPr lang="es-PE" sz="2800" dirty="0" smtClean="0">
                <a:solidFill>
                  <a:srgbClr val="FF0000"/>
                </a:solidFill>
                <a:latin typeface="Times New Roman" pitchFamily="18" charset="0"/>
                <a:cs typeface="Times New Roman" pitchFamily="18" charset="0"/>
              </a:rPr>
              <a:t>“</a:t>
            </a:r>
            <a:r>
              <a:rPr lang="es-PE" sz="2800" b="1" u="sng" dirty="0" smtClean="0">
                <a:solidFill>
                  <a:srgbClr val="FF0000"/>
                </a:solidFill>
                <a:latin typeface="Times New Roman" pitchFamily="18" charset="0"/>
                <a:cs typeface="Times New Roman" pitchFamily="18" charset="0"/>
              </a:rPr>
              <a:t>La demanda de hábeas corpus se interpone ante cualquier Juez Penal sin observar turnos</a:t>
            </a:r>
            <a:r>
              <a:rPr lang="es-PE" sz="2800" dirty="0" smtClean="0">
                <a:solidFill>
                  <a:srgbClr val="FF0000"/>
                </a:solidFill>
                <a:latin typeface="Times New Roman" pitchFamily="18" charset="0"/>
                <a:cs typeface="Times New Roman" pitchFamily="18" charset="0"/>
              </a:rPr>
              <a:t>”. </a:t>
            </a:r>
          </a:p>
          <a:p>
            <a:pPr algn="just"/>
            <a:r>
              <a:rPr lang="es-PE" sz="2800" dirty="0" smtClean="0">
                <a:solidFill>
                  <a:schemeClr val="tx1"/>
                </a:solidFill>
                <a:latin typeface="Times New Roman" pitchFamily="18" charset="0"/>
                <a:cs typeface="Times New Roman" pitchFamily="18" charset="0"/>
              </a:rPr>
              <a:t>En atención al artículo IX </a:t>
            </a:r>
            <a:r>
              <a:rPr lang="es-PE" sz="2800" dirty="0">
                <a:solidFill>
                  <a:schemeClr val="tx1"/>
                </a:solidFill>
                <a:latin typeface="Times New Roman" pitchFamily="18" charset="0"/>
                <a:cs typeface="Times New Roman" pitchFamily="18" charset="0"/>
              </a:rPr>
              <a:t>del Código Procesal </a:t>
            </a:r>
            <a:r>
              <a:rPr lang="es-PE" sz="2800" dirty="0" smtClean="0">
                <a:solidFill>
                  <a:schemeClr val="tx1"/>
                </a:solidFill>
                <a:latin typeface="Times New Roman" pitchFamily="18" charset="0"/>
                <a:cs typeface="Times New Roman" pitchFamily="18" charset="0"/>
              </a:rPr>
              <a:t>Constitucional, de conformidad con el artículo 26 del Código Procesal Civil y lo acogido por la doctrina la </a:t>
            </a:r>
            <a:r>
              <a:rPr lang="es-PE" sz="2800" b="1" u="sng" dirty="0" smtClean="0">
                <a:solidFill>
                  <a:srgbClr val="002060"/>
                </a:solidFill>
                <a:latin typeface="Times New Roman" pitchFamily="18" charset="0"/>
                <a:cs typeface="Times New Roman" pitchFamily="18" charset="0"/>
              </a:rPr>
              <a:t>competencia por razón de territorio es prorrogable</a:t>
            </a:r>
            <a:r>
              <a:rPr lang="es-PE" sz="2800" b="1" dirty="0" smtClean="0">
                <a:solidFill>
                  <a:srgbClr val="002060"/>
                </a:solidFill>
                <a:latin typeface="Times New Roman" pitchFamily="18" charset="0"/>
                <a:cs typeface="Times New Roman" pitchFamily="18" charset="0"/>
              </a:rPr>
              <a:t>, más aún si en los procesos constitucionales entre ellos el hábeas corpus debe entenderse los preceptos normativos en concordancia con la interpretación que </a:t>
            </a:r>
            <a:r>
              <a:rPr lang="es-PE" sz="28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tutele mejor los derechos fundamentales y reconozca su posición preferente </a:t>
            </a:r>
            <a:r>
              <a:rPr lang="es-PE" sz="2800" b="1" dirty="0" smtClean="0">
                <a:solidFill>
                  <a:srgbClr val="7030A0"/>
                </a:solidFill>
                <a:latin typeface="Times New Roman" pitchFamily="18" charset="0"/>
                <a:cs typeface="Times New Roman" pitchFamily="18" charset="0"/>
              </a:rPr>
              <a:t>interpretación</a:t>
            </a:r>
            <a:r>
              <a:rPr lang="es-PE" sz="2800" dirty="0" smtClean="0">
                <a:solidFill>
                  <a:schemeClr val="tx1"/>
                </a:solidFill>
                <a:latin typeface="Times New Roman" pitchFamily="18" charset="0"/>
                <a:cs typeface="Times New Roman" pitchFamily="18" charset="0"/>
              </a:rPr>
              <a:t> acorde con el </a:t>
            </a:r>
            <a:r>
              <a:rPr lang="es-PE"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principio </a:t>
            </a:r>
            <a:r>
              <a:rPr lang="es-PE"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pro </a:t>
            </a:r>
            <a:r>
              <a:rPr lang="es-PE"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homine</a:t>
            </a:r>
            <a:r>
              <a:rPr lang="es-PE"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s-PE" sz="2800" dirty="0" smtClean="0">
                <a:solidFill>
                  <a:schemeClr val="tx1"/>
                </a:solidFill>
                <a:latin typeface="Times New Roman" pitchFamily="18" charset="0"/>
                <a:cs typeface="Times New Roman" pitchFamily="18" charset="0"/>
              </a:rPr>
              <a:t>…” (STC 2712-2006-PHC/TC).</a:t>
            </a:r>
          </a:p>
        </p:txBody>
      </p:sp>
    </p:spTree>
    <p:extLst>
      <p:ext uri="{BB962C8B-B14F-4D97-AF65-F5344CB8AC3E}">
        <p14:creationId xmlns:p14="http://schemas.microsoft.com/office/powerpoint/2010/main" val="5527960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0"/>
            <a:ext cx="8280920" cy="6858000"/>
          </a:xfrm>
        </p:spPr>
        <p:txBody>
          <a:bodyPr>
            <a:normAutofit/>
          </a:bodyPr>
          <a:lstStyle/>
          <a:p>
            <a:pPr marL="45720" indent="0" algn="just">
              <a:buNone/>
            </a:pPr>
            <a:endParaRPr lang="es-PE" sz="2000" dirty="0" smtClean="0">
              <a:latin typeface="Times New Roman" pitchFamily="18" charset="0"/>
              <a:cs typeface="Times New Roman" pitchFamily="18" charset="0"/>
            </a:endParaRPr>
          </a:p>
          <a:p>
            <a:pPr marL="45720" indent="0" algn="just">
              <a:buNone/>
            </a:pPr>
            <a:endParaRPr lang="es-PE" sz="2000" dirty="0">
              <a:latin typeface="Times New Roman" pitchFamily="18" charset="0"/>
              <a:cs typeface="Times New Roman" pitchFamily="18" charset="0"/>
            </a:endParaRPr>
          </a:p>
          <a:p>
            <a:pPr marL="45720" indent="0" algn="just">
              <a:buNone/>
            </a:pPr>
            <a:r>
              <a:rPr lang="es-PE" sz="4000" b="1" dirty="0" smtClean="0">
                <a:latin typeface="Times New Roman" pitchFamily="18" charset="0"/>
                <a:cs typeface="Times New Roman" pitchFamily="18" charset="0"/>
              </a:rPr>
              <a:t>El </a:t>
            </a:r>
            <a:r>
              <a:rPr lang="es-PE" sz="4000" b="1" dirty="0">
                <a:latin typeface="Times New Roman" pitchFamily="18" charset="0"/>
                <a:cs typeface="Times New Roman" pitchFamily="18" charset="0"/>
              </a:rPr>
              <a:t>Código Procesal Constitucional no establece competencia por razón de territorio, indicando que para resolver un proceso constitucional de hábeas corpus es </a:t>
            </a:r>
            <a:r>
              <a:rPr lang="es-PE" sz="4000" b="1" dirty="0">
                <a:solidFill>
                  <a:srgbClr val="FF0000"/>
                </a:solidFill>
                <a:latin typeface="Times New Roman" pitchFamily="18" charset="0"/>
                <a:cs typeface="Times New Roman" pitchFamily="18" charset="0"/>
              </a:rPr>
              <a:t>competente cualquier Juez penal de la República</a:t>
            </a:r>
            <a:r>
              <a:rPr lang="es-PE" sz="4000" b="1" dirty="0">
                <a:latin typeface="Times New Roman" pitchFamily="18" charset="0"/>
                <a:cs typeface="Times New Roman" pitchFamily="18" charset="0"/>
              </a:rPr>
              <a:t> de conformidad con lo previsto por el articulo 28 …” (STC 9025-2006-PHC/TC).       </a:t>
            </a:r>
          </a:p>
          <a:p>
            <a:pPr marL="45720" indent="0">
              <a:buNone/>
            </a:pPr>
            <a:endParaRPr lang="es-PE" dirty="0"/>
          </a:p>
        </p:txBody>
      </p:sp>
    </p:spTree>
    <p:extLst>
      <p:ext uri="{BB962C8B-B14F-4D97-AF65-F5344CB8AC3E}">
        <p14:creationId xmlns:p14="http://schemas.microsoft.com/office/powerpoint/2010/main" val="12310405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243408"/>
            <a:ext cx="9143999" cy="1196752"/>
          </a:xfrm>
        </p:spPr>
        <p:txBody>
          <a:bodyPr>
            <a:normAutofit/>
          </a:bodyPr>
          <a:lstStyle/>
          <a:p>
            <a:pPr marL="182880" indent="0" algn="ctr">
              <a:buNone/>
            </a:pPr>
            <a:r>
              <a:rPr lang="es-PE" sz="4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LEGITIMACIÓN PROCESAL </a:t>
            </a:r>
            <a:endParaRPr lang="es-PE" sz="4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323528" y="476672"/>
            <a:ext cx="8496944" cy="7272808"/>
          </a:xfrm>
        </p:spPr>
        <p:txBody>
          <a:bodyPr>
            <a:normAutofit/>
          </a:bodyPr>
          <a:lstStyle/>
          <a:p>
            <a:endParaRPr lang="es-PE" dirty="0" smtClean="0"/>
          </a:p>
          <a:p>
            <a:pPr algn="just"/>
            <a:endParaRPr lang="es-PE" dirty="0" smtClean="0">
              <a:latin typeface="Times New Roman" pitchFamily="18" charset="0"/>
              <a:cs typeface="Times New Roman" pitchFamily="18" charset="0"/>
            </a:endParaRPr>
          </a:p>
          <a:p>
            <a:pPr algn="just"/>
            <a:r>
              <a:rPr lang="es-PE" sz="2500" dirty="0" smtClean="0">
                <a:solidFill>
                  <a:schemeClr val="tx1"/>
                </a:solidFill>
                <a:latin typeface="Times New Roman" pitchFamily="18" charset="0"/>
                <a:cs typeface="Times New Roman" pitchFamily="18" charset="0"/>
              </a:rPr>
              <a:t>El </a:t>
            </a:r>
            <a:r>
              <a:rPr lang="es-PE" sz="2500" b="1" u="sng" dirty="0" smtClean="0">
                <a:solidFill>
                  <a:srgbClr val="C00000"/>
                </a:solidFill>
                <a:latin typeface="Times New Roman" pitchFamily="18" charset="0"/>
                <a:cs typeface="Times New Roman" pitchFamily="18" charset="0"/>
              </a:rPr>
              <a:t>articulo 26 del </a:t>
            </a:r>
            <a:r>
              <a:rPr lang="es-PE" sz="2500" b="1" u="sng" dirty="0">
                <a:solidFill>
                  <a:srgbClr val="C00000"/>
                </a:solidFill>
                <a:latin typeface="Times New Roman" pitchFamily="18" charset="0"/>
                <a:cs typeface="Times New Roman" pitchFamily="18" charset="0"/>
              </a:rPr>
              <a:t>Código Procesal </a:t>
            </a:r>
            <a:r>
              <a:rPr lang="es-PE" sz="2500" b="1" u="sng" dirty="0" smtClean="0">
                <a:solidFill>
                  <a:srgbClr val="C00000"/>
                </a:solidFill>
                <a:latin typeface="Times New Roman" pitchFamily="18" charset="0"/>
                <a:cs typeface="Times New Roman" pitchFamily="18" charset="0"/>
              </a:rPr>
              <a:t>Constitucional señala que la demanda puede ser interpuesta por la persona perjudicada o por cualquier otra persona en su favor, sin necesidad de tener representación</a:t>
            </a:r>
            <a:r>
              <a:rPr lang="es-PE" sz="2500" dirty="0" smtClean="0">
                <a:solidFill>
                  <a:schemeClr val="tx1"/>
                </a:solidFill>
                <a:latin typeface="Times New Roman" pitchFamily="18" charset="0"/>
                <a:cs typeface="Times New Roman" pitchFamily="18" charset="0"/>
              </a:rPr>
              <a:t>. La legitimación activa amplia prevista para el proceso de hábeas corpus permite la posibilidad de que </a:t>
            </a:r>
            <a:r>
              <a:rPr lang="es-PE" sz="2500" b="1" u="sng" dirty="0" smtClean="0">
                <a:solidFill>
                  <a:srgbClr val="002060"/>
                </a:solidFill>
                <a:latin typeface="Times New Roman" pitchFamily="18" charset="0"/>
                <a:cs typeface="Times New Roman" pitchFamily="18" charset="0"/>
              </a:rPr>
              <a:t>la demanda pueda ser interpuesta por una persona distinta a la perjudicada, esto es, por cualquier persona natural o jurídica</a:t>
            </a:r>
            <a:r>
              <a:rPr lang="es-PE" sz="2500" dirty="0" smtClean="0">
                <a:solidFill>
                  <a:schemeClr val="tx1"/>
                </a:solidFill>
                <a:latin typeface="Times New Roman" pitchFamily="18" charset="0"/>
                <a:cs typeface="Times New Roman" pitchFamily="18" charset="0"/>
              </a:rPr>
              <a:t>, </a:t>
            </a:r>
            <a:r>
              <a:rPr lang="es-PE" sz="2500" b="1" u="sng" dirty="0" smtClean="0">
                <a:solidFill>
                  <a:srgbClr val="C00000"/>
                </a:solidFill>
                <a:latin typeface="Times New Roman" pitchFamily="18" charset="0"/>
                <a:cs typeface="Times New Roman" pitchFamily="18" charset="0"/>
              </a:rPr>
              <a:t>sin necesidad de representación alguna</a:t>
            </a:r>
            <a:r>
              <a:rPr lang="es-PE" sz="2500" u="sng" dirty="0" smtClean="0">
                <a:solidFill>
                  <a:srgbClr val="C00000"/>
                </a:solidFill>
                <a:latin typeface="Times New Roman" pitchFamily="18" charset="0"/>
                <a:cs typeface="Times New Roman" pitchFamily="18" charset="0"/>
              </a:rPr>
              <a:t>,</a:t>
            </a:r>
            <a:r>
              <a:rPr lang="es-PE" sz="2500" dirty="0" smtClean="0">
                <a:solidFill>
                  <a:schemeClr val="tx1"/>
                </a:solidFill>
                <a:latin typeface="Times New Roman" pitchFamily="18" charset="0"/>
                <a:cs typeface="Times New Roman" pitchFamily="18" charset="0"/>
              </a:rPr>
              <a:t> lo que, da a lugar lo que en doctrina se conoce como la </a:t>
            </a:r>
            <a:r>
              <a:rPr lang="es-PE" sz="2500" i="1" dirty="0" err="1" smtClean="0">
                <a:solidFill>
                  <a:schemeClr val="tx1"/>
                </a:solidFill>
                <a:latin typeface="Times New Roman" pitchFamily="18" charset="0"/>
                <a:cs typeface="Times New Roman" pitchFamily="18" charset="0"/>
              </a:rPr>
              <a:t>actio</a:t>
            </a:r>
            <a:r>
              <a:rPr lang="es-PE" sz="2500" i="1" dirty="0" smtClean="0">
                <a:solidFill>
                  <a:schemeClr val="tx1"/>
                </a:solidFill>
                <a:latin typeface="Times New Roman" pitchFamily="18" charset="0"/>
                <a:cs typeface="Times New Roman" pitchFamily="18" charset="0"/>
              </a:rPr>
              <a:t> </a:t>
            </a:r>
            <a:r>
              <a:rPr lang="es-PE" sz="2500" i="1" dirty="0" err="1" smtClean="0">
                <a:solidFill>
                  <a:schemeClr val="tx1"/>
                </a:solidFill>
                <a:latin typeface="Times New Roman" pitchFamily="18" charset="0"/>
                <a:cs typeface="Times New Roman" pitchFamily="18" charset="0"/>
              </a:rPr>
              <a:t>popularis</a:t>
            </a:r>
            <a:r>
              <a:rPr lang="es-PE" sz="2500" dirty="0" smtClean="0">
                <a:solidFill>
                  <a:schemeClr val="tx1"/>
                </a:solidFill>
                <a:latin typeface="Times New Roman" pitchFamily="18" charset="0"/>
                <a:cs typeface="Times New Roman" pitchFamily="18" charset="0"/>
              </a:rPr>
              <a:t>.  Esta forma de regulación, entre otros supuestos obedece  a la naturaleza  de los derechos tutelados por el hábeas corpus y a la necesidad de una tutela urgente de los mismos </a:t>
            </a:r>
            <a:r>
              <a:rPr lang="es-PE" sz="2500" dirty="0">
                <a:solidFill>
                  <a:schemeClr val="tx1"/>
                </a:solidFill>
                <a:latin typeface="Times New Roman" pitchFamily="18" charset="0"/>
                <a:cs typeface="Times New Roman" pitchFamily="18" charset="0"/>
              </a:rPr>
              <a:t>(</a:t>
            </a:r>
            <a:r>
              <a:rPr lang="es-PE" sz="2500" dirty="0" smtClean="0">
                <a:solidFill>
                  <a:schemeClr val="tx1"/>
                </a:solidFill>
                <a:latin typeface="Times New Roman" pitchFamily="18" charset="0"/>
                <a:cs typeface="Times New Roman" pitchFamily="18" charset="0"/>
              </a:rPr>
              <a:t>STC 5959-2008-PHC/TC).</a:t>
            </a:r>
          </a:p>
          <a:p>
            <a:pPr algn="just"/>
            <a:r>
              <a:rPr lang="es-PE" dirty="0" smtClean="0">
                <a:latin typeface="Times New Roman" pitchFamily="18" charset="0"/>
                <a:cs typeface="Times New Roman" pitchFamily="18" charset="0"/>
              </a:rPr>
              <a:t>      </a:t>
            </a:r>
            <a:endParaRPr lang="es-PE" dirty="0">
              <a:latin typeface="Times New Roman" pitchFamily="18" charset="0"/>
              <a:cs typeface="Times New Roman" pitchFamily="18" charset="0"/>
            </a:endParaRPr>
          </a:p>
        </p:txBody>
      </p:sp>
    </p:spTree>
    <p:extLst>
      <p:ext uri="{BB962C8B-B14F-4D97-AF65-F5344CB8AC3E}">
        <p14:creationId xmlns:p14="http://schemas.microsoft.com/office/powerpoint/2010/main" val="40078448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rmAutofit/>
          </a:bodyPr>
          <a:lstStyle/>
          <a:p>
            <a:pPr algn="ctr">
              <a:buNone/>
            </a:pPr>
            <a:r>
              <a:rPr lang="es-PE" sz="48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Demanda</a:t>
            </a:r>
            <a:endParaRPr lang="es-PE" sz="4800" b="1"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2 Marcador de contenido"/>
          <p:cNvSpPr>
            <a:spLocks noGrp="1"/>
          </p:cNvSpPr>
          <p:nvPr>
            <p:ph sz="quarter" idx="1"/>
          </p:nvPr>
        </p:nvSpPr>
        <p:spPr>
          <a:xfrm>
            <a:off x="179512" y="1052736"/>
            <a:ext cx="8568952" cy="5616624"/>
          </a:xfrm>
        </p:spPr>
        <p:txBody>
          <a:bodyPr>
            <a:normAutofit fontScale="92500" lnSpcReduction="20000"/>
          </a:bodyPr>
          <a:lstStyle/>
          <a:p>
            <a:pPr algn="just">
              <a:buNone/>
            </a:pPr>
            <a:r>
              <a:rPr lang="es-PE" dirty="0" smtClean="0"/>
              <a:t>	</a:t>
            </a:r>
            <a:r>
              <a:rPr lang="es-PE"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rPr>
              <a:t> </a:t>
            </a:r>
            <a:r>
              <a:rPr lang="es-PE" sz="40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Artículo 27.- </a:t>
            </a:r>
          </a:p>
          <a:p>
            <a:pPr algn="just">
              <a:buNone/>
            </a:pPr>
            <a:endParaRPr lang="es-PE" sz="4000"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endParaRPr>
          </a:p>
          <a:p>
            <a:pPr algn="just">
              <a:buNone/>
            </a:pPr>
            <a:r>
              <a:rPr lang="es-PE" sz="4000"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rPr>
              <a:t>	</a:t>
            </a:r>
            <a:r>
              <a:rPr lang="es-PE" sz="4000" dirty="0" smtClean="0"/>
              <a:t>La demanda puede presentarse por </a:t>
            </a:r>
            <a:r>
              <a:rPr lang="es-PE" sz="4000" dirty="0" smtClean="0">
                <a:solidFill>
                  <a:srgbClr val="C00000"/>
                </a:solidFill>
              </a:rPr>
              <a:t>escrito</a:t>
            </a:r>
            <a:r>
              <a:rPr lang="es-PE" sz="4000" dirty="0" smtClean="0"/>
              <a:t> o </a:t>
            </a:r>
            <a:r>
              <a:rPr lang="es-PE" sz="4000" dirty="0" smtClean="0">
                <a:solidFill>
                  <a:srgbClr val="C00000"/>
                </a:solidFill>
              </a:rPr>
              <a:t>verbalmente</a:t>
            </a:r>
            <a:r>
              <a:rPr lang="es-PE" sz="4000" dirty="0" smtClean="0"/>
              <a:t>, en forma directa o por </a:t>
            </a:r>
            <a:r>
              <a:rPr lang="es-PE" sz="4000" dirty="0" smtClean="0">
                <a:solidFill>
                  <a:srgbClr val="7030A0"/>
                </a:solidFill>
              </a:rPr>
              <a:t>correo</a:t>
            </a:r>
            <a:r>
              <a:rPr lang="es-PE" sz="4000" dirty="0" smtClean="0"/>
              <a:t>, a través de </a:t>
            </a:r>
            <a:r>
              <a:rPr lang="es-PE" sz="4000" b="1" dirty="0" smtClean="0">
                <a:solidFill>
                  <a:srgbClr val="C00000"/>
                </a:solidFill>
              </a:rPr>
              <a:t>medios electrónicos de comunicación u otro idóneo</a:t>
            </a:r>
            <a:r>
              <a:rPr lang="es-PE" sz="4000" dirty="0" smtClean="0"/>
              <a:t>. Cuando se trata de una </a:t>
            </a:r>
            <a:r>
              <a:rPr lang="es-PE" sz="4000" dirty="0" smtClean="0">
                <a:solidFill>
                  <a:srgbClr val="C00000"/>
                </a:solidFill>
              </a:rPr>
              <a:t>demanda verbal, se levanta acta ante el Juez o Secretario</a:t>
            </a:r>
            <a:r>
              <a:rPr lang="es-PE" sz="4000" dirty="0" smtClean="0"/>
              <a:t>, sin otra exigencia que la de suministrar una </a:t>
            </a:r>
            <a:r>
              <a:rPr lang="es-PE" sz="4000" b="1" u="sng" dirty="0" smtClean="0"/>
              <a:t>sucinta relación de los hechos</a:t>
            </a:r>
            <a:r>
              <a:rPr lang="es-PE" sz="4000" dirty="0" smtClean="0"/>
              <a:t>.</a:t>
            </a:r>
            <a:endParaRPr lang="es-PE" sz="4000" dirty="0"/>
          </a:p>
        </p:txBody>
      </p:sp>
    </p:spTree>
    <p:extLst>
      <p:ext uri="{BB962C8B-B14F-4D97-AF65-F5344CB8AC3E}">
        <p14:creationId xmlns:p14="http://schemas.microsoft.com/office/powerpoint/2010/main" val="65712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56" y="-675456"/>
            <a:ext cx="15324856" cy="799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493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640960" cy="1143000"/>
          </a:xfrm>
        </p:spPr>
        <p:txBody>
          <a:bodyPr>
            <a:normAutofit fontScale="90000"/>
          </a:bodyPr>
          <a:lstStyle/>
          <a:p>
            <a:pPr algn="ctr">
              <a:buNone/>
            </a:pPr>
            <a:r>
              <a:rPr lang="es-PE" sz="44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
            </a:r>
            <a:br>
              <a:rPr lang="es-PE" sz="44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s-PE" sz="44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¿Es necesaria la firma de abogado? </a:t>
            </a:r>
            <a:endParaRPr lang="es-PE" sz="4400" b="1"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2 Marcador de contenido"/>
          <p:cNvSpPr>
            <a:spLocks noGrp="1"/>
          </p:cNvSpPr>
          <p:nvPr>
            <p:ph sz="quarter" idx="1"/>
          </p:nvPr>
        </p:nvSpPr>
        <p:spPr>
          <a:xfrm>
            <a:off x="107504" y="1556792"/>
            <a:ext cx="8640960" cy="5112568"/>
          </a:xfrm>
        </p:spPr>
        <p:txBody>
          <a:bodyPr>
            <a:normAutofit/>
          </a:bodyPr>
          <a:lstStyle/>
          <a:p>
            <a:pPr algn="just">
              <a:buNone/>
            </a:pPr>
            <a:r>
              <a:rPr lang="es-PE" sz="4000" dirty="0" smtClean="0"/>
              <a:t>	No se requiere firma de abogado, solo puede presentarla el demandante o quien en su nombre interponga la demanda (favorecido). </a:t>
            </a:r>
            <a:endParaRPr lang="es-PE" sz="4000" dirty="0"/>
          </a:p>
        </p:txBody>
      </p:sp>
    </p:spTree>
    <p:extLst>
      <p:ext uri="{BB962C8B-B14F-4D97-AF65-F5344CB8AC3E}">
        <p14:creationId xmlns:p14="http://schemas.microsoft.com/office/powerpoint/2010/main" val="27004601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3097"/>
            <a:ext cx="8147248" cy="778098"/>
          </a:xfrm>
        </p:spPr>
        <p:txBody>
          <a:bodyPr/>
          <a:lstStyle/>
          <a:p>
            <a:pPr algn="ctr"/>
            <a:r>
              <a:rPr lang="es-PE" b="1" dirty="0">
                <a:solidFill>
                  <a:srgbClr val="FF0000"/>
                </a:solidFill>
                <a:effectLst>
                  <a:outerShdw blurRad="38100" dist="38100" dir="2700000" algn="tl">
                    <a:srgbClr val="000000">
                      <a:alpha val="43137"/>
                    </a:srgbClr>
                  </a:outerShdw>
                </a:effectLst>
              </a:rPr>
              <a:t>Contenido de sentencia fundada</a:t>
            </a:r>
          </a:p>
        </p:txBody>
      </p:sp>
      <p:sp>
        <p:nvSpPr>
          <p:cNvPr id="3" name="2 Marcador de contenido"/>
          <p:cNvSpPr>
            <a:spLocks noGrp="1"/>
          </p:cNvSpPr>
          <p:nvPr>
            <p:ph sz="quarter" idx="1"/>
          </p:nvPr>
        </p:nvSpPr>
        <p:spPr>
          <a:xfrm>
            <a:off x="179512" y="764704"/>
            <a:ext cx="8712968" cy="6093296"/>
          </a:xfrm>
        </p:spPr>
        <p:txBody>
          <a:bodyPr>
            <a:normAutofit fontScale="85000" lnSpcReduction="20000"/>
          </a:bodyPr>
          <a:lstStyle/>
          <a:p>
            <a:pPr marL="0" indent="0" algn="just">
              <a:buNone/>
              <a:tabLst>
                <a:tab pos="450850" algn="l"/>
              </a:tabLst>
            </a:pPr>
            <a:r>
              <a:rPr lang="es-PE" dirty="0" smtClean="0"/>
              <a:t>	La </a:t>
            </a:r>
            <a:r>
              <a:rPr lang="es-PE" dirty="0"/>
              <a:t>resolución que declara fundada la demanda de hábeas </a:t>
            </a:r>
            <a:r>
              <a:rPr lang="es-PE" dirty="0" smtClean="0"/>
              <a:t>	corpus </a:t>
            </a:r>
            <a:r>
              <a:rPr lang="es-PE" dirty="0"/>
              <a:t>dispondrá alguna de las siguientes medidas: </a:t>
            </a:r>
            <a:endParaRPr lang="es-PE" dirty="0" smtClean="0"/>
          </a:p>
          <a:p>
            <a:pPr marL="457200" indent="-457200" algn="just">
              <a:buAutoNum type="arabicParenR"/>
            </a:pPr>
            <a:r>
              <a:rPr lang="es-PE" dirty="0" smtClean="0"/>
              <a:t>La </a:t>
            </a:r>
            <a:r>
              <a:rPr lang="es-PE" dirty="0"/>
              <a:t>puesta en libertad de la persona privada arbitrariamente de este derecho; o </a:t>
            </a:r>
            <a:endParaRPr lang="es-PE" dirty="0" smtClean="0"/>
          </a:p>
          <a:p>
            <a:pPr marL="457200" indent="-457200" algn="just">
              <a:buAutoNum type="arabicParenR"/>
            </a:pPr>
            <a:r>
              <a:rPr lang="es-PE" dirty="0" smtClean="0"/>
              <a:t>Que </a:t>
            </a:r>
            <a:r>
              <a:rPr lang="es-PE" dirty="0"/>
              <a:t>continúe la situación de privación de libertad de acuerdo con las disposiciones legales aplicables al caso, pero si el Juez lo considerase necesario, ordenará cambiar las condiciones de la detención, sea en el mismo establecimiento o en otro, o bajo la custodia de personas distintas de las que hasta entonces la ejercían; o </a:t>
            </a:r>
            <a:endParaRPr lang="es-PE" dirty="0" smtClean="0"/>
          </a:p>
          <a:p>
            <a:pPr marL="457200" indent="-457200" algn="just">
              <a:buAutoNum type="arabicParenR"/>
            </a:pPr>
            <a:r>
              <a:rPr lang="es-PE" dirty="0" smtClean="0"/>
              <a:t>Que </a:t>
            </a:r>
            <a:r>
              <a:rPr lang="es-PE" dirty="0"/>
              <a:t>la persona privada de libertad sea puesta inmediatamente a disposición del Juez competente, si la agresión se produjo por haber transcurrido el plazo legalmente establecido para su detención; o </a:t>
            </a:r>
            <a:endParaRPr lang="es-PE" dirty="0" smtClean="0"/>
          </a:p>
          <a:p>
            <a:pPr marL="457200" indent="-457200" algn="just">
              <a:buAutoNum type="arabicParenR"/>
            </a:pPr>
            <a:r>
              <a:rPr lang="es-PE" dirty="0" smtClean="0"/>
              <a:t>Que </a:t>
            </a:r>
            <a:r>
              <a:rPr lang="es-PE" dirty="0"/>
              <a:t>cese el agravio producido, disponiendo las medidas necesarias para evitar que el acto vuelva a repetirse. </a:t>
            </a:r>
            <a:r>
              <a:rPr lang="es-PE" dirty="0" smtClean="0"/>
              <a:t>(Artículo 34) </a:t>
            </a:r>
            <a:endParaRPr lang="es-PE" dirty="0"/>
          </a:p>
        </p:txBody>
      </p:sp>
    </p:spTree>
    <p:extLst>
      <p:ext uri="{BB962C8B-B14F-4D97-AF65-F5344CB8AC3E}">
        <p14:creationId xmlns:p14="http://schemas.microsoft.com/office/powerpoint/2010/main" val="25886903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2504687"/>
            <a:ext cx="8892479" cy="1173171"/>
          </a:xfrm>
        </p:spPr>
        <p:txBody>
          <a:bodyPr>
            <a:normAutofit fontScale="90000"/>
          </a:bodyPr>
          <a:lstStyle/>
          <a:p>
            <a:pPr marL="182880" indent="0" algn="ctr">
              <a:buNone/>
            </a:pPr>
            <a:r>
              <a:rPr lang="es-PE" sz="66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TIPOS DE HÁBEAS CORPUS  </a:t>
            </a:r>
            <a:endParaRPr lang="es-PE" sz="66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611560" y="4221088"/>
            <a:ext cx="9144000" cy="6494203"/>
          </a:xfrm>
        </p:spPr>
        <p:txBody>
          <a:bodyPr>
            <a:normAutofit/>
          </a:bodyPr>
          <a:lstStyle/>
          <a:p>
            <a:endParaRPr lang="es-PE" dirty="0" smtClean="0"/>
          </a:p>
          <a:p>
            <a:pPr algn="just"/>
            <a:endParaRPr lang="es-PE" dirty="0" smtClean="0">
              <a:latin typeface="Times New Roman" pitchFamily="18" charset="0"/>
              <a:cs typeface="Times New Roman" pitchFamily="18" charset="0"/>
            </a:endParaRPr>
          </a:p>
          <a:p>
            <a:pPr algn="just"/>
            <a:r>
              <a:rPr lang="es-PE" dirty="0" smtClean="0">
                <a:latin typeface="Times New Roman" pitchFamily="18" charset="0"/>
                <a:cs typeface="Times New Roman" pitchFamily="18" charset="0"/>
              </a:rPr>
              <a:t>      </a:t>
            </a:r>
            <a:endParaRPr lang="es-PE" dirty="0">
              <a:latin typeface="Times New Roman" pitchFamily="18" charset="0"/>
              <a:cs typeface="Times New Roman" pitchFamily="18" charset="0"/>
            </a:endParaRPr>
          </a:p>
        </p:txBody>
      </p:sp>
    </p:spTree>
    <p:extLst>
      <p:ext uri="{BB962C8B-B14F-4D97-AF65-F5344CB8AC3E}">
        <p14:creationId xmlns:p14="http://schemas.microsoft.com/office/powerpoint/2010/main" val="17390632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71400"/>
            <a:ext cx="8568952" cy="1143000"/>
          </a:xfrm>
        </p:spPr>
        <p:txBody>
          <a:bodyPr>
            <a:normAutofit/>
          </a:bodyPr>
          <a:lstStyle/>
          <a:p>
            <a:pPr algn="ctr">
              <a:buNone/>
            </a:pPr>
            <a:r>
              <a:rPr lang="es-PE" sz="40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Tipos de Hábeas Corpus </a:t>
            </a:r>
            <a:endParaRPr lang="es-PE" sz="4000"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251520" y="1196752"/>
            <a:ext cx="8568952" cy="5472608"/>
          </a:xfrm>
        </p:spPr>
        <p:txBody>
          <a:bodyPr/>
          <a:lstStyle/>
          <a:p>
            <a:pPr>
              <a:buNone/>
            </a:pPr>
            <a:r>
              <a:rPr lang="es-PE" dirty="0" smtClean="0"/>
              <a:t>Los más conocidos: </a:t>
            </a:r>
          </a:p>
          <a:p>
            <a:pPr>
              <a:buNone/>
            </a:pPr>
            <a:r>
              <a:rPr lang="es-PE" sz="2800" b="1" dirty="0" smtClean="0">
                <a:effectLst>
                  <a:outerShdw blurRad="38100" dist="38100" dir="2700000" algn="tl">
                    <a:srgbClr val="000000">
                      <a:alpha val="43137"/>
                    </a:srgbClr>
                  </a:outerShdw>
                </a:effectLst>
              </a:rPr>
              <a:t>1.- </a:t>
            </a:r>
            <a:r>
              <a:rPr lang="es-PE" sz="2800" b="1" dirty="0" smtClean="0">
                <a:solidFill>
                  <a:srgbClr val="FF0000"/>
                </a:solidFill>
                <a:effectLst>
                  <a:outerShdw blurRad="38100" dist="38100" dir="2700000" algn="tl">
                    <a:srgbClr val="000000">
                      <a:alpha val="43137"/>
                    </a:srgbClr>
                  </a:outerShdw>
                </a:effectLst>
              </a:rPr>
              <a:t>REPARADOR </a:t>
            </a:r>
          </a:p>
          <a:p>
            <a:pPr>
              <a:buNone/>
            </a:pPr>
            <a:r>
              <a:rPr lang="es-PE" sz="2800" b="1" dirty="0" smtClean="0">
                <a:effectLst>
                  <a:outerShdw blurRad="38100" dist="38100" dir="2700000" algn="tl">
                    <a:srgbClr val="000000">
                      <a:alpha val="43137"/>
                    </a:srgbClr>
                  </a:outerShdw>
                </a:effectLst>
              </a:rPr>
              <a:t>2.- </a:t>
            </a:r>
            <a:r>
              <a:rPr lang="es-PE" sz="2800" b="1" dirty="0" smtClean="0">
                <a:solidFill>
                  <a:srgbClr val="FF0000"/>
                </a:solidFill>
                <a:effectLst>
                  <a:outerShdw blurRad="38100" dist="38100" dir="2700000" algn="tl">
                    <a:srgbClr val="000000">
                      <a:alpha val="43137"/>
                    </a:srgbClr>
                  </a:outerShdw>
                </a:effectLst>
              </a:rPr>
              <a:t>RESTRINGIDO </a:t>
            </a:r>
          </a:p>
          <a:p>
            <a:pPr>
              <a:buNone/>
            </a:pPr>
            <a:r>
              <a:rPr lang="es-PE" sz="2800" b="1" dirty="0" smtClean="0">
                <a:effectLst>
                  <a:outerShdw blurRad="38100" dist="38100" dir="2700000" algn="tl">
                    <a:srgbClr val="000000">
                      <a:alpha val="43137"/>
                    </a:srgbClr>
                  </a:outerShdw>
                </a:effectLst>
              </a:rPr>
              <a:t>3.- </a:t>
            </a:r>
            <a:r>
              <a:rPr lang="es-PE" sz="2800" b="1" dirty="0" smtClean="0">
                <a:solidFill>
                  <a:srgbClr val="FF0000"/>
                </a:solidFill>
                <a:effectLst>
                  <a:outerShdw blurRad="38100" dist="38100" dir="2700000" algn="tl">
                    <a:srgbClr val="000000">
                      <a:alpha val="43137"/>
                    </a:srgbClr>
                  </a:outerShdw>
                </a:effectLst>
              </a:rPr>
              <a:t>CORRECTIVO</a:t>
            </a:r>
          </a:p>
          <a:p>
            <a:pPr>
              <a:buNone/>
            </a:pPr>
            <a:r>
              <a:rPr lang="es-PE" sz="2800" b="1" dirty="0" smtClean="0">
                <a:effectLst>
                  <a:outerShdw blurRad="38100" dist="38100" dir="2700000" algn="tl">
                    <a:srgbClr val="000000">
                      <a:alpha val="43137"/>
                    </a:srgbClr>
                  </a:outerShdw>
                </a:effectLst>
              </a:rPr>
              <a:t>4.- </a:t>
            </a:r>
            <a:r>
              <a:rPr lang="es-PE" sz="2800" b="1" dirty="0" smtClean="0">
                <a:solidFill>
                  <a:srgbClr val="FF0000"/>
                </a:solidFill>
                <a:effectLst>
                  <a:outerShdw blurRad="38100" dist="38100" dir="2700000" algn="tl">
                    <a:srgbClr val="000000">
                      <a:alpha val="43137"/>
                    </a:srgbClr>
                  </a:outerShdw>
                </a:effectLst>
              </a:rPr>
              <a:t>PREVENTIVO</a:t>
            </a:r>
          </a:p>
          <a:p>
            <a:pPr>
              <a:buNone/>
            </a:pPr>
            <a:r>
              <a:rPr lang="es-PE" sz="2800" b="1" dirty="0" smtClean="0">
                <a:effectLst>
                  <a:outerShdw blurRad="38100" dist="38100" dir="2700000" algn="tl">
                    <a:srgbClr val="000000">
                      <a:alpha val="43137"/>
                    </a:srgbClr>
                  </a:outerShdw>
                </a:effectLst>
              </a:rPr>
              <a:t>5.- </a:t>
            </a:r>
            <a:r>
              <a:rPr lang="es-PE" sz="2800" b="1" dirty="0" smtClean="0">
                <a:solidFill>
                  <a:srgbClr val="FF0000"/>
                </a:solidFill>
                <a:effectLst>
                  <a:outerShdw blurRad="38100" dist="38100" dir="2700000" algn="tl">
                    <a:srgbClr val="000000">
                      <a:alpha val="43137"/>
                    </a:srgbClr>
                  </a:outerShdw>
                </a:effectLst>
              </a:rPr>
              <a:t>TRASLATIVO</a:t>
            </a:r>
          </a:p>
          <a:p>
            <a:pPr>
              <a:buNone/>
            </a:pPr>
            <a:r>
              <a:rPr lang="es-PE" sz="2800" b="1" dirty="0" smtClean="0">
                <a:effectLst>
                  <a:outerShdw blurRad="38100" dist="38100" dir="2700000" algn="tl">
                    <a:srgbClr val="000000">
                      <a:alpha val="43137"/>
                    </a:srgbClr>
                  </a:outerShdw>
                </a:effectLst>
              </a:rPr>
              <a:t>6.- </a:t>
            </a:r>
            <a:r>
              <a:rPr lang="es-PE" sz="2800" b="1" dirty="0" smtClean="0">
                <a:solidFill>
                  <a:srgbClr val="FF0000"/>
                </a:solidFill>
                <a:effectLst>
                  <a:outerShdw blurRad="38100" dist="38100" dir="2700000" algn="tl">
                    <a:srgbClr val="000000">
                      <a:alpha val="43137"/>
                    </a:srgbClr>
                  </a:outerShdw>
                </a:effectLst>
              </a:rPr>
              <a:t>INSTRUCTIVO</a:t>
            </a:r>
          </a:p>
          <a:p>
            <a:pPr>
              <a:buNone/>
            </a:pPr>
            <a:r>
              <a:rPr lang="es-PE" sz="2800" b="1" dirty="0" smtClean="0">
                <a:effectLst>
                  <a:outerShdw blurRad="38100" dist="38100" dir="2700000" algn="tl">
                    <a:srgbClr val="000000">
                      <a:alpha val="43137"/>
                    </a:srgbClr>
                  </a:outerShdw>
                </a:effectLst>
              </a:rPr>
              <a:t>7.- </a:t>
            </a:r>
            <a:r>
              <a:rPr lang="es-PE" sz="2800" b="1" dirty="0" smtClean="0">
                <a:solidFill>
                  <a:srgbClr val="FF0000"/>
                </a:solidFill>
                <a:effectLst>
                  <a:outerShdw blurRad="38100" dist="38100" dir="2700000" algn="tl">
                    <a:srgbClr val="000000">
                      <a:alpha val="43137"/>
                    </a:srgbClr>
                  </a:outerShdw>
                </a:effectLst>
              </a:rPr>
              <a:t>INNOVATIVO</a:t>
            </a:r>
          </a:p>
          <a:p>
            <a:pPr>
              <a:buNone/>
            </a:pPr>
            <a:r>
              <a:rPr lang="es-PE" sz="2800" b="1" dirty="0" smtClean="0">
                <a:effectLst>
                  <a:outerShdw blurRad="38100" dist="38100" dir="2700000" algn="tl">
                    <a:srgbClr val="000000">
                      <a:alpha val="43137"/>
                    </a:srgbClr>
                  </a:outerShdw>
                </a:effectLst>
              </a:rPr>
              <a:t>8.- </a:t>
            </a:r>
            <a:r>
              <a:rPr lang="es-PE" sz="2800" b="1" dirty="0" smtClean="0">
                <a:solidFill>
                  <a:srgbClr val="FF0000"/>
                </a:solidFill>
                <a:effectLst>
                  <a:outerShdw blurRad="38100" dist="38100" dir="2700000" algn="tl">
                    <a:srgbClr val="000000">
                      <a:alpha val="43137"/>
                    </a:srgbClr>
                  </a:outerShdw>
                </a:effectLst>
              </a:rPr>
              <a:t>CONEXO</a:t>
            </a:r>
          </a:p>
          <a:p>
            <a:pPr>
              <a:buNone/>
            </a:pPr>
            <a:r>
              <a:rPr lang="es-PE" sz="2800" b="1" dirty="0" smtClean="0">
                <a:effectLst>
                  <a:outerShdw blurRad="38100" dist="38100" dir="2700000" algn="tl">
                    <a:srgbClr val="000000">
                      <a:alpha val="43137"/>
                    </a:srgbClr>
                  </a:outerShdw>
                </a:effectLst>
              </a:rPr>
              <a:t>9.-</a:t>
            </a:r>
            <a:r>
              <a:rPr lang="es-PE" sz="2800" b="1" dirty="0" smtClean="0">
                <a:solidFill>
                  <a:srgbClr val="FF0000"/>
                </a:solidFill>
                <a:effectLst>
                  <a:outerShdw blurRad="38100" dist="38100" dir="2700000" algn="tl">
                    <a:srgbClr val="000000">
                      <a:alpha val="43137"/>
                    </a:srgbClr>
                  </a:outerShdw>
                </a:effectLst>
              </a:rPr>
              <a:t> EXCEPCIONAL </a:t>
            </a:r>
          </a:p>
          <a:p>
            <a:pPr>
              <a:buNone/>
            </a:pPr>
            <a:endParaRPr lang="es-PE" sz="2400" dirty="0" smtClean="0"/>
          </a:p>
          <a:p>
            <a:pPr>
              <a:buNone/>
            </a:pPr>
            <a:endParaRPr lang="es-PE" sz="2400" dirty="0" smtClean="0"/>
          </a:p>
        </p:txBody>
      </p:sp>
    </p:spTree>
    <p:extLst>
      <p:ext uri="{BB962C8B-B14F-4D97-AF65-F5344CB8AC3E}">
        <p14:creationId xmlns:p14="http://schemas.microsoft.com/office/powerpoint/2010/main" val="25583360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68" y="-243408"/>
            <a:ext cx="9143999" cy="1196752"/>
          </a:xfrm>
        </p:spPr>
        <p:txBody>
          <a:bodyPr>
            <a:normAutofit fontScale="90000"/>
          </a:bodyPr>
          <a:lstStyle/>
          <a:p>
            <a:pPr marL="182880" indent="0" algn="ctr">
              <a:buNone/>
            </a:pPr>
            <a:r>
              <a:rPr lang="es-PE" sz="5400" dirty="0" smtClean="0"/>
              <a:t/>
            </a:r>
            <a:br>
              <a:rPr lang="es-PE" sz="5400" dirty="0" smtClean="0"/>
            </a:b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REPARADOR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467544" y="1124744"/>
            <a:ext cx="8496944" cy="5733256"/>
          </a:xfrm>
        </p:spPr>
        <p:txBody>
          <a:bodyPr>
            <a:normAutofit fontScale="77500" lnSpcReduction="20000"/>
          </a:bodyPr>
          <a:lstStyle/>
          <a:p>
            <a:endParaRPr lang="es-PE" sz="2400" dirty="0" smtClean="0"/>
          </a:p>
          <a:p>
            <a:pPr algn="just"/>
            <a:r>
              <a:rPr lang="es-MX" sz="3500" u="sng" dirty="0" smtClean="0">
                <a:solidFill>
                  <a:schemeClr val="tx1"/>
                </a:solidFill>
                <a:latin typeface="Times New Roman" pitchFamily="18" charset="0"/>
                <a:cs typeface="Times New Roman" pitchFamily="18" charset="0"/>
              </a:rPr>
              <a:t>Modalidad clásica o inicial</a:t>
            </a:r>
            <a:r>
              <a:rPr lang="es-MX" sz="3500" dirty="0" smtClean="0">
                <a:solidFill>
                  <a:schemeClr val="tx1"/>
                </a:solidFill>
                <a:latin typeface="Times New Roman" pitchFamily="18" charset="0"/>
                <a:cs typeface="Times New Roman" pitchFamily="18" charset="0"/>
              </a:rPr>
              <a:t> del hábeas corpus, la misma que se promueve para </a:t>
            </a:r>
            <a:r>
              <a:rPr lang="es-MX" sz="3500" b="1" u="sng" dirty="0" smtClean="0">
                <a:solidFill>
                  <a:schemeClr val="tx1"/>
                </a:solidFill>
                <a:latin typeface="Times New Roman" pitchFamily="18" charset="0"/>
                <a:cs typeface="Times New Roman" pitchFamily="18" charset="0"/>
              </a:rPr>
              <a:t>obtener la reposición de la libertad de una persona indebidamente detenida</a:t>
            </a:r>
            <a:r>
              <a:rPr lang="es-MX" sz="3500" dirty="0" smtClean="0">
                <a:solidFill>
                  <a:schemeClr val="tx1"/>
                </a:solidFill>
                <a:latin typeface="Times New Roman" pitchFamily="18" charset="0"/>
                <a:cs typeface="Times New Roman" pitchFamily="18" charset="0"/>
              </a:rPr>
              <a:t>. Se presenta por ejemplo cuando se produce una </a:t>
            </a:r>
            <a:r>
              <a:rPr lang="es-MX" sz="3500" b="1" u="sng" dirty="0" smtClean="0">
                <a:solidFill>
                  <a:schemeClr val="tx1"/>
                </a:solidFill>
                <a:latin typeface="Times New Roman" pitchFamily="18" charset="0"/>
                <a:cs typeface="Times New Roman" pitchFamily="18" charset="0"/>
              </a:rPr>
              <a:t>privación arbitraria o ilegal de la libertad física </a:t>
            </a:r>
            <a:r>
              <a:rPr lang="es-MX" sz="3500" dirty="0" smtClean="0">
                <a:solidFill>
                  <a:schemeClr val="tx1"/>
                </a:solidFill>
                <a:latin typeface="Times New Roman" pitchFamily="18" charset="0"/>
                <a:cs typeface="Times New Roman" pitchFamily="18" charset="0"/>
              </a:rPr>
              <a:t>como consecuencia de una </a:t>
            </a:r>
            <a:r>
              <a:rPr lang="es-MX" sz="3500" b="1" u="sng" dirty="0" smtClean="0">
                <a:solidFill>
                  <a:schemeClr val="tx1"/>
                </a:solidFill>
                <a:latin typeface="Times New Roman" pitchFamily="18" charset="0"/>
                <a:cs typeface="Times New Roman" pitchFamily="18" charset="0"/>
              </a:rPr>
              <a:t>orden policial</a:t>
            </a:r>
            <a:r>
              <a:rPr lang="es-MX" sz="3500" dirty="0" smtClean="0">
                <a:solidFill>
                  <a:schemeClr val="tx1"/>
                </a:solidFill>
                <a:latin typeface="Times New Roman" pitchFamily="18" charset="0"/>
                <a:cs typeface="Times New Roman" pitchFamily="18" charset="0"/>
              </a:rPr>
              <a:t>; de un </a:t>
            </a:r>
            <a:r>
              <a:rPr lang="es-MX" sz="3500" b="1" u="sng" dirty="0" smtClean="0">
                <a:solidFill>
                  <a:schemeClr val="tx1"/>
                </a:solidFill>
                <a:latin typeface="Times New Roman" pitchFamily="18" charset="0"/>
                <a:cs typeface="Times New Roman" pitchFamily="18" charset="0"/>
              </a:rPr>
              <a:t>mandato judicial</a:t>
            </a:r>
            <a:r>
              <a:rPr lang="es-MX" sz="3500" dirty="0" smtClean="0">
                <a:solidFill>
                  <a:schemeClr val="tx1"/>
                </a:solidFill>
                <a:latin typeface="Times New Roman" pitchFamily="18" charset="0"/>
                <a:cs typeface="Times New Roman" pitchFamily="18" charset="0"/>
              </a:rPr>
              <a:t> en sentido lato; de una </a:t>
            </a:r>
            <a:r>
              <a:rPr lang="es-MX" sz="3500" u="sng" dirty="0" smtClean="0">
                <a:solidFill>
                  <a:schemeClr val="tx1"/>
                </a:solidFill>
                <a:latin typeface="Times New Roman" pitchFamily="18" charset="0"/>
                <a:cs typeface="Times New Roman" pitchFamily="18" charset="0"/>
              </a:rPr>
              <a:t>negligencia penitenciaria</a:t>
            </a:r>
            <a:r>
              <a:rPr lang="es-MX" sz="3500" dirty="0" smtClean="0">
                <a:solidFill>
                  <a:schemeClr val="tx1"/>
                </a:solidFill>
                <a:latin typeface="Times New Roman" pitchFamily="18" charset="0"/>
                <a:cs typeface="Times New Roman" pitchFamily="18" charset="0"/>
              </a:rPr>
              <a:t> cuando un </a:t>
            </a:r>
            <a:r>
              <a:rPr lang="es-MX" sz="3500" b="1" u="sng" dirty="0" smtClean="0">
                <a:solidFill>
                  <a:schemeClr val="tx1"/>
                </a:solidFill>
                <a:latin typeface="Times New Roman" pitchFamily="18" charset="0"/>
                <a:cs typeface="Times New Roman" pitchFamily="18" charset="0"/>
              </a:rPr>
              <a:t>condenado continúa en reclusión pese a haberse cumplido la pena</a:t>
            </a:r>
            <a:r>
              <a:rPr lang="es-MX" sz="3500" dirty="0" smtClean="0">
                <a:solidFill>
                  <a:schemeClr val="tx1"/>
                </a:solidFill>
                <a:latin typeface="Times New Roman" pitchFamily="18" charset="0"/>
                <a:cs typeface="Times New Roman" pitchFamily="18" charset="0"/>
              </a:rPr>
              <a:t>; por sanciones disciplinarias privativas de la libertad, entre otros (</a:t>
            </a:r>
            <a:r>
              <a:rPr lang="es-MX" sz="3500" dirty="0" err="1" smtClean="0">
                <a:solidFill>
                  <a:schemeClr val="tx1"/>
                </a:solidFill>
                <a:latin typeface="Times New Roman" pitchFamily="18" charset="0"/>
                <a:cs typeface="Times New Roman" pitchFamily="18" charset="0"/>
              </a:rPr>
              <a:t>Exp</a:t>
            </a:r>
            <a:r>
              <a:rPr lang="es-MX" sz="3500" dirty="0" smtClean="0">
                <a:solidFill>
                  <a:schemeClr val="tx1"/>
                </a:solidFill>
                <a:latin typeface="Times New Roman" pitchFamily="18" charset="0"/>
                <a:cs typeface="Times New Roman" pitchFamily="18" charset="0"/>
              </a:rPr>
              <a:t>. N.° 2663-2003-HC/TC, STC 06167-2005-PHC/TC).    </a:t>
            </a:r>
            <a:r>
              <a:rPr lang="es-MX" dirty="0">
                <a:latin typeface="Times New Roman" pitchFamily="18" charset="0"/>
                <a:cs typeface="Times New Roman" pitchFamily="18" charset="0"/>
              </a:rPr>
              <a:t>	</a:t>
            </a:r>
            <a:endParaRPr lang="es-MX" dirty="0" smtClean="0">
              <a:latin typeface="Times New Roman" pitchFamily="18" charset="0"/>
              <a:cs typeface="Times New Roman" pitchFamily="18" charset="0"/>
            </a:endParaRPr>
          </a:p>
          <a:p>
            <a:pPr algn="just"/>
            <a:r>
              <a:rPr lang="es-MX" sz="3600" dirty="0" smtClean="0">
                <a:solidFill>
                  <a:schemeClr val="tx1"/>
                </a:solidFill>
                <a:latin typeface="Times New Roman" pitchFamily="18" charset="0"/>
                <a:cs typeface="Times New Roman" pitchFamily="18" charset="0"/>
              </a:rPr>
              <a:t>Puede extenderse a una medida coercitiva ordenada por el </a:t>
            </a:r>
            <a:r>
              <a:rPr lang="es-MX" sz="3600" b="1" u="sng" dirty="0" smtClean="0">
                <a:solidFill>
                  <a:schemeClr val="tx1"/>
                </a:solidFill>
                <a:latin typeface="Times New Roman" pitchFamily="18" charset="0"/>
                <a:cs typeface="Times New Roman" pitchFamily="18" charset="0"/>
              </a:rPr>
              <a:t>Ministerio Publico como la Conducción Compulsiva </a:t>
            </a:r>
            <a:r>
              <a:rPr lang="es-MX" sz="3600" dirty="0" smtClean="0">
                <a:solidFill>
                  <a:schemeClr val="tx1"/>
                </a:solidFill>
                <a:latin typeface="Times New Roman" pitchFamily="18" charset="0"/>
                <a:cs typeface="Times New Roman" pitchFamily="18" charset="0"/>
              </a:rPr>
              <a:t>(art. 66 del Nuevo Código Procesal Penal). (</a:t>
            </a:r>
            <a:r>
              <a:rPr lang="es-MX" sz="3600" dirty="0" err="1" smtClean="0">
                <a:solidFill>
                  <a:schemeClr val="tx1"/>
                </a:solidFill>
                <a:latin typeface="Times New Roman" pitchFamily="18" charset="0"/>
                <a:cs typeface="Times New Roman" pitchFamily="18" charset="0"/>
              </a:rPr>
              <a:t>Exp</a:t>
            </a:r>
            <a:r>
              <a:rPr lang="es-MX" sz="3600" dirty="0" smtClean="0">
                <a:solidFill>
                  <a:schemeClr val="tx1"/>
                </a:solidFill>
                <a:latin typeface="Times New Roman" pitchFamily="18" charset="0"/>
                <a:cs typeface="Times New Roman" pitchFamily="18" charset="0"/>
              </a:rPr>
              <a:t>. 3499-2011-PHC/TC, </a:t>
            </a:r>
            <a:r>
              <a:rPr lang="es-ES_tradnl" sz="3600" dirty="0" smtClean="0">
                <a:solidFill>
                  <a:schemeClr val="tx1"/>
                </a:solidFill>
                <a:latin typeface="Times New Roman" pitchFamily="18" charset="0"/>
                <a:cs typeface="Times New Roman" pitchFamily="18" charset="0"/>
              </a:rPr>
              <a:t>01268-2012-PHC/TC,  entre otros). </a:t>
            </a:r>
            <a:endParaRPr lang="es-ES" sz="3600" dirty="0">
              <a:solidFill>
                <a:schemeClr val="tx1"/>
              </a:solidFill>
              <a:latin typeface="Times New Roman" pitchFamily="18" charset="0"/>
              <a:cs typeface="Times New Roman" pitchFamily="18" charset="0"/>
            </a:endParaRPr>
          </a:p>
          <a:p>
            <a:endParaRPr lang="es-PE" dirty="0"/>
          </a:p>
        </p:txBody>
      </p:sp>
    </p:spTree>
    <p:extLst>
      <p:ext uri="{BB962C8B-B14F-4D97-AF65-F5344CB8AC3E}">
        <p14:creationId xmlns:p14="http://schemas.microsoft.com/office/powerpoint/2010/main" val="13051457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sz="quarter" idx="1"/>
          </p:nvPr>
        </p:nvSpPr>
        <p:spPr>
          <a:xfrm>
            <a:off x="251520" y="1124744"/>
            <a:ext cx="7889304" cy="4873752"/>
          </a:xfrm>
        </p:spPr>
        <p:txBody>
          <a:bodyPr/>
          <a:lstStyle/>
          <a:p>
            <a:pPr>
              <a:buNone/>
            </a:pPr>
            <a:endParaRPr lang="es-PE" dirty="0" smtClean="0"/>
          </a:p>
          <a:p>
            <a:pPr>
              <a:buNone/>
            </a:pPr>
            <a:endParaRPr lang="es-PE" dirty="0" smtClean="0"/>
          </a:p>
          <a:p>
            <a:pPr>
              <a:buNone/>
            </a:pPr>
            <a:endParaRPr lang="es-PE" dirty="0" smtClean="0"/>
          </a:p>
          <a:p>
            <a:pPr>
              <a:buNone/>
            </a:pPr>
            <a:endParaRPr lang="es-PE" sz="2800" b="1" dirty="0" smtClean="0">
              <a:solidFill>
                <a:srgbClr val="FF0000"/>
              </a:solidFill>
              <a:effectLst>
                <a:outerShdw blurRad="38100" dist="38100" dir="2700000" algn="tl">
                  <a:srgbClr val="000000">
                    <a:alpha val="43137"/>
                  </a:srgbClr>
                </a:outerShdw>
              </a:effectLst>
            </a:endParaRPr>
          </a:p>
          <a:p>
            <a:pPr>
              <a:buNone/>
            </a:pPr>
            <a:r>
              <a:rPr lang="es-PE" sz="2800" b="1" dirty="0" smtClean="0">
                <a:solidFill>
                  <a:srgbClr val="FF0000"/>
                </a:solidFill>
                <a:effectLst>
                  <a:outerShdw blurRad="38100" dist="38100" dir="2700000" algn="tl">
                    <a:srgbClr val="000000">
                      <a:alpha val="43137"/>
                    </a:srgbClr>
                  </a:outerShdw>
                </a:effectLst>
              </a:rPr>
              <a:t>Verificar la Validez de </a:t>
            </a:r>
          </a:p>
          <a:p>
            <a:pPr>
              <a:buNone/>
            </a:pPr>
            <a:r>
              <a:rPr lang="es-PE" sz="2800" b="1" dirty="0" smtClean="0">
                <a:solidFill>
                  <a:srgbClr val="FF0000"/>
                </a:solidFill>
                <a:effectLst>
                  <a:outerShdw blurRad="38100" dist="38100" dir="2700000" algn="tl">
                    <a:srgbClr val="000000">
                      <a:alpha val="43137"/>
                    </a:srgbClr>
                  </a:outerShdw>
                </a:effectLst>
              </a:rPr>
              <a:t>Una Detención </a:t>
            </a:r>
            <a:endParaRPr lang="es-PE" sz="2800" b="1" dirty="0">
              <a:solidFill>
                <a:srgbClr val="FF0000"/>
              </a:solidFill>
              <a:effectLst>
                <a:outerShdw blurRad="38100" dist="38100" dir="2700000" algn="tl">
                  <a:srgbClr val="000000">
                    <a:alpha val="43137"/>
                  </a:srgbClr>
                </a:outerShdw>
              </a:effectLst>
            </a:endParaRPr>
          </a:p>
        </p:txBody>
      </p:sp>
      <p:sp>
        <p:nvSpPr>
          <p:cNvPr id="4" name="3 Abrir llave"/>
          <p:cNvSpPr/>
          <p:nvPr/>
        </p:nvSpPr>
        <p:spPr>
          <a:xfrm>
            <a:off x="4067944" y="2348880"/>
            <a:ext cx="936104" cy="309634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a:p>
        </p:txBody>
      </p:sp>
      <p:sp>
        <p:nvSpPr>
          <p:cNvPr id="5" name="4 Redondear rectángulo de esquina diagonal"/>
          <p:cNvSpPr/>
          <p:nvPr/>
        </p:nvSpPr>
        <p:spPr>
          <a:xfrm>
            <a:off x="5076056" y="1772816"/>
            <a:ext cx="3384376" cy="864096"/>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PE" b="1" dirty="0" smtClean="0">
                <a:effectLst>
                  <a:outerShdw blurRad="38100" dist="38100" dir="2700000" algn="tl">
                    <a:srgbClr val="000000">
                      <a:alpha val="43137"/>
                    </a:srgbClr>
                  </a:outerShdw>
                </a:effectLst>
              </a:rPr>
              <a:t>MANDATO JUDICIAL o FISCAL  </a:t>
            </a:r>
            <a:endParaRPr lang="es-PE" b="1" dirty="0">
              <a:effectLst>
                <a:outerShdw blurRad="38100" dist="38100" dir="2700000" algn="tl">
                  <a:srgbClr val="000000">
                    <a:alpha val="43137"/>
                  </a:srgbClr>
                </a:outerShdw>
              </a:effectLst>
            </a:endParaRPr>
          </a:p>
        </p:txBody>
      </p:sp>
      <p:sp>
        <p:nvSpPr>
          <p:cNvPr id="6" name="5 Redondear rectángulo de esquina diagonal"/>
          <p:cNvSpPr/>
          <p:nvPr/>
        </p:nvSpPr>
        <p:spPr>
          <a:xfrm>
            <a:off x="5148064" y="4941168"/>
            <a:ext cx="3312368" cy="864096"/>
          </a:xfrm>
          <a:prstGeom prst="round2DiagRect">
            <a:avLst/>
          </a:prstGeom>
          <a:solidFill>
            <a:srgbClr val="C000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PE" b="1" dirty="0" smtClean="0">
                <a:effectLst>
                  <a:outerShdw blurRad="38100" dist="38100" dir="2700000" algn="tl">
                    <a:srgbClr val="000000">
                      <a:alpha val="43137"/>
                    </a:srgbClr>
                  </a:outerShdw>
                </a:effectLst>
              </a:rPr>
              <a:t>FLAGRANCIA DELICTIVA </a:t>
            </a:r>
            <a:endParaRPr lang="es-PE"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24073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0"/>
            <a:ext cx="8424936" cy="6858000"/>
          </a:xfrm>
        </p:spPr>
        <p:txBody>
          <a:bodyPr>
            <a:normAutofit fontScale="92500" lnSpcReduction="10000"/>
          </a:bodyPr>
          <a:lstStyle/>
          <a:p>
            <a:pPr marL="45720" indent="0" algn="just">
              <a:buNone/>
            </a:pPr>
            <a:endParaRPr lang="es-ES_tradnl" sz="2800" b="1" dirty="0" smtClean="0">
              <a:solidFill>
                <a:srgbClr val="FF0000"/>
              </a:solidFill>
              <a:effectLst>
                <a:outerShdw blurRad="38100" dist="38100" dir="2700000" algn="tl">
                  <a:srgbClr val="000000">
                    <a:alpha val="43137"/>
                  </a:srgbClr>
                </a:outerShdw>
              </a:effectLst>
            </a:endParaRPr>
          </a:p>
          <a:p>
            <a:pPr marL="45720" indent="0" algn="ctr">
              <a:buNone/>
            </a:pPr>
            <a:r>
              <a:rPr lang="es-ES_tradnl" sz="3000" b="1" dirty="0" smtClean="0">
                <a:solidFill>
                  <a:srgbClr val="FF0000"/>
                </a:solidFill>
                <a:effectLst>
                  <a:outerShdw blurRad="38100" dist="38100" dir="2700000" algn="tl">
                    <a:srgbClr val="000000">
                      <a:alpha val="43137"/>
                    </a:srgbClr>
                  </a:outerShdw>
                </a:effectLst>
              </a:rPr>
              <a:t>EXPEDIENTE 02583-2012-PHC/TC </a:t>
            </a:r>
            <a:endParaRPr lang="es-ES_tradnl" sz="3000" b="1" dirty="0">
              <a:solidFill>
                <a:srgbClr val="FF0000"/>
              </a:solidFill>
              <a:effectLst>
                <a:outerShdw blurRad="38100" dist="38100" dir="2700000" algn="tl">
                  <a:srgbClr val="000000">
                    <a:alpha val="43137"/>
                  </a:srgbClr>
                </a:outerShdw>
              </a:effectLst>
            </a:endParaRPr>
          </a:p>
          <a:p>
            <a:pPr marL="45720" indent="0">
              <a:buNone/>
            </a:pPr>
            <a:r>
              <a:rPr lang="es-ES_tradnl" sz="2800" b="1" dirty="0" smtClean="0"/>
              <a:t>Delimitación </a:t>
            </a:r>
            <a:r>
              <a:rPr lang="es-ES_tradnl" sz="2800" b="1" dirty="0"/>
              <a:t>del petitorio</a:t>
            </a:r>
            <a:endParaRPr lang="es-PE" sz="2800" dirty="0"/>
          </a:p>
          <a:p>
            <a:pPr marL="45720" indent="0" algn="just">
              <a:buNone/>
            </a:pPr>
            <a:r>
              <a:rPr lang="es-ES_tradnl" sz="2800" dirty="0"/>
              <a:t>E</a:t>
            </a:r>
            <a:r>
              <a:rPr lang="es-ES" sz="2800" dirty="0"/>
              <a:t>l objeto de la demanda es que se declare la nulidad de la </a:t>
            </a:r>
            <a:r>
              <a:rPr lang="es-ES" sz="2800" b="1" dirty="0">
                <a:solidFill>
                  <a:srgbClr val="0070C0"/>
                </a:solidFill>
              </a:rPr>
              <a:t>Resolución </a:t>
            </a:r>
            <a:r>
              <a:rPr lang="es-ES_tradnl" sz="2800" b="1" dirty="0">
                <a:solidFill>
                  <a:srgbClr val="0070C0"/>
                </a:solidFill>
              </a:rPr>
              <a:t>de fecha 23 de mayo de 2011 y de su confirmatoria por </a:t>
            </a:r>
            <a:r>
              <a:rPr lang="es-ES_tradnl" sz="2800" b="1" dirty="0">
                <a:solidFill>
                  <a:srgbClr val="FF0000"/>
                </a:solidFill>
              </a:rPr>
              <a:t>Resolución de fecha 10 de agosto de 2011, en el extremo que decretan y confirman </a:t>
            </a:r>
            <a:r>
              <a:rPr lang="es-ES" sz="2800" b="1" dirty="0">
                <a:solidFill>
                  <a:srgbClr val="FF0000"/>
                </a:solidFill>
              </a:rPr>
              <a:t>el mandato de </a:t>
            </a:r>
            <a:r>
              <a:rPr lang="es-ES" sz="2800" b="1" u="sng" dirty="0">
                <a:solidFill>
                  <a:srgbClr val="FF0000"/>
                </a:solidFill>
                <a:effectLst>
                  <a:outerShdw blurRad="38100" dist="38100" dir="2700000" algn="tl">
                    <a:srgbClr val="000000">
                      <a:alpha val="43137"/>
                    </a:srgbClr>
                  </a:outerShdw>
                </a:effectLst>
              </a:rPr>
              <a:t>detención provisional</a:t>
            </a:r>
            <a:r>
              <a:rPr lang="es-ES" sz="2800" dirty="0">
                <a:solidFill>
                  <a:srgbClr val="FF0000"/>
                </a:solidFill>
                <a:effectLst>
                  <a:outerShdw blurRad="38100" dist="38100" dir="2700000" algn="tl">
                    <a:srgbClr val="000000">
                      <a:alpha val="43137"/>
                    </a:srgbClr>
                  </a:outerShdw>
                </a:effectLst>
              </a:rPr>
              <a:t> </a:t>
            </a:r>
            <a:r>
              <a:rPr lang="es-ES" sz="2800" dirty="0"/>
              <a:t>en contra del favorecido, en el proceso que se le sigue por los delitos de peculado y otros </a:t>
            </a:r>
            <a:r>
              <a:rPr lang="es-ES_tradnl" sz="2800" dirty="0"/>
              <a:t>(Expediente N.º 2011-24-P – Incidente N.º 00538-2011)</a:t>
            </a:r>
            <a:r>
              <a:rPr lang="es-ES" sz="2800" dirty="0"/>
              <a:t>.</a:t>
            </a:r>
            <a:endParaRPr lang="es-PE" sz="2800" dirty="0"/>
          </a:p>
          <a:p>
            <a:pPr marL="45720" indent="0" algn="just">
              <a:buNone/>
            </a:pPr>
            <a:r>
              <a:rPr lang="es-ES" sz="2800" dirty="0" smtClean="0"/>
              <a:t>Se </a:t>
            </a:r>
            <a:r>
              <a:rPr lang="es-ES" sz="2800" dirty="0"/>
              <a:t>alega la presunta afectación del </a:t>
            </a:r>
            <a:r>
              <a:rPr lang="es-ES" sz="2800" b="1" dirty="0">
                <a:solidFill>
                  <a:srgbClr val="002060"/>
                </a:solidFill>
                <a:effectLst>
                  <a:outerShdw blurRad="38100" dist="38100" dir="2700000" algn="tl">
                    <a:srgbClr val="000000">
                      <a:alpha val="43137"/>
                    </a:srgbClr>
                  </a:outerShdw>
                </a:effectLst>
              </a:rPr>
              <a:t>derecho a la motivación de las resoluciones judiciales</a:t>
            </a:r>
            <a:r>
              <a:rPr lang="es-ES" sz="2800" dirty="0">
                <a:effectLst>
                  <a:outerShdw blurRad="38100" dist="38100" dir="2700000" algn="tl">
                    <a:srgbClr val="000000">
                      <a:alpha val="43137"/>
                    </a:srgbClr>
                  </a:outerShdw>
                </a:effectLst>
              </a:rPr>
              <a:t> </a:t>
            </a:r>
            <a:r>
              <a:rPr lang="es-ES" sz="2800" dirty="0"/>
              <a:t>en conexidad con el derecho a la libertad individual del beneficiario, por lo que </a:t>
            </a:r>
            <a:r>
              <a:rPr lang="es-ES" sz="2800" b="1" u="sng" dirty="0">
                <a:solidFill>
                  <a:srgbClr val="7030A0"/>
                </a:solidFill>
              </a:rPr>
              <a:t>se solicita que se declare la nulidad de la medida cuestionada </a:t>
            </a:r>
            <a:r>
              <a:rPr lang="es-ES" sz="2800" dirty="0"/>
              <a:t>y que en su lugar el juzgador imponga la medida de sujeción al proceso que corresponda conforme al caso y a la normativa de la materia.</a:t>
            </a:r>
            <a:endParaRPr lang="es-PE" sz="2800" dirty="0"/>
          </a:p>
          <a:p>
            <a:pPr marL="45720" indent="0" algn="just">
              <a:buNone/>
            </a:pPr>
            <a:endParaRPr lang="es-PE" dirty="0">
              <a:solidFill>
                <a:srgbClr val="FF0000"/>
              </a:solidFill>
            </a:endParaRPr>
          </a:p>
          <a:p>
            <a:pPr marL="45720" indent="0">
              <a:buNone/>
            </a:pPr>
            <a:endParaRPr lang="es-PE" dirty="0"/>
          </a:p>
        </p:txBody>
      </p:sp>
    </p:spTree>
    <p:extLst>
      <p:ext uri="{BB962C8B-B14F-4D97-AF65-F5344CB8AC3E}">
        <p14:creationId xmlns:p14="http://schemas.microsoft.com/office/powerpoint/2010/main" val="23111185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16632"/>
            <a:ext cx="8496944" cy="6741368"/>
          </a:xfrm>
        </p:spPr>
        <p:txBody>
          <a:bodyPr>
            <a:normAutofit fontScale="85000" lnSpcReduction="20000"/>
          </a:bodyPr>
          <a:lstStyle/>
          <a:p>
            <a:pPr marL="45720" indent="0" algn="just">
              <a:buNone/>
            </a:pPr>
            <a:r>
              <a:rPr lang="es-ES_tradnl" u="sng" dirty="0">
                <a:solidFill>
                  <a:srgbClr val="FF0000"/>
                </a:solidFill>
                <a:effectLst>
                  <a:outerShdw blurRad="38100" dist="38100" dir="2700000" algn="tl">
                    <a:srgbClr val="000000">
                      <a:alpha val="43137"/>
                    </a:srgbClr>
                  </a:outerShdw>
                </a:effectLst>
              </a:rPr>
              <a:t>el presente hábeas corpus reparador </a:t>
            </a:r>
            <a:r>
              <a:rPr lang="es-ES_tradnl" dirty="0">
                <a:solidFill>
                  <a:srgbClr val="FF0000"/>
                </a:solidFill>
              </a:rPr>
              <a:t>se encuentra dirigido contra el mandato judicial -confirmado- que decretó la detención provisional del favorecido</a:t>
            </a:r>
            <a:r>
              <a:rPr lang="es-ES_tradnl" dirty="0"/>
              <a:t> y del cual se cuestiona su </a:t>
            </a:r>
            <a:r>
              <a:rPr lang="es-ES_tradnl" dirty="0">
                <a:solidFill>
                  <a:srgbClr val="002060"/>
                </a:solidFill>
              </a:rPr>
              <a:t>constitucionalidad toda vez que se considera que aquel afecta el derecho a la </a:t>
            </a:r>
            <a:r>
              <a:rPr lang="es-ES_tradnl" u="sng" dirty="0">
                <a:solidFill>
                  <a:srgbClr val="002060"/>
                </a:solidFill>
                <a:effectLst>
                  <a:outerShdw blurRad="38100" dist="38100" dir="2700000" algn="tl">
                    <a:srgbClr val="000000">
                      <a:alpha val="43137"/>
                    </a:srgbClr>
                  </a:outerShdw>
                </a:effectLst>
              </a:rPr>
              <a:t>motivación de las resoluciones judiciales</a:t>
            </a:r>
            <a:r>
              <a:rPr lang="es-ES_tradnl" dirty="0"/>
              <a:t>. Entonces, si el presente proceso constitucional tiene por objeto declarar la nulidad de las resoluciones que decretaron el mandato de detención del actor </a:t>
            </a:r>
            <a:r>
              <a:rPr lang="es-ES_tradnl" u="sng" dirty="0"/>
              <a:t>resulta impertinente que los emplazados aludan a la exigencia de motivación propia del auto de apertura de instrucción, lo cual no es tema de la demanda</a:t>
            </a:r>
            <a:r>
              <a:rPr lang="es-ES_tradnl" dirty="0"/>
              <a:t>. En el mismo sentido, </a:t>
            </a:r>
            <a:r>
              <a:rPr lang="es-ES_tradnl" u="sng" dirty="0"/>
              <a:t>resulta inoportuno realizar referencias en cuanto a un presunto pedido de nulidad de la medida de detención que hubiera solicitado el favorecido</a:t>
            </a:r>
            <a:r>
              <a:rPr lang="es-ES_tradnl" dirty="0"/>
              <a:t> (lo que no se acredita de los autos), cuando </a:t>
            </a:r>
            <a:r>
              <a:rPr lang="es-ES_tradnl" b="1" i="1" u="sng" dirty="0">
                <a:solidFill>
                  <a:srgbClr val="C00000"/>
                </a:solidFill>
              </a:rPr>
              <a:t>lo que se denuncia es la inconstitucionalidad de la aludida medida señalando </a:t>
            </a:r>
            <a:r>
              <a:rPr lang="es-ES_tradnl" b="1" u="sng" dirty="0">
                <a:solidFill>
                  <a:srgbClr val="C00000"/>
                </a:solidFill>
              </a:rPr>
              <a:t>su falta de motivación</a:t>
            </a:r>
            <a:r>
              <a:rPr lang="es-ES_tradnl" b="1" i="1" u="sng" dirty="0">
                <a:solidFill>
                  <a:srgbClr val="C00000"/>
                </a:solidFill>
              </a:rPr>
              <a:t> conforme a la norma legal</a:t>
            </a:r>
            <a:r>
              <a:rPr lang="es-ES_tradnl" dirty="0"/>
              <a:t>, advirtiéndose al respecto que de los actuados corren las resoluciones que la decretaron y confirmaron (fojas 38 y 3, respectivamente).</a:t>
            </a:r>
            <a:endParaRPr lang="es-PE" dirty="0"/>
          </a:p>
          <a:p>
            <a:pPr marL="45720" indent="0" algn="just">
              <a:buNone/>
            </a:pPr>
            <a:endParaRPr lang="es-PE" dirty="0"/>
          </a:p>
        </p:txBody>
      </p:sp>
    </p:spTree>
    <p:extLst>
      <p:ext uri="{BB962C8B-B14F-4D97-AF65-F5344CB8AC3E}">
        <p14:creationId xmlns:p14="http://schemas.microsoft.com/office/powerpoint/2010/main" val="9559707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116632"/>
            <a:ext cx="8640960" cy="6741368"/>
          </a:xfrm>
        </p:spPr>
        <p:txBody>
          <a:bodyPr>
            <a:normAutofit fontScale="70000" lnSpcReduction="20000"/>
          </a:bodyPr>
          <a:lstStyle/>
          <a:p>
            <a:pPr marL="45720" indent="0" algn="just">
              <a:buNone/>
            </a:pPr>
            <a:r>
              <a:rPr lang="es-ES_tradnl" sz="3400" b="1" dirty="0"/>
              <a:t>En cuanto al caso de autos, el </a:t>
            </a:r>
            <a:r>
              <a:rPr lang="es-ES_tradnl" sz="3400" b="1" dirty="0">
                <a:solidFill>
                  <a:srgbClr val="FF0000"/>
                </a:solidFill>
              </a:rPr>
              <a:t>artículo 135º del Código Procesal Penal (D.L. N.º 638, aplicable al caso) establece que para el dictado de la medida cautelar de detención es necesaria la concurrencia simultánea de tres presupuestos</a:t>
            </a:r>
            <a:r>
              <a:rPr lang="es-ES_tradnl" sz="3400" b="1" dirty="0"/>
              <a:t>: </a:t>
            </a:r>
            <a:r>
              <a:rPr lang="es-ES_tradnl" sz="3400" b="1" i="1" dirty="0"/>
              <a:t>a)</a:t>
            </a:r>
            <a:r>
              <a:rPr lang="es-ES_tradnl" sz="3400" b="1" dirty="0"/>
              <a:t> que existan </a:t>
            </a:r>
            <a:r>
              <a:rPr lang="es-ES_tradnl" sz="3400" b="1" u="sng" dirty="0" smtClean="0">
                <a:solidFill>
                  <a:srgbClr val="7030A0"/>
                </a:solidFill>
                <a:effectLst>
                  <a:outerShdw blurRad="38100" dist="38100" dir="2700000" algn="tl">
                    <a:srgbClr val="000000">
                      <a:alpha val="43137"/>
                    </a:srgbClr>
                  </a:outerShdw>
                </a:effectLst>
              </a:rPr>
              <a:t>suficientes </a:t>
            </a:r>
            <a:r>
              <a:rPr lang="es-ES_tradnl" sz="3400" b="1" u="sng" dirty="0">
                <a:solidFill>
                  <a:srgbClr val="7030A0"/>
                </a:solidFill>
                <a:effectLst>
                  <a:outerShdw blurRad="38100" dist="38100" dir="2700000" algn="tl">
                    <a:srgbClr val="000000">
                      <a:alpha val="43137"/>
                    </a:srgbClr>
                  </a:outerShdw>
                </a:effectLst>
              </a:rPr>
              <a:t>elementos probatorios de la comisión de un </a:t>
            </a:r>
            <a:r>
              <a:rPr lang="es-ES_tradnl" sz="3400" b="1" u="sng" dirty="0" smtClean="0">
                <a:solidFill>
                  <a:srgbClr val="7030A0"/>
                </a:solidFill>
                <a:effectLst>
                  <a:outerShdw blurRad="38100" dist="38100" dir="2700000" algn="tl">
                    <a:srgbClr val="000000">
                      <a:alpha val="43137"/>
                    </a:srgbClr>
                  </a:outerShdw>
                </a:effectLst>
              </a:rPr>
              <a:t>delito</a:t>
            </a:r>
            <a:r>
              <a:rPr lang="es-ES_tradnl" sz="3400" b="1" u="sng" dirty="0" smtClean="0">
                <a:solidFill>
                  <a:srgbClr val="7030A0"/>
                </a:solidFill>
              </a:rPr>
              <a:t> </a:t>
            </a:r>
            <a:r>
              <a:rPr lang="es-ES_tradnl" sz="3400" b="1" u="sng" dirty="0"/>
              <a:t>que vincule al imputado como autor o partícipe del mismo</a:t>
            </a:r>
            <a:r>
              <a:rPr lang="es-ES_tradnl" sz="3400" b="1" dirty="0"/>
              <a:t>; </a:t>
            </a:r>
            <a:r>
              <a:rPr lang="es-ES_tradnl" sz="3400" b="1" i="1" dirty="0"/>
              <a:t>b)</a:t>
            </a:r>
            <a:r>
              <a:rPr lang="es-ES_tradnl" sz="3400" b="1" dirty="0"/>
              <a:t> que la </a:t>
            </a:r>
            <a:r>
              <a:rPr lang="es-ES_tradnl" sz="3400" b="1" u="sng" dirty="0">
                <a:solidFill>
                  <a:srgbClr val="C00000"/>
                </a:solidFill>
                <a:effectLst>
                  <a:outerShdw blurRad="38100" dist="38100" dir="2700000" algn="tl">
                    <a:srgbClr val="000000">
                      <a:alpha val="43137"/>
                    </a:srgbClr>
                  </a:outerShdw>
                </a:effectLst>
              </a:rPr>
              <a:t>sanción a imponerse </a:t>
            </a:r>
            <a:r>
              <a:rPr lang="es-ES_tradnl" sz="3400" b="1" u="sng" dirty="0"/>
              <a:t>o la suma de ellas </a:t>
            </a:r>
            <a:r>
              <a:rPr lang="es-ES_tradnl" sz="3400" b="1" dirty="0"/>
              <a:t>sea superior a un año de pena privativa de libertad; y, </a:t>
            </a:r>
            <a:r>
              <a:rPr lang="es-ES_tradnl" sz="3400" b="1" i="1" dirty="0"/>
              <a:t>c)</a:t>
            </a:r>
            <a:r>
              <a:rPr lang="es-ES_tradnl" sz="3400" b="1" dirty="0"/>
              <a:t> </a:t>
            </a:r>
            <a:r>
              <a:rPr lang="es-ES_tradnl" sz="3400" b="1" dirty="0">
                <a:solidFill>
                  <a:srgbClr val="002060"/>
                </a:solidFill>
              </a:rPr>
              <a:t>que </a:t>
            </a:r>
            <a:r>
              <a:rPr lang="es-ES_tradnl" sz="3400" b="1" u="sng" dirty="0">
                <a:solidFill>
                  <a:srgbClr val="002060"/>
                </a:solidFill>
                <a:effectLst>
                  <a:outerShdw blurRad="38100" dist="38100" dir="2700000" algn="tl">
                    <a:srgbClr val="000000">
                      <a:alpha val="43137"/>
                    </a:srgbClr>
                  </a:outerShdw>
                </a:effectLst>
              </a:rPr>
              <a:t>existan suficientes elementos probatorios para concluir que el imputado intenta eludir la acción de la justicia o perturbar la actividad probatoria</a:t>
            </a:r>
            <a:r>
              <a:rPr lang="es-ES_tradnl" sz="3400" b="1" dirty="0"/>
              <a:t>. Al respecto, el Tribunal Constitucional ha señalado en la sentencia recaída en el </a:t>
            </a:r>
            <a:r>
              <a:rPr lang="es-PE" sz="3400" b="1" u="sng" dirty="0">
                <a:hlinkClick r:id="rId2"/>
              </a:rPr>
              <a:t>Expediente N.° 1091-2002-HC/TC</a:t>
            </a:r>
            <a:r>
              <a:rPr lang="es-ES_tradnl" sz="3400" b="1" dirty="0"/>
              <a:t>, caso </a:t>
            </a:r>
            <a:r>
              <a:rPr lang="es-ES_tradnl" sz="3400" b="1" i="1" dirty="0"/>
              <a:t>Vicente Ignacio Silva Checa,</a:t>
            </a:r>
            <a:r>
              <a:rPr lang="es-ES_tradnl" sz="3400" b="1" dirty="0"/>
              <a:t> que </a:t>
            </a:r>
            <a:r>
              <a:rPr lang="es-ES_tradnl" sz="3400" b="1" u="sng" dirty="0"/>
              <a:t>la justicia constitucional no es la competente para determinar la configuración de cada presupuesto legal que legitima la adopción de la detención judicial preventiva</a:t>
            </a:r>
            <a:r>
              <a:rPr lang="es-ES_tradnl" sz="3400" b="1" dirty="0"/>
              <a:t>, lo cual es tarea que le compete a la justicia penal ordinaria; sin embargo, sí es su atribución verificar si estos presupuestos concurren de manera simultánea y que su imposición sea acorde a los fines y el carácter subsidiario y proporcional de dicha institución, lo que </a:t>
            </a:r>
            <a:r>
              <a:rPr lang="es-ES_tradnl" sz="3400" b="1" u="sng" dirty="0"/>
              <a:t>debe estar motivado</a:t>
            </a:r>
            <a:r>
              <a:rPr lang="es-ES_tradnl" sz="3400" b="1" dirty="0"/>
              <a:t> en la resolución judicial que lo decreta.</a:t>
            </a:r>
            <a:endParaRPr lang="es-PE" sz="3400" b="1" dirty="0"/>
          </a:p>
          <a:p>
            <a:pPr marL="45720" indent="0">
              <a:buNone/>
            </a:pPr>
            <a:endParaRPr lang="es-PE" dirty="0"/>
          </a:p>
        </p:txBody>
      </p:sp>
    </p:spTree>
    <p:extLst>
      <p:ext uri="{BB962C8B-B14F-4D97-AF65-F5344CB8AC3E}">
        <p14:creationId xmlns:p14="http://schemas.microsoft.com/office/powerpoint/2010/main" val="39459165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16632"/>
            <a:ext cx="8496944" cy="6741368"/>
          </a:xfrm>
        </p:spPr>
        <p:txBody>
          <a:bodyPr>
            <a:normAutofit fontScale="62500" lnSpcReduction="20000"/>
          </a:bodyPr>
          <a:lstStyle/>
          <a:p>
            <a:pPr marL="45720" indent="0" algn="just">
              <a:buNone/>
            </a:pPr>
            <a:r>
              <a:rPr lang="es-ES_tradnl" dirty="0"/>
              <a:t>la motivación anteriormente descrita que los órganos judiciales emplazados no han cumplido con la exigencia constitucional </a:t>
            </a:r>
            <a:r>
              <a:rPr lang="es-ES" dirty="0"/>
              <a:t>de la motivación de las resoluciones judiciales, adecuada a las condiciones legales de la materia, toda vez que </a:t>
            </a:r>
            <a:r>
              <a:rPr lang="es-ES" b="1" u="sng" dirty="0">
                <a:solidFill>
                  <a:srgbClr val="FF0000"/>
                </a:solidFill>
              </a:rPr>
              <a:t>no se expresó en sus fundamentos una suficiente motivación en cuanto a la concurrencia de los presupuestos legales de </a:t>
            </a:r>
            <a:r>
              <a:rPr lang="es-ES" b="1" u="sng" dirty="0">
                <a:solidFill>
                  <a:srgbClr val="7030A0"/>
                </a:solidFill>
              </a:rPr>
              <a:t>la </a:t>
            </a:r>
            <a:r>
              <a:rPr lang="es-ES" b="1" u="sng" dirty="0">
                <a:solidFill>
                  <a:srgbClr val="002060"/>
                </a:solidFill>
                <a:effectLst>
                  <a:outerShdw blurRad="38100" dist="38100" dir="2700000" algn="tl">
                    <a:srgbClr val="000000">
                      <a:alpha val="43137"/>
                    </a:srgbClr>
                  </a:outerShdw>
                </a:effectLst>
              </a:rPr>
              <a:t>suficiencia probatoria y del peligro procesal </a:t>
            </a:r>
            <a:r>
              <a:rPr lang="es-ES" b="1" u="sng" dirty="0">
                <a:solidFill>
                  <a:srgbClr val="7030A0"/>
                </a:solidFill>
              </a:rPr>
              <a:t>que terminan por invalidar el mandato de detención provisional</a:t>
            </a:r>
            <a:r>
              <a:rPr lang="es-ES" b="1" u="sng" dirty="0">
                <a:solidFill>
                  <a:srgbClr val="FF0000"/>
                </a:solidFill>
              </a:rPr>
              <a:t> decretado en contra del beneficiario</a:t>
            </a:r>
            <a:r>
              <a:rPr lang="es-ES" dirty="0"/>
              <a:t>. En efecto, si bien es cierto que los pronunciamientos cuestionados contienen una </a:t>
            </a:r>
            <a:r>
              <a:rPr lang="es-ES" b="1" dirty="0">
                <a:solidFill>
                  <a:srgbClr val="002060"/>
                </a:solidFill>
              </a:rPr>
              <a:t>adecuada motivación en cuanto al presupuesto de la prognosis de la pena y que el Juzgado emplazado efectuó una motivación adecuada respecto al peligro procesal</a:t>
            </a:r>
            <a:r>
              <a:rPr lang="es-ES" dirty="0"/>
              <a:t>, también lo es que al ser apelada la medida </a:t>
            </a:r>
            <a:r>
              <a:rPr lang="es-ES" u="sng" dirty="0">
                <a:solidFill>
                  <a:srgbClr val="C00000"/>
                </a:solidFill>
                <a:effectLst>
                  <a:outerShdw blurRad="38100" dist="38100" dir="2700000" algn="tl">
                    <a:srgbClr val="000000">
                      <a:alpha val="43137"/>
                    </a:srgbClr>
                  </a:outerShdw>
                </a:effectLst>
              </a:rPr>
              <a:t>no se motiva el presupuesto de los suficientes elementos probatorios que vinculan al procesado</a:t>
            </a:r>
            <a:r>
              <a:rPr lang="es-ES" dirty="0">
                <a:solidFill>
                  <a:srgbClr val="C00000"/>
                </a:solidFill>
                <a:effectLst>
                  <a:outerShdw blurRad="38100" dist="38100" dir="2700000" algn="tl">
                    <a:srgbClr val="000000">
                      <a:alpha val="43137"/>
                    </a:srgbClr>
                  </a:outerShdw>
                </a:effectLst>
              </a:rPr>
              <a:t> con el hecho imputado </a:t>
            </a:r>
            <a:r>
              <a:rPr lang="es-ES" u="sng" dirty="0">
                <a:solidFill>
                  <a:srgbClr val="C00000"/>
                </a:solidFill>
                <a:effectLst>
                  <a:outerShdw blurRad="38100" dist="38100" dir="2700000" algn="tl">
                    <a:srgbClr val="000000">
                      <a:alpha val="43137"/>
                    </a:srgbClr>
                  </a:outerShdw>
                </a:effectLst>
              </a:rPr>
              <a:t>y de qué manera el citado certificado domiciliario no enerva el peligro procesal</a:t>
            </a:r>
            <a:r>
              <a:rPr lang="es-ES" dirty="0">
                <a:effectLst>
                  <a:outerShdw blurRad="38100" dist="38100" dir="2700000" algn="tl">
                    <a:srgbClr val="000000">
                      <a:alpha val="43137"/>
                    </a:srgbClr>
                  </a:outerShdw>
                </a:effectLst>
              </a:rPr>
              <a:t>, </a:t>
            </a:r>
            <a:r>
              <a:rPr lang="es-ES" dirty="0"/>
              <a:t>pues el aludir a la complicidad de los regidores en no fiscalizar hechos, a presuntas exoneraciones con favoritismo, al aumento ilegal de ingresos de los regidores y a la responsabilidad de los regidores prevista en la Ley Orgánica de Municipalidades</a:t>
            </a:r>
            <a:r>
              <a:rPr lang="es-ES" b="1" u="sng" dirty="0"/>
              <a:t>, no constituye una argumentación que motive la vinculación entre el procesado y los medios probatorios criminosos</a:t>
            </a:r>
            <a:r>
              <a:rPr lang="es-ES" dirty="0"/>
              <a:t>; asimismo, el </a:t>
            </a:r>
            <a:r>
              <a:rPr lang="es-ES" b="1" u="sng" dirty="0"/>
              <a:t>aludir a </a:t>
            </a:r>
            <a:r>
              <a:rPr lang="es-ES" b="1" i="1" u="sng" dirty="0"/>
              <a:t>los vínculos amicales o familiares</a:t>
            </a:r>
            <a:r>
              <a:rPr lang="es-ES" b="1" u="sng" dirty="0"/>
              <a:t> </a:t>
            </a:r>
            <a:r>
              <a:rPr lang="es-ES" b="1" i="1" u="sng" dirty="0"/>
              <a:t>entre procesados</a:t>
            </a:r>
            <a:r>
              <a:rPr lang="es-ES" b="1" u="sng" dirty="0"/>
              <a:t> y </a:t>
            </a:r>
            <a:r>
              <a:rPr lang="es-ES" b="1" i="1" u="sng" dirty="0"/>
              <a:t>de la gravedad de los hechos </a:t>
            </a:r>
            <a:r>
              <a:rPr lang="es-ES" b="1" u="sng" dirty="0"/>
              <a:t>tampoco constituye </a:t>
            </a:r>
            <a:r>
              <a:rPr lang="es-ES" b="1" i="1" u="sng" dirty="0"/>
              <a:t>per se</a:t>
            </a:r>
            <a:r>
              <a:rPr lang="es-ES" b="1" u="sng" dirty="0"/>
              <a:t> una representación del peligro procesal</a:t>
            </a:r>
            <a:r>
              <a:rPr lang="es-ES" dirty="0"/>
              <a:t>; por consiguientes, </a:t>
            </a:r>
            <a:r>
              <a:rPr lang="es-ES_tradnl" dirty="0"/>
              <a:t>la imposición de la medida coercitiva de la libertad personal decretada en contra de don Pablo Mauro Mayo Vásquez (fojas 38 y 3) resulta violatoria a la exigencia constitucional de la motivación de las resoluciones judiciales.</a:t>
            </a:r>
            <a:endParaRPr lang="es-PE" dirty="0"/>
          </a:p>
          <a:p>
            <a:pPr marL="45720" indent="0">
              <a:buNone/>
            </a:pPr>
            <a:endParaRPr lang="es-PE" dirty="0"/>
          </a:p>
        </p:txBody>
      </p:sp>
    </p:spTree>
    <p:extLst>
      <p:ext uri="{BB962C8B-B14F-4D97-AF65-F5344CB8AC3E}">
        <p14:creationId xmlns:p14="http://schemas.microsoft.com/office/powerpoint/2010/main" val="124553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36" y="-675456"/>
            <a:ext cx="16044936" cy="799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7655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116632"/>
            <a:ext cx="8712968" cy="6741368"/>
          </a:xfrm>
        </p:spPr>
        <p:txBody>
          <a:bodyPr>
            <a:normAutofit/>
          </a:bodyPr>
          <a:lstStyle/>
          <a:p>
            <a:pPr marL="45720" indent="0" algn="just">
              <a:buNone/>
            </a:pPr>
            <a:r>
              <a:rPr lang="es-ES_tradnl" sz="2800" dirty="0"/>
              <a:t>Declarar </a:t>
            </a:r>
            <a:r>
              <a:rPr lang="es-ES_tradnl" sz="2800" b="1" u="sng" dirty="0">
                <a:solidFill>
                  <a:srgbClr val="C00000"/>
                </a:solidFill>
              </a:rPr>
              <a:t>FUNDADA</a:t>
            </a:r>
            <a:r>
              <a:rPr lang="es-ES_tradnl" sz="2800" dirty="0">
                <a:solidFill>
                  <a:srgbClr val="FF0000"/>
                </a:solidFill>
              </a:rPr>
              <a:t> </a:t>
            </a:r>
            <a:r>
              <a:rPr lang="es-ES_tradnl" sz="2800" b="1" dirty="0">
                <a:solidFill>
                  <a:srgbClr val="0070C0"/>
                </a:solidFill>
              </a:rPr>
              <a:t>la demanda al haberse acreditado la vulneración del derecho a la motivación de las resoluciones judiciales en conexidad con el derecho a la libertad individual </a:t>
            </a:r>
            <a:r>
              <a:rPr lang="es-ES_tradnl" sz="2800" dirty="0"/>
              <a:t>de don Pablo Mauro Mayo Vásquez.</a:t>
            </a:r>
            <a:endParaRPr lang="es-PE" sz="2800" dirty="0"/>
          </a:p>
          <a:p>
            <a:pPr marL="45720" indent="0">
              <a:buNone/>
            </a:pPr>
            <a:r>
              <a:rPr lang="es-ES_tradnl" sz="2800" dirty="0"/>
              <a:t> </a:t>
            </a:r>
            <a:endParaRPr lang="es-PE" sz="2800" dirty="0"/>
          </a:p>
          <a:p>
            <a:pPr marL="45720" indent="0" algn="just">
              <a:buNone/>
            </a:pPr>
            <a:r>
              <a:rPr lang="es-ES_tradnl" sz="2800" dirty="0"/>
              <a:t>En consecuencia, </a:t>
            </a:r>
            <a:r>
              <a:rPr lang="es-ES_tradnl" sz="2800" b="1" u="sng" dirty="0">
                <a:effectLst>
                  <a:outerShdw blurRad="38100" dist="38100" dir="2700000" algn="tl">
                    <a:srgbClr val="000000">
                      <a:alpha val="43137"/>
                    </a:srgbClr>
                  </a:outerShdw>
                </a:effectLst>
              </a:rPr>
              <a:t>NULA</a:t>
            </a:r>
            <a:r>
              <a:rPr lang="es-ES" sz="2800" b="1" u="sng" dirty="0">
                <a:effectLst>
                  <a:outerShdw blurRad="38100" dist="38100" dir="2700000" algn="tl">
                    <a:srgbClr val="000000">
                      <a:alpha val="43137"/>
                    </a:srgbClr>
                  </a:outerShdw>
                </a:effectLst>
              </a:rPr>
              <a:t> la Resolución </a:t>
            </a:r>
            <a:r>
              <a:rPr lang="es-ES_tradnl" sz="2800" b="1" u="sng" dirty="0">
                <a:effectLst>
                  <a:outerShdw blurRad="38100" dist="38100" dir="2700000" algn="tl">
                    <a:srgbClr val="000000">
                      <a:alpha val="43137"/>
                    </a:srgbClr>
                  </a:outerShdw>
                </a:effectLst>
              </a:rPr>
              <a:t>de fecha 23 de mayo de 2011, y de su confirmatoria por Resolución de fecha 10 de agosto de 2011, en el extremo que decretan y confirman </a:t>
            </a:r>
            <a:r>
              <a:rPr lang="es-ES" sz="2800" b="1" u="sng" dirty="0">
                <a:effectLst>
                  <a:outerShdw blurRad="38100" dist="38100" dir="2700000" algn="tl">
                    <a:srgbClr val="000000">
                      <a:alpha val="43137"/>
                    </a:srgbClr>
                  </a:outerShdw>
                </a:effectLst>
              </a:rPr>
              <a:t>el mandato de detención provisional </a:t>
            </a:r>
            <a:r>
              <a:rPr lang="es-ES" sz="2800" b="1" dirty="0"/>
              <a:t>en contra de </a:t>
            </a:r>
            <a:r>
              <a:rPr lang="es-ES_tradnl" sz="2800" b="1" dirty="0"/>
              <a:t>don Pablo Mauro Mayo Vásquez</a:t>
            </a:r>
            <a:r>
              <a:rPr lang="es-ES" sz="2800" b="1" dirty="0"/>
              <a:t>;</a:t>
            </a:r>
            <a:r>
              <a:rPr lang="es-ES_tradnl" sz="2800" b="1" dirty="0"/>
              <a:t> y, en consecuencia, dispone que el Juez penal competente, en el día de notificada la presente sentencia constitucional, dicte la resolución de la medida de coerción procesal que corresponda al caso, ello es, </a:t>
            </a:r>
            <a:r>
              <a:rPr lang="es-ES_tradnl" sz="2800" b="1" i="1" dirty="0"/>
              <a:t>si a la fecha</a:t>
            </a:r>
            <a:r>
              <a:rPr lang="es-ES_tradnl" sz="2800" b="1" dirty="0"/>
              <a:t> no se hubiera dictado la sentencia pena</a:t>
            </a:r>
            <a:r>
              <a:rPr lang="es-ES_tradnl" sz="2800" dirty="0"/>
              <a:t>l</a:t>
            </a:r>
            <a:r>
              <a:rPr lang="es-ES" sz="2800" dirty="0"/>
              <a:t>.</a:t>
            </a:r>
            <a:endParaRPr lang="es-PE" sz="2800" dirty="0"/>
          </a:p>
          <a:p>
            <a:pPr marL="45720" indent="0">
              <a:buNone/>
            </a:pPr>
            <a:endParaRPr lang="es-PE" dirty="0"/>
          </a:p>
        </p:txBody>
      </p:sp>
    </p:spTree>
    <p:extLst>
      <p:ext uri="{BB962C8B-B14F-4D97-AF65-F5344CB8AC3E}">
        <p14:creationId xmlns:p14="http://schemas.microsoft.com/office/powerpoint/2010/main" val="6817083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7467600" cy="1143000"/>
          </a:xfrm>
        </p:spPr>
        <p:txBody>
          <a:bodyPr>
            <a:normAutofit/>
          </a:bodyPr>
          <a:lstStyle/>
          <a:p>
            <a:pPr algn="ctr"/>
            <a:r>
              <a:rPr lang="pt-BR" sz="3600" b="1" dirty="0" smtClean="0">
                <a:solidFill>
                  <a:srgbClr val="FF0000"/>
                </a:solidFill>
              </a:rPr>
              <a:t>EXP. </a:t>
            </a:r>
            <a:r>
              <a:rPr lang="pt-BR" sz="3600" b="1" dirty="0" err="1" smtClean="0">
                <a:solidFill>
                  <a:srgbClr val="FF0000"/>
                </a:solidFill>
              </a:rPr>
              <a:t>N.°</a:t>
            </a:r>
            <a:r>
              <a:rPr lang="pt-BR" sz="3600" b="1" dirty="0" smtClean="0">
                <a:solidFill>
                  <a:srgbClr val="FF0000"/>
                </a:solidFill>
              </a:rPr>
              <a:t> </a:t>
            </a:r>
            <a:r>
              <a:rPr lang="pt-BR" sz="3600" b="1" dirty="0">
                <a:solidFill>
                  <a:srgbClr val="FF0000"/>
                </a:solidFill>
              </a:rPr>
              <a:t>0</a:t>
            </a:r>
            <a:r>
              <a:rPr lang="pt-BR" sz="3600" b="1" dirty="0" smtClean="0">
                <a:solidFill>
                  <a:srgbClr val="FF0000"/>
                </a:solidFill>
              </a:rPr>
              <a:t>1133-2014-PHC/TC </a:t>
            </a:r>
            <a:endParaRPr lang="es-PE" sz="3600" b="1" dirty="0">
              <a:solidFill>
                <a:srgbClr val="FF0000"/>
              </a:solidFill>
            </a:endParaRPr>
          </a:p>
        </p:txBody>
      </p:sp>
      <p:sp>
        <p:nvSpPr>
          <p:cNvPr id="3" name="2 Marcador de contenido"/>
          <p:cNvSpPr>
            <a:spLocks noGrp="1"/>
          </p:cNvSpPr>
          <p:nvPr>
            <p:ph sz="quarter" idx="1"/>
          </p:nvPr>
        </p:nvSpPr>
        <p:spPr>
          <a:xfrm>
            <a:off x="457200" y="1196752"/>
            <a:ext cx="8075240" cy="5277200"/>
          </a:xfrm>
        </p:spPr>
        <p:txBody>
          <a:bodyPr>
            <a:normAutofit fontScale="85000" lnSpcReduction="20000"/>
          </a:bodyPr>
          <a:lstStyle/>
          <a:p>
            <a:pPr marL="0" indent="0">
              <a:buNone/>
            </a:pPr>
            <a:r>
              <a:rPr lang="es-PE" b="1" dirty="0"/>
              <a:t>Delimitación del petitorio </a:t>
            </a:r>
            <a:endParaRPr lang="es-PE" b="1" dirty="0" smtClean="0"/>
          </a:p>
          <a:p>
            <a:pPr marL="0" indent="0">
              <a:buNone/>
            </a:pPr>
            <a:endParaRPr lang="es-PE" dirty="0" smtClean="0"/>
          </a:p>
          <a:p>
            <a:pPr marL="0" indent="0" algn="just">
              <a:buNone/>
            </a:pPr>
            <a:r>
              <a:rPr lang="es-PE" dirty="0" smtClean="0"/>
              <a:t>l</a:t>
            </a:r>
            <a:r>
              <a:rPr lang="es-PE" dirty="0"/>
              <a:t>. El recurrente </a:t>
            </a:r>
            <a:r>
              <a:rPr lang="es-PE" dirty="0" smtClean="0"/>
              <a:t>solicita </a:t>
            </a:r>
            <a:r>
              <a:rPr lang="es-PE" dirty="0"/>
              <a:t>que se declare la nulidad de la Resolución N° 18, de fecha 2 de diciembre dcl 2013. ex pedida en l1layo ría por la Sala Penal de Apelaciones de la Corte Superior de Justicia de Madre de Dios, por la que se declaró fundado el </a:t>
            </a:r>
            <a:r>
              <a:rPr lang="es-PE" dirty="0" smtClean="0"/>
              <a:t>requerimiento </a:t>
            </a:r>
            <a:r>
              <a:rPr lang="es-PE" dirty="0"/>
              <a:t>de prisión preventiva contra don Jorge </a:t>
            </a:r>
            <a:r>
              <a:rPr lang="es-PE" dirty="0" smtClean="0"/>
              <a:t>Hernán </a:t>
            </a:r>
            <a:r>
              <a:rPr lang="es-PE" dirty="0"/>
              <a:t>Herrera García (Cuaderno N° 748-20 13-0-270 l-JR-PE-02), en la investigación fiscal seguida en su contra como cómplice primario por los delitos de colusión desleal agravada y peculado doloso simple (Carpeta Fiscal N° 69-2012). Se alega la vulneración de los derechos a la debida motivación de las resoluciones judiciales y a la libertad personal. </a:t>
            </a:r>
          </a:p>
        </p:txBody>
      </p:sp>
    </p:spTree>
    <p:extLst>
      <p:ext uri="{BB962C8B-B14F-4D97-AF65-F5344CB8AC3E}">
        <p14:creationId xmlns:p14="http://schemas.microsoft.com/office/powerpoint/2010/main" val="2747573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8219256" cy="5925272"/>
          </a:xfrm>
        </p:spPr>
        <p:txBody>
          <a:bodyPr>
            <a:normAutofit lnSpcReduction="10000"/>
          </a:bodyPr>
          <a:lstStyle/>
          <a:p>
            <a:pPr marL="0" indent="0" algn="just">
              <a:buNone/>
            </a:pPr>
            <a:r>
              <a:rPr lang="es-PE" dirty="0" smtClean="0"/>
              <a:t>7. En el </a:t>
            </a:r>
            <a:r>
              <a:rPr lang="es-PE" dirty="0"/>
              <a:t>el presente caso, </a:t>
            </a:r>
            <a:r>
              <a:rPr lang="es-PE" b="1" u="sng" dirty="0" smtClean="0"/>
              <a:t>únicamente </a:t>
            </a:r>
            <a:r>
              <a:rPr lang="es-PE" b="1" u="sng" dirty="0"/>
              <a:t>se </a:t>
            </a:r>
            <a:r>
              <a:rPr lang="es-PE" b="1" u="sng" dirty="0" smtClean="0"/>
              <a:t>cuestiona </a:t>
            </a:r>
            <a:r>
              <a:rPr lang="es-PE" b="1" u="sng" dirty="0"/>
              <a:t>la </a:t>
            </a:r>
            <a:r>
              <a:rPr lang="es-PE" b="1" u="sng" dirty="0" smtClean="0"/>
              <a:t>motivación </a:t>
            </a:r>
            <a:r>
              <a:rPr lang="es-PE" b="1" u="sng" dirty="0"/>
              <a:t>de la Resolución N° 18, fecha 2 de diciembre de 20 13 (</a:t>
            </a:r>
            <a:r>
              <a:rPr lang="es-PE" b="1" u="sng" dirty="0" smtClean="0"/>
              <a:t>fojas </a:t>
            </a:r>
            <a:r>
              <a:rPr lang="es-PE" b="1" u="sng" dirty="0"/>
              <a:t>58), respecto al peligro </a:t>
            </a:r>
            <a:r>
              <a:rPr lang="es-PE" b="1" u="sng" dirty="0" smtClean="0"/>
              <a:t>procesal</a:t>
            </a:r>
            <a:r>
              <a:rPr lang="es-PE" dirty="0" smtClean="0"/>
              <a:t>. Debe entonces </a:t>
            </a:r>
            <a:r>
              <a:rPr lang="es-PE" dirty="0"/>
              <a:t>tenerse en cuenta que el </a:t>
            </a:r>
            <a:r>
              <a:rPr lang="es-PE" b="1" u="sng" dirty="0"/>
              <a:t>artículo 268°, 1 e) del </a:t>
            </a:r>
            <a:r>
              <a:rPr lang="es-PE" b="1" u="sng" dirty="0" smtClean="0"/>
              <a:t>Nuevo </a:t>
            </a:r>
            <a:r>
              <a:rPr lang="es-PE" b="1" u="sng" dirty="0"/>
              <a:t>Código Procesal Penal señala como uno de los presupuestos materiales de la prisión preventiva "e) Que el imputado, en razón a sus antecedentes y otras circunstancias del caso </a:t>
            </a:r>
            <a:r>
              <a:rPr lang="es-PE" b="1" u="sng" dirty="0" smtClean="0"/>
              <a:t>particular</a:t>
            </a:r>
            <a:r>
              <a:rPr lang="es-PE" b="1" u="sng" dirty="0"/>
              <a:t>, permita colegir razonablemente que tratará de eludir la acción de la </a:t>
            </a:r>
            <a:r>
              <a:rPr lang="es-PE" b="1" u="sng" dirty="0" smtClean="0"/>
              <a:t>justicia </a:t>
            </a:r>
            <a:r>
              <a:rPr lang="es-PE" b="1" u="sng" dirty="0"/>
              <a:t>(</a:t>
            </a:r>
            <a:r>
              <a:rPr lang="es-PE" b="1" u="sng" dirty="0" smtClean="0"/>
              <a:t>peligro </a:t>
            </a:r>
            <a:r>
              <a:rPr lang="es-PE" b="1" u="sng" dirty="0"/>
              <a:t>de fuga) u obstaculizar la averiguación de la verdad (peligro de </a:t>
            </a:r>
            <a:r>
              <a:rPr lang="es-PE" b="1" u="sng" dirty="0" smtClean="0"/>
              <a:t>obstaculización</a:t>
            </a:r>
            <a:r>
              <a:rPr lang="es-PE" b="1" u="sng" dirty="0"/>
              <a:t>) </a:t>
            </a:r>
            <a:r>
              <a:rPr lang="es-PE" dirty="0"/>
              <a:t>". </a:t>
            </a:r>
          </a:p>
        </p:txBody>
      </p:sp>
    </p:spTree>
    <p:extLst>
      <p:ext uri="{BB962C8B-B14F-4D97-AF65-F5344CB8AC3E}">
        <p14:creationId xmlns:p14="http://schemas.microsoft.com/office/powerpoint/2010/main" val="24211764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8291264" cy="5997280"/>
          </a:xfrm>
        </p:spPr>
        <p:txBody>
          <a:bodyPr>
            <a:normAutofit fontScale="92500" lnSpcReduction="20000"/>
          </a:bodyPr>
          <a:lstStyle/>
          <a:p>
            <a:pPr marL="0" indent="0" algn="just">
              <a:buNone/>
            </a:pPr>
            <a:r>
              <a:rPr lang="es-PE" dirty="0"/>
              <a:t>8. </a:t>
            </a:r>
            <a:r>
              <a:rPr lang="es-PE" dirty="0" smtClean="0"/>
              <a:t>El </a:t>
            </a:r>
            <a:r>
              <a:rPr lang="es-PE" b="1" u="sng" dirty="0"/>
              <a:t>primer supuesto </a:t>
            </a:r>
            <a:r>
              <a:rPr lang="es-PE" b="1" u="sng" dirty="0" smtClean="0"/>
              <a:t>del </a:t>
            </a:r>
            <a:r>
              <a:rPr lang="es-PE" b="1" u="sng" dirty="0"/>
              <a:t>peligro </a:t>
            </a:r>
            <a:r>
              <a:rPr lang="es-PE" b="1" u="sng" dirty="0" smtClean="0"/>
              <a:t>procesal  </a:t>
            </a:r>
            <a:r>
              <a:rPr lang="es-PE" dirty="0"/>
              <a:t>(el de </a:t>
            </a:r>
            <a:r>
              <a:rPr lang="es-PE" dirty="0" smtClean="0"/>
              <a:t>riesgo </a:t>
            </a:r>
            <a:r>
              <a:rPr lang="es-PE" dirty="0"/>
              <a:t>de fuga) se determina a partir </a:t>
            </a:r>
            <a:r>
              <a:rPr lang="es-PE" dirty="0" smtClean="0"/>
              <a:t>dcl </a:t>
            </a:r>
            <a:r>
              <a:rPr lang="es-PE" dirty="0"/>
              <a:t>análisis de una serie de </a:t>
            </a:r>
            <a:r>
              <a:rPr lang="es-PE" b="1" u="sng" dirty="0"/>
              <a:t>circunstancias que pueden tener lugar antes o durante el </a:t>
            </a:r>
            <a:r>
              <a:rPr lang="es-PE" b="1" u="sng" dirty="0" smtClean="0"/>
              <a:t>desarrollo </a:t>
            </a:r>
            <a:r>
              <a:rPr lang="es-PE" b="1" u="sng" dirty="0"/>
              <a:t>del proceso penal y que se encuentran relacionadas, entre otros, </a:t>
            </a:r>
            <a:r>
              <a:rPr lang="es-PE" b="1" u="sng" dirty="0" smtClean="0"/>
              <a:t>con </a:t>
            </a:r>
            <a:r>
              <a:rPr lang="es-PE" b="1" u="sng" dirty="0"/>
              <a:t>el </a:t>
            </a:r>
            <a:r>
              <a:rPr lang="es-PE" b="1" i="1" u="sng" dirty="0" smtClean="0">
                <a:effectLst>
                  <a:outerShdw blurRad="38100" dist="38100" dir="2700000" algn="tl">
                    <a:srgbClr val="000000">
                      <a:alpha val="43137"/>
                    </a:srgbClr>
                  </a:outerShdw>
                </a:effectLst>
              </a:rPr>
              <a:t>arraigo domiciliario</a:t>
            </a:r>
            <a:r>
              <a:rPr lang="es-PE" b="1" i="1" u="sng" dirty="0">
                <a:effectLst>
                  <a:outerShdw blurRad="38100" dist="38100" dir="2700000" algn="tl">
                    <a:srgbClr val="000000">
                      <a:alpha val="43137"/>
                    </a:srgbClr>
                  </a:outerShdw>
                </a:effectLst>
              </a:rPr>
              <a:t>, </a:t>
            </a:r>
            <a:r>
              <a:rPr lang="es-PE" b="1" i="1" u="sng" dirty="0" smtClean="0">
                <a:effectLst>
                  <a:outerShdw blurRad="38100" dist="38100" dir="2700000" algn="tl">
                    <a:srgbClr val="000000">
                      <a:alpha val="43137"/>
                    </a:srgbClr>
                  </a:outerShdw>
                </a:effectLst>
              </a:rPr>
              <a:t>familiar </a:t>
            </a:r>
            <a:r>
              <a:rPr lang="es-PE" b="1" i="1" u="sng" dirty="0">
                <a:effectLst>
                  <a:outerShdw blurRad="38100" dist="38100" dir="2700000" algn="tl">
                    <a:srgbClr val="000000">
                      <a:alpha val="43137"/>
                    </a:srgbClr>
                  </a:outerShdw>
                </a:effectLst>
              </a:rPr>
              <a:t>y laboral </a:t>
            </a:r>
            <a:r>
              <a:rPr lang="es-PE" b="1" u="sng" dirty="0"/>
              <a:t>del actor en la localidad del órgano judicial que lo procesa; aspectos que crean juicio de </a:t>
            </a:r>
            <a:r>
              <a:rPr lang="es-PE" b="1" u="sng" dirty="0" smtClean="0"/>
              <a:t>convicción </a:t>
            </a:r>
            <a:r>
              <a:rPr lang="es-PE" b="1" u="sng" dirty="0"/>
              <a:t>al </a:t>
            </a:r>
            <a:r>
              <a:rPr lang="es-PE" b="1" u="sng" dirty="0" smtClean="0"/>
              <a:t>juzgador </a:t>
            </a:r>
            <a:r>
              <a:rPr lang="es-PE" b="1" u="sng" dirty="0"/>
              <a:t>en cuanto a la </a:t>
            </a:r>
            <a:r>
              <a:rPr lang="es-PE" b="1" u="sng" dirty="0" smtClean="0"/>
              <a:t>sujeción del </a:t>
            </a:r>
            <a:r>
              <a:rPr lang="es-PE" b="1" u="sng" dirty="0"/>
              <a:t>actor al proceso</a:t>
            </a:r>
            <a:r>
              <a:rPr lang="es-PE" dirty="0"/>
              <a:t>. </a:t>
            </a:r>
            <a:r>
              <a:rPr lang="es-PE" dirty="0" smtClean="0"/>
              <a:t>En </a:t>
            </a:r>
            <a:r>
              <a:rPr lang="es-PE" dirty="0"/>
              <a:t>la cuestionada resolución de fojas 68 de autos se </a:t>
            </a:r>
            <a:r>
              <a:rPr lang="es-PE" dirty="0" smtClean="0"/>
              <a:t>señala </a:t>
            </a:r>
            <a:r>
              <a:rPr lang="es-PE" dirty="0"/>
              <a:t>que "( .. . ) </a:t>
            </a:r>
            <a:r>
              <a:rPr lang="es-PE" b="1" u="sng" dirty="0"/>
              <a:t>si bien es cierto en autos obra documentales que darían cuenta de que el imputado Jorge </a:t>
            </a:r>
            <a:r>
              <a:rPr lang="es-PE" b="1" u="sng" dirty="0" smtClean="0"/>
              <a:t>Hernán </a:t>
            </a:r>
            <a:r>
              <a:rPr lang="es-PE" b="1" u="sng" dirty="0"/>
              <a:t>Herrera García sí </a:t>
            </a:r>
            <a:r>
              <a:rPr lang="es-PE" b="1" u="sng" dirty="0" smtClean="0"/>
              <a:t>tiene </a:t>
            </a:r>
            <a:r>
              <a:rPr lang="es-PE" b="1" u="sng" dirty="0"/>
              <a:t>arraigo, en situación que no generaría </a:t>
            </a:r>
            <a:r>
              <a:rPr lang="es-PE" b="1" u="sng" dirty="0" smtClean="0"/>
              <a:t>peligro </a:t>
            </a:r>
            <a:r>
              <a:rPr lang="es-PE" b="1" u="sng" dirty="0"/>
              <a:t>en la </a:t>
            </a:r>
            <a:r>
              <a:rPr lang="es-PE" b="1" u="sng" dirty="0" smtClean="0"/>
              <a:t>averiguación </a:t>
            </a:r>
            <a:r>
              <a:rPr lang="es-PE" b="1" u="sng" dirty="0"/>
              <a:t>de la </a:t>
            </a:r>
            <a:r>
              <a:rPr lang="es-PE" b="1" u="sng" dirty="0" smtClean="0"/>
              <a:t>verdad </a:t>
            </a:r>
            <a:r>
              <a:rPr lang="es-PE" b="1" u="sng" dirty="0"/>
              <a:t>legal de los hechos que son materia de </a:t>
            </a:r>
            <a:r>
              <a:rPr lang="es-PE" b="1" u="sng" dirty="0" smtClean="0"/>
              <a:t>juzgamiento</a:t>
            </a:r>
            <a:r>
              <a:rPr lang="es-PE" dirty="0" smtClean="0"/>
              <a:t> </a:t>
            </a:r>
            <a:r>
              <a:rPr lang="es-PE" dirty="0"/>
              <a:t>( ... ) ", </a:t>
            </a:r>
          </a:p>
        </p:txBody>
      </p:sp>
    </p:spTree>
    <p:extLst>
      <p:ext uri="{BB962C8B-B14F-4D97-AF65-F5344CB8AC3E}">
        <p14:creationId xmlns:p14="http://schemas.microsoft.com/office/powerpoint/2010/main" val="5227122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8075240" cy="5925272"/>
          </a:xfrm>
        </p:spPr>
        <p:txBody>
          <a:bodyPr>
            <a:normAutofit fontScale="85000" lnSpcReduction="20000"/>
          </a:bodyPr>
          <a:lstStyle/>
          <a:p>
            <a:pPr marL="0" indent="0" algn="just">
              <a:buNone/>
            </a:pPr>
            <a:r>
              <a:rPr lang="es-PE" dirty="0"/>
              <a:t>9. </a:t>
            </a:r>
            <a:r>
              <a:rPr lang="es-PE" dirty="0" smtClean="0"/>
              <a:t>En </a:t>
            </a:r>
            <a:r>
              <a:rPr lang="es-PE" dirty="0"/>
              <a:t>cuanto al </a:t>
            </a:r>
            <a:r>
              <a:rPr lang="es-PE" b="1" u="sng" dirty="0" smtClean="0"/>
              <a:t>segundo </a:t>
            </a:r>
            <a:r>
              <a:rPr lang="es-PE" b="1" u="sng" dirty="0"/>
              <a:t>supuesto del peligro procesal, el de la obstaculización </a:t>
            </a:r>
            <a:r>
              <a:rPr lang="es-PE" b="1" u="sng" dirty="0" smtClean="0"/>
              <a:t>del </a:t>
            </a:r>
            <a:r>
              <a:rPr lang="es-PE" b="1" u="sng" dirty="0"/>
              <a:t>proceso, se encuentra vinculado a la </a:t>
            </a:r>
            <a:r>
              <a:rPr lang="es-PE" b="1" u="sng" dirty="0" smtClean="0"/>
              <a:t>injerencia del </a:t>
            </a:r>
            <a:r>
              <a:rPr lang="es-PE" b="1" u="sng" dirty="0"/>
              <a:t>procesado en libertad </a:t>
            </a:r>
            <a:r>
              <a:rPr lang="es-PE" b="1" u="sng" dirty="0" smtClean="0"/>
              <a:t>ambulatoria </a:t>
            </a:r>
            <a:r>
              <a:rPr lang="es-PE" b="1" u="sng" dirty="0"/>
              <a:t>respecto del resultado del proceso</a:t>
            </a:r>
            <a:r>
              <a:rPr lang="es-PE" dirty="0"/>
              <a:t>. Aquello puede manifestarse con la </a:t>
            </a:r>
            <a:r>
              <a:rPr lang="es-PE" b="1" u="sng" dirty="0" smtClean="0"/>
              <a:t>influencia </a:t>
            </a:r>
            <a:r>
              <a:rPr lang="es-PE" b="1" u="sng" dirty="0"/>
              <a:t>directa del actor en la alteración, ocultamiento o </a:t>
            </a:r>
            <a:r>
              <a:rPr lang="es-PE" b="1" u="sng" dirty="0" smtClean="0"/>
              <a:t>desaparición </a:t>
            </a:r>
            <a:r>
              <a:rPr lang="es-PE" b="1" u="sng" dirty="0"/>
              <a:t>de los </a:t>
            </a:r>
            <a:r>
              <a:rPr lang="es-PE" b="1" u="sng" dirty="0" smtClean="0"/>
              <a:t>medios </a:t>
            </a:r>
            <a:r>
              <a:rPr lang="es-PE" b="1" u="sng" dirty="0"/>
              <a:t>probatorios; o en la </a:t>
            </a:r>
            <a:r>
              <a:rPr lang="es-PE" b="1" u="sng" dirty="0" smtClean="0"/>
              <a:t>conducta </a:t>
            </a:r>
            <a:r>
              <a:rPr lang="es-PE" b="1" u="sng" dirty="0"/>
              <a:t>de las partes o peritos del caso</a:t>
            </a:r>
            <a:r>
              <a:rPr lang="es-PE" dirty="0"/>
              <a:t>. Estamos aquí pues ante </a:t>
            </a:r>
            <a:r>
              <a:rPr lang="es-PE" dirty="0" smtClean="0"/>
              <a:t>factores </a:t>
            </a:r>
            <a:r>
              <a:rPr lang="es-PE" dirty="0"/>
              <a:t>que deben incidir en el </a:t>
            </a:r>
            <a:r>
              <a:rPr lang="es-PE" dirty="0" smtClean="0"/>
              <a:t>juzgador </a:t>
            </a:r>
            <a:r>
              <a:rPr lang="es-PE" dirty="0"/>
              <a:t>a </a:t>
            </a:r>
            <a:r>
              <a:rPr lang="es-PE" dirty="0" smtClean="0"/>
              <a:t>efectos </a:t>
            </a:r>
            <a:r>
              <a:rPr lang="es-PE" dirty="0"/>
              <a:t>de un </a:t>
            </a:r>
            <a:r>
              <a:rPr lang="es-PE" dirty="0" smtClean="0"/>
              <a:t>equívoco resultado </a:t>
            </a:r>
            <a:r>
              <a:rPr lang="es-PE" dirty="0"/>
              <a:t>del </a:t>
            </a:r>
            <a:r>
              <a:rPr lang="es-PE" dirty="0" smtClean="0"/>
              <a:t>proceso </a:t>
            </a:r>
            <a:r>
              <a:rPr lang="es-PE" dirty="0"/>
              <a:t>e </a:t>
            </a:r>
            <a:r>
              <a:rPr lang="es-PE" dirty="0" smtClean="0"/>
              <a:t>incluso </a:t>
            </a:r>
            <a:r>
              <a:rPr lang="es-PE" dirty="0"/>
              <a:t>ocasionar que, de manera indirecta o externa, </a:t>
            </a:r>
            <a:r>
              <a:rPr lang="es-PE" b="1" u="sng" dirty="0"/>
              <a:t>el procesado en libertad pueda perturbar el </a:t>
            </a:r>
            <a:r>
              <a:rPr lang="es-PE" b="1" u="sng" dirty="0" smtClean="0"/>
              <a:t>resultado </a:t>
            </a:r>
            <a:r>
              <a:rPr lang="es-PE" b="1" u="sng" dirty="0"/>
              <a:t>del proceso penal</a:t>
            </a:r>
            <a:r>
              <a:rPr lang="es-PE" dirty="0"/>
              <a:t>. Todos estos aspectos de </a:t>
            </a:r>
            <a:r>
              <a:rPr lang="es-PE" dirty="0" smtClean="0"/>
              <a:t>obstaculización </a:t>
            </a:r>
            <a:r>
              <a:rPr lang="es-PE" dirty="0"/>
              <a:t>del proceso deben ser apreciados por el juzgador en cada caso en concreto, ya que, de contar </a:t>
            </a:r>
            <a:r>
              <a:rPr lang="es-PE" dirty="0" smtClean="0"/>
              <a:t>indicios </a:t>
            </a:r>
            <a:r>
              <a:rPr lang="es-PE" dirty="0"/>
              <a:t>fundados de su concurrencia. deberá contarse con una </a:t>
            </a:r>
            <a:r>
              <a:rPr lang="es-PE" dirty="0" smtClean="0"/>
              <a:t>especial motivación </a:t>
            </a:r>
            <a:r>
              <a:rPr lang="es-PE" dirty="0"/>
              <a:t>que la justifique.</a:t>
            </a:r>
          </a:p>
        </p:txBody>
      </p:sp>
    </p:spTree>
    <p:extLst>
      <p:ext uri="{BB962C8B-B14F-4D97-AF65-F5344CB8AC3E}">
        <p14:creationId xmlns:p14="http://schemas.microsoft.com/office/powerpoint/2010/main" val="10486110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8363272" cy="5925272"/>
          </a:xfrm>
        </p:spPr>
        <p:txBody>
          <a:bodyPr>
            <a:normAutofit fontScale="85000" lnSpcReduction="10000"/>
          </a:bodyPr>
          <a:lstStyle/>
          <a:p>
            <a:pPr marL="0" indent="0" algn="just">
              <a:buNone/>
            </a:pPr>
            <a:r>
              <a:rPr lang="es-PE" dirty="0"/>
              <a:t>1.0 </a:t>
            </a:r>
            <a:r>
              <a:rPr lang="es-PE" dirty="0" smtClean="0"/>
              <a:t>Lo que </a:t>
            </a:r>
            <a:r>
              <a:rPr lang="es-PE" dirty="0"/>
              <a:t>acaba de reseñarse no ha sucedido en el presente caso pues, a fojas 69 de </a:t>
            </a:r>
            <a:r>
              <a:rPr lang="es-PE" dirty="0" smtClean="0"/>
              <a:t>autos</a:t>
            </a:r>
            <a:r>
              <a:rPr lang="es-PE" dirty="0"/>
              <a:t>, respecto a este segundo supuesto sólo se señala que </a:t>
            </a:r>
            <a:r>
              <a:rPr lang="es-PE" dirty="0" smtClean="0"/>
              <a:t>“(…) </a:t>
            </a:r>
            <a:r>
              <a:rPr lang="es-PE" b="1" u="sng" dirty="0" smtClean="0"/>
              <a:t>teniendo </a:t>
            </a:r>
            <a:r>
              <a:rPr lang="es-PE" b="1" u="sng" dirty="0"/>
              <a:t>el grado </a:t>
            </a:r>
            <a:r>
              <a:rPr lang="es-PE" b="1" u="sng" dirty="0" smtClean="0"/>
              <a:t>de participación </a:t>
            </a:r>
            <a:r>
              <a:rPr lang="es-PE" b="1" u="sng" dirty="0"/>
              <a:t>del imputado Jorge Hernán Herrera García de estrecha vinculación con los hechos que son </a:t>
            </a:r>
            <a:r>
              <a:rPr lang="es-PE" b="1" u="sng" dirty="0" smtClean="0"/>
              <a:t>materia </a:t>
            </a:r>
            <a:r>
              <a:rPr lang="es-PE" b="1" u="sng" dirty="0"/>
              <a:t>de investigación o de averiguación judicial, los </a:t>
            </a:r>
            <a:r>
              <a:rPr lang="es-PE" b="1" u="sng" dirty="0" smtClean="0"/>
              <a:t>documentos </a:t>
            </a:r>
            <a:r>
              <a:rPr lang="es-PE" b="1" u="sng" dirty="0"/>
              <a:t>presentados </a:t>
            </a:r>
            <a:r>
              <a:rPr lang="es-PE" dirty="0" smtClean="0"/>
              <a:t>(…) </a:t>
            </a:r>
            <a:r>
              <a:rPr lang="es-PE" b="1" u="sng" dirty="0"/>
              <a:t>no enervan la </a:t>
            </a:r>
            <a:r>
              <a:rPr lang="es-PE" b="1" u="sng" dirty="0" smtClean="0"/>
              <a:t>posibilidad </a:t>
            </a:r>
            <a:r>
              <a:rPr lang="es-PE" b="1" u="sng" dirty="0"/>
              <a:t>de que </a:t>
            </a:r>
            <a:r>
              <a:rPr lang="es-PE" dirty="0" smtClean="0"/>
              <a:t>(…) </a:t>
            </a:r>
            <a:r>
              <a:rPr lang="es-PE" b="1" u="sng" dirty="0"/>
              <a:t>se perturbe la actividad </a:t>
            </a:r>
            <a:r>
              <a:rPr lang="es-PE" b="1" u="sng" dirty="0" smtClean="0"/>
              <a:t>probatoria </a:t>
            </a:r>
            <a:r>
              <a:rPr lang="es-PE" b="1" u="sng" dirty="0"/>
              <a:t>por cuanto </a:t>
            </a:r>
            <a:r>
              <a:rPr lang="es-PE" b="1" u="sng" dirty="0" smtClean="0"/>
              <a:t>se </a:t>
            </a:r>
            <a:r>
              <a:rPr lang="es-PE" b="1" u="sng" dirty="0"/>
              <a:t>va requerir </a:t>
            </a:r>
            <a:r>
              <a:rPr lang="es-PE" b="1" u="sng" dirty="0" smtClean="0"/>
              <a:t>necesariamente información </a:t>
            </a:r>
            <a:r>
              <a:rPr lang="es-PE" b="1" u="sng" dirty="0"/>
              <a:t>para el </a:t>
            </a:r>
            <a:r>
              <a:rPr lang="es-PE" b="1" u="sng" dirty="0" smtClean="0"/>
              <a:t>presente </a:t>
            </a:r>
            <a:r>
              <a:rPr lang="es-PE" b="1" u="sng" dirty="0"/>
              <a:t>proceso y esa </a:t>
            </a:r>
            <a:r>
              <a:rPr lang="es-PE" b="1" u="sng" dirty="0" smtClean="0"/>
              <a:t>información </a:t>
            </a:r>
            <a:r>
              <a:rPr lang="es-PE" b="1" u="sng" dirty="0"/>
              <a:t>en un primer </a:t>
            </a:r>
            <a:r>
              <a:rPr lang="es-PE" b="1" u="sng" dirty="0" smtClean="0"/>
              <a:t>plano </a:t>
            </a:r>
            <a:r>
              <a:rPr lang="es-PE" b="1" u="sng" dirty="0"/>
              <a:t>se va tener que obtener de la manifestación de </a:t>
            </a:r>
            <a:r>
              <a:rPr lang="es-PE" b="1" u="sng" dirty="0" smtClean="0"/>
              <a:t>quien </a:t>
            </a:r>
            <a:r>
              <a:rPr lang="es-PE" b="1" u="sng" dirty="0"/>
              <a:t>ha sido la persona que se encuentra comprometida en el presente proceso con el imputado José Luis Aguirre Pastor </a:t>
            </a:r>
            <a:r>
              <a:rPr lang="es-PE" dirty="0"/>
              <a:t>( . .. )".</a:t>
            </a:r>
          </a:p>
        </p:txBody>
      </p:sp>
    </p:spTree>
    <p:extLst>
      <p:ext uri="{BB962C8B-B14F-4D97-AF65-F5344CB8AC3E}">
        <p14:creationId xmlns:p14="http://schemas.microsoft.com/office/powerpoint/2010/main" val="25476164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219256" cy="5853264"/>
          </a:xfrm>
        </p:spPr>
        <p:txBody>
          <a:bodyPr>
            <a:normAutofit fontScale="85000" lnSpcReduction="10000"/>
          </a:bodyPr>
          <a:lstStyle/>
          <a:p>
            <a:pPr marL="0" indent="0" algn="just">
              <a:buNone/>
            </a:pPr>
            <a:r>
              <a:rPr lang="es-PE" dirty="0"/>
              <a:t>11. </a:t>
            </a:r>
            <a:r>
              <a:rPr lang="es-PE" dirty="0" smtClean="0"/>
              <a:t>Este </a:t>
            </a:r>
            <a:r>
              <a:rPr lang="es-PE" dirty="0"/>
              <a:t>Colegiado considera que dicha resolución presenta un déficit de motivación ya que el peligro </a:t>
            </a:r>
            <a:r>
              <a:rPr lang="es-PE" dirty="0" smtClean="0"/>
              <a:t>procesal</a:t>
            </a:r>
            <a:r>
              <a:rPr lang="es-PE" dirty="0"/>
              <a:t>, </a:t>
            </a:r>
            <a:r>
              <a:rPr lang="es-PE" b="1" u="sng" dirty="0"/>
              <a:t>en cuanto a la obstaculización del proceso, se ha determinado tomando en cuenta el grado </a:t>
            </a:r>
            <a:r>
              <a:rPr lang="es-PE" b="1" u="sng" dirty="0" smtClean="0"/>
              <a:t>de participación </a:t>
            </a:r>
            <a:r>
              <a:rPr lang="es-PE" b="1" u="sng" dirty="0"/>
              <a:t>del favorecido</a:t>
            </a:r>
            <a:r>
              <a:rPr lang="es-PE" dirty="0"/>
              <a:t>. Aquello, que cuenta con una mayor </a:t>
            </a:r>
            <a:r>
              <a:rPr lang="es-PE" dirty="0" smtClean="0"/>
              <a:t>relación </a:t>
            </a:r>
            <a:r>
              <a:rPr lang="es-PE" dirty="0"/>
              <a:t>de </a:t>
            </a:r>
            <a:r>
              <a:rPr lang="es-PE" b="1" u="sng" dirty="0"/>
              <a:t>la </a:t>
            </a:r>
            <a:r>
              <a:rPr lang="es-PE" b="1" u="sng" dirty="0" smtClean="0"/>
              <a:t>vinculación del profesado </a:t>
            </a:r>
            <a:r>
              <a:rPr lang="es-PE" b="1" u="sng" dirty="0"/>
              <a:t>con el delito </a:t>
            </a:r>
            <a:r>
              <a:rPr lang="es-PE" b="1" u="sng" dirty="0" smtClean="0"/>
              <a:t>imputado </a:t>
            </a:r>
            <a:r>
              <a:rPr lang="es-PE" b="1" u="sng" dirty="0"/>
              <a:t>(</a:t>
            </a:r>
            <a:r>
              <a:rPr lang="es-PE" b="1" u="sng" dirty="0" smtClean="0"/>
              <a:t>artículo </a:t>
            </a:r>
            <a:r>
              <a:rPr lang="es-PE" b="1" u="sng" dirty="0"/>
              <a:t>268", 1 a de l Nuevo </a:t>
            </a:r>
            <a:r>
              <a:rPr lang="es-PE" b="1" u="sng" dirty="0" smtClean="0"/>
              <a:t>Código </a:t>
            </a:r>
            <a:r>
              <a:rPr lang="es-PE" b="1" u="sng" dirty="0"/>
              <a:t>Procesal Penal), se ha hecho sin que se señalen cuáles </a:t>
            </a:r>
            <a:r>
              <a:rPr lang="es-PE" b="1" u="sng" dirty="0" smtClean="0"/>
              <a:t>serían </a:t>
            </a:r>
            <a:r>
              <a:rPr lang="es-PE" b="1" u="sng" dirty="0"/>
              <a:t>los indicios razonables por los cuajes los magistrados </a:t>
            </a:r>
            <a:r>
              <a:rPr lang="es-PE" b="1" u="sng" dirty="0" smtClean="0"/>
              <a:t>demandados </a:t>
            </a:r>
            <a:r>
              <a:rPr lang="es-PE" b="1" u="sng" dirty="0"/>
              <a:t>consideran que el </a:t>
            </a:r>
            <a:r>
              <a:rPr lang="es-PE" b="1" u="sng" dirty="0" smtClean="0"/>
              <a:t>favorecido </a:t>
            </a:r>
            <a:r>
              <a:rPr lang="es-PE" b="1" u="sng" dirty="0"/>
              <a:t>perturbaría la actividad </a:t>
            </a:r>
            <a:r>
              <a:rPr lang="es-PE" b="1" u="sng" dirty="0" smtClean="0"/>
              <a:t>probatoria</a:t>
            </a:r>
            <a:r>
              <a:rPr lang="es-PE" dirty="0"/>
              <a:t>. </a:t>
            </a:r>
            <a:endParaRPr lang="es-PE" dirty="0" smtClean="0"/>
          </a:p>
          <a:p>
            <a:pPr marL="0" indent="0" algn="just">
              <a:buNone/>
            </a:pPr>
            <a:r>
              <a:rPr lang="es-PE" dirty="0" smtClean="0"/>
              <a:t>12</a:t>
            </a:r>
            <a:r>
              <a:rPr lang="es-PE" dirty="0"/>
              <a:t>. </a:t>
            </a:r>
            <a:r>
              <a:rPr lang="es-PE" dirty="0" smtClean="0"/>
              <a:t>De lo </a:t>
            </a:r>
            <a:r>
              <a:rPr lang="es-PE" dirty="0"/>
              <a:t>expuesto, este Tribunal </a:t>
            </a:r>
            <a:r>
              <a:rPr lang="es-PE" dirty="0" smtClean="0"/>
              <a:t>declara </a:t>
            </a:r>
            <a:r>
              <a:rPr lang="es-PE" dirty="0"/>
              <a:t>que en el presente caso sí se violó </a:t>
            </a:r>
            <a:r>
              <a:rPr lang="es-PE" dirty="0" smtClean="0"/>
              <a:t>el </a:t>
            </a:r>
            <a:r>
              <a:rPr lang="es-PE" dirty="0"/>
              <a:t>derecho a la debida </a:t>
            </a:r>
            <a:r>
              <a:rPr lang="es-PE" dirty="0" smtClean="0"/>
              <a:t>motivación </a:t>
            </a:r>
            <a:r>
              <a:rPr lang="es-PE" dirty="0"/>
              <a:t>de las resoluciones judiciales, reconocido en el </a:t>
            </a:r>
            <a:r>
              <a:rPr lang="es-PE" dirty="0" smtClean="0"/>
              <a:t>artículo </a:t>
            </a:r>
            <a:r>
              <a:rPr lang="es-PE" dirty="0"/>
              <a:t>139°, inciso 5, de la Constitución. </a:t>
            </a:r>
          </a:p>
        </p:txBody>
      </p:sp>
    </p:spTree>
    <p:extLst>
      <p:ext uri="{BB962C8B-B14F-4D97-AF65-F5344CB8AC3E}">
        <p14:creationId xmlns:p14="http://schemas.microsoft.com/office/powerpoint/2010/main" val="41433117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500042"/>
            <a:ext cx="8363272" cy="5925272"/>
          </a:xfrm>
        </p:spPr>
        <p:txBody>
          <a:bodyPr>
            <a:normAutofit lnSpcReduction="10000"/>
          </a:bodyPr>
          <a:lstStyle/>
          <a:p>
            <a:pPr algn="ctr">
              <a:buNone/>
            </a:pPr>
            <a:r>
              <a:rPr lang="es-PE" dirty="0"/>
              <a:t>HA RESUELTO </a:t>
            </a:r>
            <a:endParaRPr lang="es-PE" dirty="0" smtClean="0"/>
          </a:p>
          <a:p>
            <a:pPr algn="just">
              <a:buNone/>
            </a:pPr>
            <a:r>
              <a:rPr lang="es-PE" dirty="0" smtClean="0"/>
              <a:t>	l</a:t>
            </a:r>
            <a:r>
              <a:rPr lang="es-PE" dirty="0"/>
              <a:t>. </a:t>
            </a:r>
            <a:r>
              <a:rPr lang="es-PE" dirty="0" smtClean="0"/>
              <a:t>Declarar </a:t>
            </a:r>
            <a:r>
              <a:rPr lang="es-PE" b="1" u="sng" dirty="0" smtClean="0"/>
              <a:t>FUNDADA </a:t>
            </a:r>
            <a:r>
              <a:rPr lang="es-PE" b="1" u="sng" dirty="0"/>
              <a:t>la demanda en lo que se </a:t>
            </a:r>
            <a:r>
              <a:rPr lang="es-PE" b="1" u="sng" dirty="0" smtClean="0"/>
              <a:t>refiere </a:t>
            </a:r>
            <a:r>
              <a:rPr lang="es-PE" b="1" u="sng" dirty="0"/>
              <a:t>a la </a:t>
            </a:r>
            <a:r>
              <a:rPr lang="es-PE" b="1" u="sng" dirty="0" smtClean="0"/>
              <a:t>afectación </a:t>
            </a:r>
            <a:r>
              <a:rPr lang="es-PE" b="1" u="sng" dirty="0"/>
              <a:t>del derecho a la </a:t>
            </a:r>
            <a:r>
              <a:rPr lang="es-PE" b="1" u="sng" dirty="0" smtClean="0"/>
              <a:t>debida motivación </a:t>
            </a:r>
            <a:r>
              <a:rPr lang="es-PE" b="1" u="sng" dirty="0"/>
              <a:t>de las resoluciones judiciales. </a:t>
            </a:r>
            <a:r>
              <a:rPr lang="es-PE" b="1" u="sng" dirty="0" smtClean="0"/>
              <a:t>En </a:t>
            </a:r>
            <a:r>
              <a:rPr lang="es-PE" b="1" u="sng" dirty="0"/>
              <a:t>consecuencia, se declara nula la </a:t>
            </a:r>
            <a:r>
              <a:rPr lang="es-PE" b="1" u="sng" dirty="0" smtClean="0"/>
              <a:t>Resolución </a:t>
            </a:r>
            <a:r>
              <a:rPr lang="es-PE" b="1" u="sng" dirty="0"/>
              <a:t>N° 18 1 dc fecha 2 de </a:t>
            </a:r>
            <a:r>
              <a:rPr lang="es-PE" b="1" u="sng" dirty="0" smtClean="0"/>
              <a:t>diciembre </a:t>
            </a:r>
            <a:r>
              <a:rPr lang="es-PE" b="1" u="sng" dirty="0"/>
              <a:t>de 20 13 (Cuaderno N° 748-201 3-0-270 1- JR- PE-02), aunque sólo </a:t>
            </a:r>
            <a:r>
              <a:rPr lang="es-PE" b="1" u="sng" dirty="0" err="1"/>
              <a:t>rcspecto</a:t>
            </a:r>
            <a:r>
              <a:rPr lang="es-PE" b="1" u="sng" dirty="0"/>
              <a:t> de don Jorge </a:t>
            </a:r>
            <a:r>
              <a:rPr lang="es-PE" b="1" u="sng" dirty="0" smtClean="0"/>
              <a:t>Hernán </a:t>
            </a:r>
            <a:r>
              <a:rPr lang="es-PE" b="1" u="sng" dirty="0"/>
              <a:t>Herrera García; y, </a:t>
            </a:r>
            <a:endParaRPr lang="es-PE" b="1" u="sng" dirty="0" smtClean="0"/>
          </a:p>
          <a:p>
            <a:pPr algn="just">
              <a:buNone/>
            </a:pPr>
            <a:r>
              <a:rPr lang="es-PE" b="1" u="sng" dirty="0" smtClean="0"/>
              <a:t>    2</a:t>
            </a:r>
            <a:r>
              <a:rPr lang="es-PE" b="1" u="sng" dirty="0"/>
              <a:t>. Ordenar que en el día de notificada la presente sentencia se expida nueva resolución que corresponda, </a:t>
            </a:r>
            <a:r>
              <a:rPr lang="es-PE" b="1" u="sng" dirty="0" smtClean="0"/>
              <a:t>debidamente </a:t>
            </a:r>
            <a:r>
              <a:rPr lang="es-PE" b="1" u="sng" dirty="0"/>
              <a:t>motivada</a:t>
            </a:r>
          </a:p>
        </p:txBody>
      </p:sp>
    </p:spTree>
    <p:extLst>
      <p:ext uri="{BB962C8B-B14F-4D97-AF65-F5344CB8AC3E}">
        <p14:creationId xmlns:p14="http://schemas.microsoft.com/office/powerpoint/2010/main" val="12659333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18" y="-171399"/>
            <a:ext cx="9143999" cy="1728192"/>
          </a:xfrm>
        </p:spPr>
        <p:txBody>
          <a:bodyPr>
            <a:normAutofit/>
          </a:bodyPr>
          <a:lstStyle/>
          <a:p>
            <a:pPr marL="182880" indent="0" algn="ctr">
              <a:buNone/>
            </a:pPr>
            <a:r>
              <a:rPr lang="es-PE" sz="4800" dirty="0" smtClean="0"/>
              <a:t/>
            </a:r>
            <a:br>
              <a:rPr lang="es-PE" sz="4800" dirty="0" smtClean="0"/>
            </a:b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RESTRINGIDO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395536" y="1484784"/>
            <a:ext cx="8352928" cy="5949280"/>
          </a:xfrm>
        </p:spPr>
        <p:txBody>
          <a:bodyPr>
            <a:normAutofit fontScale="62500" lnSpcReduction="20000"/>
          </a:bodyPr>
          <a:lstStyle/>
          <a:p>
            <a:endParaRPr lang="es-PE" sz="2400" dirty="0" smtClean="0"/>
          </a:p>
          <a:p>
            <a:pPr algn="just"/>
            <a:endParaRPr lang="es-MX" sz="3600" dirty="0" smtClean="0">
              <a:solidFill>
                <a:schemeClr val="tx1"/>
              </a:solidFill>
              <a:latin typeface="Times New Roman" pitchFamily="18" charset="0"/>
              <a:cs typeface="Times New Roman" pitchFamily="18" charset="0"/>
            </a:endParaRPr>
          </a:p>
          <a:p>
            <a:pPr algn="just"/>
            <a:r>
              <a:rPr lang="es-MX" sz="4300" dirty="0" smtClean="0">
                <a:solidFill>
                  <a:schemeClr val="tx1"/>
                </a:solidFill>
                <a:latin typeface="Times New Roman" pitchFamily="18" charset="0"/>
                <a:cs typeface="Times New Roman" pitchFamily="18" charset="0"/>
              </a:rPr>
              <a:t>En el </a:t>
            </a:r>
            <a:r>
              <a:rPr lang="es-MX" sz="4300" dirty="0" err="1" smtClean="0">
                <a:solidFill>
                  <a:schemeClr val="tx1"/>
                </a:solidFill>
                <a:latin typeface="Times New Roman" pitchFamily="18" charset="0"/>
                <a:cs typeface="Times New Roman" pitchFamily="18" charset="0"/>
              </a:rPr>
              <a:t>Exp</a:t>
            </a:r>
            <a:r>
              <a:rPr lang="es-MX" sz="4300" dirty="0" smtClean="0">
                <a:solidFill>
                  <a:schemeClr val="tx1"/>
                </a:solidFill>
                <a:latin typeface="Times New Roman" pitchFamily="18" charset="0"/>
                <a:cs typeface="Times New Roman" pitchFamily="18" charset="0"/>
              </a:rPr>
              <a:t>. N.° 2663-2003-HC/TC este Tribunal ha establecido que el HC restringido se emplea cuando la </a:t>
            </a:r>
            <a:r>
              <a:rPr lang="es-MX" sz="4300" b="1" u="sng" dirty="0" smtClean="0">
                <a:solidFill>
                  <a:schemeClr val="tx1"/>
                </a:solidFill>
                <a:latin typeface="Times New Roman" pitchFamily="18" charset="0"/>
                <a:cs typeface="Times New Roman" pitchFamily="18" charset="0"/>
              </a:rPr>
              <a:t>libertad física o de locomoción es objeto de molestias, obstáculos, perturbaciones o incomodidades</a:t>
            </a:r>
            <a:r>
              <a:rPr lang="es-MX" sz="4300" dirty="0" smtClean="0">
                <a:solidFill>
                  <a:schemeClr val="tx1"/>
                </a:solidFill>
                <a:latin typeface="Times New Roman" pitchFamily="18" charset="0"/>
                <a:cs typeface="Times New Roman" pitchFamily="18" charset="0"/>
              </a:rPr>
              <a:t> que en los hechos configuran una seria restricción para su cabal ejercicio (…) en tales casos pese de no privarse de libertad al sujeto, “</a:t>
            </a:r>
            <a:r>
              <a:rPr lang="es-MX" sz="4300" b="1" u="sng" dirty="0" smtClean="0">
                <a:solidFill>
                  <a:schemeClr val="tx1"/>
                </a:solidFill>
                <a:latin typeface="Times New Roman" pitchFamily="18" charset="0"/>
                <a:cs typeface="Times New Roman" pitchFamily="18" charset="0"/>
              </a:rPr>
              <a:t>se limita en menor grado</a:t>
            </a:r>
            <a:r>
              <a:rPr lang="es-MX" sz="4300" dirty="0" smtClean="0">
                <a:solidFill>
                  <a:schemeClr val="tx1"/>
                </a:solidFill>
                <a:latin typeface="Times New Roman" pitchFamily="18" charset="0"/>
                <a:cs typeface="Times New Roman" pitchFamily="18" charset="0"/>
              </a:rPr>
              <a:t>” … la prohibición de acceso o circulación a determinados lugares; los seguimientos </a:t>
            </a:r>
            <a:r>
              <a:rPr lang="es-MX" sz="4300" dirty="0" err="1" smtClean="0">
                <a:solidFill>
                  <a:schemeClr val="tx1"/>
                </a:solidFill>
                <a:latin typeface="Times New Roman" pitchFamily="18" charset="0"/>
                <a:cs typeface="Times New Roman" pitchFamily="18" charset="0"/>
              </a:rPr>
              <a:t>perturbatorios</a:t>
            </a:r>
            <a:r>
              <a:rPr lang="es-MX" sz="4300" dirty="0" smtClean="0">
                <a:solidFill>
                  <a:schemeClr val="tx1"/>
                </a:solidFill>
                <a:latin typeface="Times New Roman" pitchFamily="18" charset="0"/>
                <a:cs typeface="Times New Roman" pitchFamily="18" charset="0"/>
              </a:rPr>
              <a:t> carentes de fundamento legal y/o provenientes de ordenes dictadas por autoridades incompetentes; las reiteradas e injustificadas citaciones policiales; las continuas retenciones por control migratorio o la vigilancia domiciliaria arbitraria o injustificada, etc. (STC 10101-2005-HC)       </a:t>
            </a:r>
          </a:p>
          <a:p>
            <a:pPr algn="just"/>
            <a:r>
              <a:rPr lang="es-MX" sz="3200" dirty="0" smtClean="0">
                <a:latin typeface="Times New Roman" pitchFamily="18" charset="0"/>
                <a:cs typeface="Times New Roman" pitchFamily="18" charset="0"/>
              </a:rPr>
              <a:t>  </a:t>
            </a:r>
            <a:endParaRPr lang="es-PE" dirty="0"/>
          </a:p>
        </p:txBody>
      </p:sp>
    </p:spTree>
    <p:extLst>
      <p:ext uri="{BB962C8B-B14F-4D97-AF65-F5344CB8AC3E}">
        <p14:creationId xmlns:p14="http://schemas.microsoft.com/office/powerpoint/2010/main" val="4415268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16632"/>
            <a:ext cx="8496944" cy="6741368"/>
          </a:xfrm>
        </p:spPr>
        <p:txBody>
          <a:bodyPr>
            <a:normAutofit lnSpcReduction="10000"/>
          </a:bodyPr>
          <a:lstStyle/>
          <a:p>
            <a:pPr marL="45720" indent="0">
              <a:buNone/>
            </a:pPr>
            <a:endParaRPr lang="es-ES_tradnl" sz="3500" b="1" dirty="0" smtClean="0">
              <a:solidFill>
                <a:srgbClr val="FF0000"/>
              </a:solidFill>
              <a:effectLst>
                <a:outerShdw blurRad="38100" dist="38100" dir="2700000" algn="tl">
                  <a:srgbClr val="000000">
                    <a:alpha val="43137"/>
                  </a:srgbClr>
                </a:outerShdw>
              </a:effectLst>
            </a:endParaRPr>
          </a:p>
          <a:p>
            <a:pPr marL="45720" indent="0">
              <a:buNone/>
            </a:pPr>
            <a:r>
              <a:rPr lang="es-ES_tradnl" sz="3500" b="1" dirty="0" smtClean="0">
                <a:solidFill>
                  <a:srgbClr val="FF0000"/>
                </a:solidFill>
                <a:effectLst>
                  <a:outerShdw blurRad="38100" dist="38100" dir="2700000" algn="tl">
                    <a:srgbClr val="000000">
                      <a:alpha val="43137"/>
                    </a:srgbClr>
                  </a:outerShdw>
                </a:effectLst>
              </a:rPr>
              <a:t>EXPEDIENTE N</a:t>
            </a:r>
            <a:r>
              <a:rPr lang="es-ES_tradnl" sz="3500" b="1" dirty="0">
                <a:solidFill>
                  <a:srgbClr val="FF0000"/>
                </a:solidFill>
                <a:effectLst>
                  <a:outerShdw blurRad="38100" dist="38100" dir="2700000" algn="tl">
                    <a:srgbClr val="000000">
                      <a:alpha val="43137"/>
                    </a:srgbClr>
                  </a:outerShdw>
                </a:effectLst>
              </a:rPr>
              <a:t>.° </a:t>
            </a:r>
            <a:r>
              <a:rPr lang="es-ES_tradnl" sz="3500" b="1" dirty="0" smtClean="0">
                <a:solidFill>
                  <a:srgbClr val="FF0000"/>
                </a:solidFill>
                <a:effectLst>
                  <a:outerShdw blurRad="38100" dist="38100" dir="2700000" algn="tl">
                    <a:srgbClr val="000000">
                      <a:alpha val="43137"/>
                    </a:srgbClr>
                  </a:outerShdw>
                </a:effectLst>
              </a:rPr>
              <a:t>04893-2011-PHC/TC</a:t>
            </a:r>
          </a:p>
          <a:p>
            <a:pPr marL="45720" indent="0" algn="just">
              <a:buNone/>
            </a:pPr>
            <a:r>
              <a:rPr lang="es-ES_tradnl" sz="3600" dirty="0" smtClean="0"/>
              <a:t>El </a:t>
            </a:r>
            <a:r>
              <a:rPr lang="es-ES_tradnl" sz="3600" dirty="0"/>
              <a:t>objeto de la demanda es que se disponga </a:t>
            </a:r>
            <a:r>
              <a:rPr lang="es-ES_tradnl" sz="3600" b="1" dirty="0">
                <a:solidFill>
                  <a:srgbClr val="FF0000"/>
                </a:solidFill>
              </a:rPr>
              <a:t>el retiro o apertura de las rejas metálicas colocadas en la vía pública</a:t>
            </a:r>
            <a:r>
              <a:rPr lang="es-ES_tradnl" sz="3600" dirty="0"/>
              <a:t>, específicamente en: a) cuadra 2 de la calle Andrómeda; b) cuadra 2 de la calle Los Labradores; c) cuadra 2 de la calle Los Bardos; d) calle Los Alarifes con la avenida El Sol; y, e) cuadra 2 de la avenida El Sol de la Urbanización </a:t>
            </a:r>
            <a:r>
              <a:rPr lang="es-ES_tradnl" sz="3600" dirty="0" err="1"/>
              <a:t>Matellini</a:t>
            </a:r>
            <a:r>
              <a:rPr lang="es-ES_tradnl" sz="3600" dirty="0"/>
              <a:t>.- Cuarta Etapa, en el Distrito de Chorrillos. Se alega vulneración del derecho a la libertad de tránsito.</a:t>
            </a:r>
            <a:endParaRPr lang="es-PE" sz="3600" dirty="0">
              <a:solidFill>
                <a:srgbClr val="FF0000"/>
              </a:solidFill>
            </a:endParaRPr>
          </a:p>
        </p:txBody>
      </p:sp>
    </p:spTree>
    <p:extLst>
      <p:ext uri="{BB962C8B-B14F-4D97-AF65-F5344CB8AC3E}">
        <p14:creationId xmlns:p14="http://schemas.microsoft.com/office/powerpoint/2010/main" val="196785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Presupuestos de </a:t>
            </a:r>
            <a:r>
              <a:rPr lang="es-PE" b="1" dirty="0" err="1" smtClean="0"/>
              <a:t>Procedibilidad</a:t>
            </a:r>
            <a:r>
              <a:rPr lang="es-PE" b="1" dirty="0" smtClean="0"/>
              <a:t> del Proceso de Habeas Corpus </a:t>
            </a:r>
            <a:r>
              <a:rPr lang="es-PE" dirty="0" smtClean="0"/>
              <a:t> </a:t>
            </a:r>
            <a:endParaRPr lang="es-PE" dirty="0"/>
          </a:p>
        </p:txBody>
      </p:sp>
      <p:sp>
        <p:nvSpPr>
          <p:cNvPr id="3" name="2 Marcador de contenido"/>
          <p:cNvSpPr>
            <a:spLocks noGrp="1"/>
          </p:cNvSpPr>
          <p:nvPr>
            <p:ph idx="1"/>
          </p:nvPr>
        </p:nvSpPr>
        <p:spPr/>
        <p:txBody>
          <a:bodyPr/>
          <a:lstStyle/>
          <a:p>
            <a:pPr marL="0" indent="0">
              <a:buNone/>
            </a:pPr>
            <a:endParaRPr lang="es-PE" dirty="0"/>
          </a:p>
        </p:txBody>
      </p:sp>
    </p:spTree>
    <p:extLst>
      <p:ext uri="{BB962C8B-B14F-4D97-AF65-F5344CB8AC3E}">
        <p14:creationId xmlns:p14="http://schemas.microsoft.com/office/powerpoint/2010/main" val="31425422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784976" cy="6858000"/>
          </a:xfrm>
        </p:spPr>
        <p:txBody>
          <a:bodyPr>
            <a:normAutofit/>
          </a:bodyPr>
          <a:lstStyle/>
          <a:p>
            <a:pPr marL="45720" indent="0" algn="just">
              <a:buNone/>
            </a:pPr>
            <a:endParaRPr lang="es-ES" sz="2600" dirty="0" smtClean="0">
              <a:solidFill>
                <a:srgbClr val="C00000"/>
              </a:solidFill>
            </a:endParaRPr>
          </a:p>
          <a:p>
            <a:pPr marL="45720" indent="0" algn="just">
              <a:buNone/>
            </a:pPr>
            <a:r>
              <a:rPr lang="es-ES" sz="2600" b="1" dirty="0" smtClean="0">
                <a:solidFill>
                  <a:srgbClr val="C00000"/>
                </a:solidFill>
                <a:effectLst>
                  <a:outerShdw blurRad="38100" dist="38100" dir="2700000" algn="tl">
                    <a:srgbClr val="000000">
                      <a:alpha val="43137"/>
                    </a:srgbClr>
                  </a:outerShdw>
                </a:effectLst>
              </a:rPr>
              <a:t>En </a:t>
            </a:r>
            <a:r>
              <a:rPr lang="es-ES" sz="2600" b="1" dirty="0">
                <a:solidFill>
                  <a:srgbClr val="C00000"/>
                </a:solidFill>
                <a:effectLst>
                  <a:outerShdw blurRad="38100" dist="38100" dir="2700000" algn="tl">
                    <a:srgbClr val="000000">
                      <a:alpha val="43137"/>
                    </a:srgbClr>
                  </a:outerShdw>
                </a:effectLst>
              </a:rPr>
              <a:t>el caso de autos, este Colegiado solicitó información a la Municipalidad Distrital de Chorrillos respecto a si los vecinos de la Urbanización </a:t>
            </a:r>
            <a:r>
              <a:rPr lang="es-ES" sz="2600" b="1" dirty="0" err="1">
                <a:solidFill>
                  <a:srgbClr val="C00000"/>
                </a:solidFill>
                <a:effectLst>
                  <a:outerShdw blurRad="38100" dist="38100" dir="2700000" algn="tl">
                    <a:srgbClr val="000000">
                      <a:alpha val="43137"/>
                    </a:srgbClr>
                  </a:outerShdw>
                </a:effectLst>
              </a:rPr>
              <a:t>Matellini</a:t>
            </a:r>
            <a:r>
              <a:rPr lang="es-ES" sz="2600" b="1" dirty="0">
                <a:solidFill>
                  <a:srgbClr val="C00000"/>
                </a:solidFill>
                <a:effectLst>
                  <a:outerShdw blurRad="38100" dist="38100" dir="2700000" algn="tl">
                    <a:srgbClr val="000000">
                      <a:alpha val="43137"/>
                    </a:srgbClr>
                  </a:outerShdw>
                </a:effectLst>
              </a:rPr>
              <a:t> - Cuarta Etapa, contaban con autorización para la colocación de rejas </a:t>
            </a:r>
            <a:r>
              <a:rPr lang="es-ES" sz="2600" dirty="0"/>
              <a:t>en la: a) cuadra 2 de la calle Los Labradores; b) cuadra 2 de la calle Los Bardos; c) calle Los Alarifes con avenida El Sol y, e) cuadra 2 de la avenida El Sol. Mediante Oficio N.º 3193-2011-SG-MDCH, de fecha 27 de diciembre de 2011, el secretario general del Concejo de la Municipalidad Distrital de Chorrillos informó que los vecinos de la referida urbanización no cuentan con autorización municipal para colocación de rejas. </a:t>
            </a:r>
          </a:p>
          <a:p>
            <a:pPr marL="45720" indent="0">
              <a:buNone/>
            </a:pPr>
            <a:r>
              <a:rPr lang="es-ES" sz="2600" dirty="0"/>
              <a:t> </a:t>
            </a:r>
            <a:endParaRPr lang="es-PE" sz="2600" dirty="0"/>
          </a:p>
          <a:p>
            <a:pPr marL="45720" indent="0">
              <a:buNone/>
            </a:pPr>
            <a:endParaRPr lang="es-PE" dirty="0"/>
          </a:p>
        </p:txBody>
      </p:sp>
    </p:spTree>
    <p:extLst>
      <p:ext uri="{BB962C8B-B14F-4D97-AF65-F5344CB8AC3E}">
        <p14:creationId xmlns:p14="http://schemas.microsoft.com/office/powerpoint/2010/main" val="2702061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496944" cy="6858000"/>
          </a:xfrm>
        </p:spPr>
        <p:txBody>
          <a:bodyPr>
            <a:normAutofit/>
          </a:bodyPr>
          <a:lstStyle/>
          <a:p>
            <a:pPr marL="45720" indent="0" algn="just">
              <a:buNone/>
            </a:pPr>
            <a:endParaRPr lang="es-ES" sz="2400" dirty="0" smtClean="0"/>
          </a:p>
          <a:p>
            <a:pPr marL="45720" indent="0" algn="just">
              <a:buNone/>
            </a:pPr>
            <a:r>
              <a:rPr lang="es-ES" sz="2400" dirty="0" smtClean="0"/>
              <a:t>Por </a:t>
            </a:r>
            <a:r>
              <a:rPr lang="es-ES" sz="2400" dirty="0"/>
              <a:t>consiguiente, </a:t>
            </a:r>
            <a:r>
              <a:rPr lang="es-ES" sz="2400" b="1" dirty="0">
                <a:solidFill>
                  <a:srgbClr val="FF0000"/>
                </a:solidFill>
              </a:rPr>
              <a:t>si bien es válida la instalación de rejas en la vía pública -que podrían restringir el derecho a la libertad de tránsito-, con el objeto de garantizar la seguridad ciudadana</a:t>
            </a:r>
            <a:r>
              <a:rPr lang="es-ES" sz="2400" dirty="0"/>
              <a:t>, dicha medida aparte de ser razonable y proporcional, debe contar con el </a:t>
            </a:r>
            <a:r>
              <a:rPr lang="es-ES" sz="2400" b="1" dirty="0">
                <a:solidFill>
                  <a:srgbClr val="7030A0"/>
                </a:solidFill>
                <a:effectLst>
                  <a:outerShdw blurRad="38100" dist="38100" dir="2700000" algn="tl">
                    <a:srgbClr val="000000">
                      <a:alpha val="43137"/>
                    </a:srgbClr>
                  </a:outerShdw>
                </a:effectLst>
              </a:rPr>
              <a:t>permiso de la autoridad correspondiente, situación que no sucede en el caso de autos</a:t>
            </a:r>
            <a:r>
              <a:rPr lang="es-ES" sz="2400" dirty="0"/>
              <a:t>. Por ello, y teniendo presente además que </a:t>
            </a:r>
            <a:r>
              <a:rPr lang="es-ES_tradnl" sz="2400" dirty="0"/>
              <a:t>los procesos constitucionales de la libertad (entre los que se encuentra el hábeas corpus) tienen por finalidad proteger los derechos constitucionales reponiendo las cosas al estado anterior a la violación o amenaza de violación de un derecho constitucional, </a:t>
            </a:r>
            <a:r>
              <a:rPr lang="es-ES_tradnl" sz="2400" b="1" dirty="0">
                <a:solidFill>
                  <a:srgbClr val="C00000"/>
                </a:solidFill>
              </a:rPr>
              <a:t>es procedente ordenar el retiro de las rejas instaladas </a:t>
            </a:r>
            <a:r>
              <a:rPr lang="es-ES" sz="2400" b="1" dirty="0">
                <a:solidFill>
                  <a:srgbClr val="C00000"/>
                </a:solidFill>
              </a:rPr>
              <a:t>en la cuadra 2 de la calle Los Labradores; b) cuadra 2 de la calle Los Bardos; c) calle Los Alarifes con avenida El Sol y, e) cuadra 2 de la avenida El Sol; </a:t>
            </a:r>
            <a:r>
              <a:rPr lang="es-ES_tradnl" sz="2400" b="1" dirty="0">
                <a:solidFill>
                  <a:srgbClr val="C00000"/>
                </a:solidFill>
              </a:rPr>
              <a:t>siendo de aplicación el artículo 2º del Código Procesal Constitucional</a:t>
            </a:r>
            <a:r>
              <a:rPr lang="es-ES_tradnl" sz="2400" dirty="0"/>
              <a:t>.</a:t>
            </a:r>
            <a:endParaRPr lang="es-PE" sz="2400" dirty="0"/>
          </a:p>
          <a:p>
            <a:pPr marL="45720" indent="0">
              <a:buNone/>
            </a:pPr>
            <a:endParaRPr lang="es-PE" dirty="0"/>
          </a:p>
        </p:txBody>
      </p:sp>
    </p:spTree>
    <p:extLst>
      <p:ext uri="{BB962C8B-B14F-4D97-AF65-F5344CB8AC3E}">
        <p14:creationId xmlns:p14="http://schemas.microsoft.com/office/powerpoint/2010/main" val="4667765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640960" cy="6858000"/>
          </a:xfrm>
        </p:spPr>
        <p:txBody>
          <a:bodyPr>
            <a:noAutofit/>
          </a:bodyPr>
          <a:lstStyle/>
          <a:p>
            <a:pPr marL="45720" indent="0">
              <a:buNone/>
            </a:pPr>
            <a:endParaRPr lang="es-ES_tradnl" sz="2800" b="1" dirty="0" smtClean="0"/>
          </a:p>
          <a:p>
            <a:pPr marL="45720" indent="0">
              <a:buNone/>
            </a:pPr>
            <a:r>
              <a:rPr lang="es-ES_tradnl" sz="2800" b="1" dirty="0" smtClean="0"/>
              <a:t>HA </a:t>
            </a:r>
            <a:r>
              <a:rPr lang="es-ES_tradnl" sz="2800" b="1" dirty="0"/>
              <a:t>RESUELTO</a:t>
            </a:r>
            <a:endParaRPr lang="es-PE" sz="2800" dirty="0"/>
          </a:p>
          <a:p>
            <a:pPr marL="45720" indent="0" algn="just">
              <a:buNone/>
            </a:pPr>
            <a:r>
              <a:rPr lang="es-MX" sz="2800" dirty="0" smtClean="0"/>
              <a:t>1</a:t>
            </a:r>
            <a:r>
              <a:rPr lang="es-MX" sz="2800" dirty="0"/>
              <a:t>. </a:t>
            </a:r>
            <a:r>
              <a:rPr lang="es-MX" sz="2800" dirty="0" smtClean="0"/>
              <a:t>Declarar </a:t>
            </a:r>
            <a:r>
              <a:rPr lang="es-MX" sz="2800" dirty="0">
                <a:solidFill>
                  <a:srgbClr val="002060"/>
                </a:solidFill>
                <a:effectLst>
                  <a:outerShdw blurRad="38100" dist="38100" dir="2700000" algn="tl">
                    <a:srgbClr val="000000">
                      <a:alpha val="43137"/>
                    </a:srgbClr>
                  </a:outerShdw>
                </a:effectLst>
              </a:rPr>
              <a:t>FUNDADA la demanda porque se ha acreditado la vulneración del derecho a la libertad de tránsito </a:t>
            </a:r>
            <a:r>
              <a:rPr lang="es-MX" sz="2800" dirty="0"/>
              <a:t>en el extremo materia del recurso de agravio constitucional. </a:t>
            </a:r>
            <a:endParaRPr lang="es-PE" sz="2800" dirty="0"/>
          </a:p>
          <a:p>
            <a:pPr marL="45720" indent="0" algn="just">
              <a:buNone/>
            </a:pPr>
            <a:r>
              <a:rPr lang="es-ES" sz="2800" dirty="0" smtClean="0"/>
              <a:t>2</a:t>
            </a:r>
            <a:r>
              <a:rPr lang="es-ES" sz="2800" dirty="0"/>
              <a:t>. </a:t>
            </a:r>
            <a:r>
              <a:rPr lang="es-MX" sz="2800" b="1" dirty="0" smtClean="0">
                <a:solidFill>
                  <a:srgbClr val="FF0000"/>
                </a:solidFill>
                <a:effectLst>
                  <a:outerShdw blurRad="38100" dist="38100" dir="2700000" algn="tl">
                    <a:srgbClr val="000000">
                      <a:alpha val="43137"/>
                    </a:srgbClr>
                  </a:outerShdw>
                </a:effectLst>
              </a:rPr>
              <a:t>O</a:t>
            </a:r>
            <a:r>
              <a:rPr lang="es-ES_tradnl" sz="2800" b="1" dirty="0" err="1">
                <a:solidFill>
                  <a:srgbClr val="FF0000"/>
                </a:solidFill>
                <a:effectLst>
                  <a:outerShdw blurRad="38100" dist="38100" dir="2700000" algn="tl">
                    <a:srgbClr val="000000">
                      <a:alpha val="43137"/>
                    </a:srgbClr>
                  </a:outerShdw>
                </a:effectLst>
              </a:rPr>
              <a:t>rdenar</a:t>
            </a:r>
            <a:r>
              <a:rPr lang="es-ES_tradnl" sz="2800" b="1" dirty="0">
                <a:solidFill>
                  <a:srgbClr val="FF0000"/>
                </a:solidFill>
                <a:effectLst>
                  <a:outerShdw blurRad="38100" dist="38100" dir="2700000" algn="tl">
                    <a:srgbClr val="000000">
                      <a:alpha val="43137"/>
                    </a:srgbClr>
                  </a:outerShdw>
                </a:effectLst>
              </a:rPr>
              <a:t> que el emplazado o quien represente a los vecinos de la Urbanización </a:t>
            </a:r>
            <a:r>
              <a:rPr lang="es-ES_tradnl" sz="2800" b="1" dirty="0" err="1">
                <a:solidFill>
                  <a:srgbClr val="FF0000"/>
                </a:solidFill>
                <a:effectLst>
                  <a:outerShdw blurRad="38100" dist="38100" dir="2700000" algn="tl">
                    <a:srgbClr val="000000">
                      <a:alpha val="43137"/>
                    </a:srgbClr>
                  </a:outerShdw>
                </a:effectLst>
              </a:rPr>
              <a:t>Matellini</a:t>
            </a:r>
            <a:r>
              <a:rPr lang="es-ES_tradnl" sz="2800" b="1" dirty="0">
                <a:solidFill>
                  <a:srgbClr val="FF0000"/>
                </a:solidFill>
                <a:effectLst>
                  <a:outerShdw blurRad="38100" dist="38100" dir="2700000" algn="tl">
                    <a:srgbClr val="000000">
                      <a:alpha val="43137"/>
                    </a:srgbClr>
                  </a:outerShdw>
                </a:effectLst>
              </a:rPr>
              <a:t> - Cuarta Etapa, distrito de Chorrillos, proceda al retiro de las rejas instaladas </a:t>
            </a:r>
            <a:r>
              <a:rPr lang="es-ES" sz="2800" b="1" dirty="0">
                <a:solidFill>
                  <a:srgbClr val="FF0000"/>
                </a:solidFill>
                <a:effectLst>
                  <a:outerShdw blurRad="38100" dist="38100" dir="2700000" algn="tl">
                    <a:srgbClr val="000000">
                      <a:alpha val="43137"/>
                    </a:srgbClr>
                  </a:outerShdw>
                </a:effectLst>
              </a:rPr>
              <a:t>en la cuadra 2 de la calle Los Labradores; b) cuadra 2 de la calle Los Bardos; c) calle Los Alarifes con avenida El Sol y, e) cuadra 2 de la avenida El Sol</a:t>
            </a:r>
            <a:endParaRPr lang="es-PE" sz="2800" b="1" dirty="0">
              <a:solidFill>
                <a:srgbClr val="FF0000"/>
              </a:solidFill>
              <a:effectLst>
                <a:outerShdw blurRad="38100" dist="38100" dir="2700000" algn="tl">
                  <a:srgbClr val="000000">
                    <a:alpha val="43137"/>
                  </a:srgbClr>
                </a:outerShdw>
              </a:effectLst>
            </a:endParaRPr>
          </a:p>
          <a:p>
            <a:pPr marL="45720" indent="0">
              <a:buNone/>
            </a:pPr>
            <a:endParaRPr lang="es-PE" sz="2800" dirty="0"/>
          </a:p>
        </p:txBody>
      </p:sp>
    </p:spTree>
    <p:extLst>
      <p:ext uri="{BB962C8B-B14F-4D97-AF65-F5344CB8AC3E}">
        <p14:creationId xmlns:p14="http://schemas.microsoft.com/office/powerpoint/2010/main" val="18250985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0"/>
            <a:ext cx="8424936" cy="6858000"/>
          </a:xfrm>
        </p:spPr>
        <p:txBody>
          <a:bodyPr>
            <a:normAutofit fontScale="70000" lnSpcReduction="20000"/>
          </a:bodyPr>
          <a:lstStyle/>
          <a:p>
            <a:pPr marL="45720" indent="0">
              <a:buNone/>
            </a:pPr>
            <a:endParaRPr lang="es-ES_tradnl" sz="5900" b="1" dirty="0" smtClean="0">
              <a:solidFill>
                <a:srgbClr val="FF0000"/>
              </a:solidFill>
            </a:endParaRPr>
          </a:p>
          <a:p>
            <a:pPr marL="45720" indent="0" algn="ctr">
              <a:buNone/>
            </a:pPr>
            <a:r>
              <a:rPr lang="es-ES_tradnl" sz="5100" b="1" dirty="0" smtClean="0">
                <a:solidFill>
                  <a:srgbClr val="FF0000"/>
                </a:solidFill>
                <a:effectLst>
                  <a:outerShdw blurRad="38100" dist="38100" dir="2700000" algn="tl">
                    <a:srgbClr val="000000">
                      <a:alpha val="43137"/>
                    </a:srgbClr>
                  </a:outerShdw>
                </a:effectLst>
              </a:rPr>
              <a:t>EXPEDIENTE </a:t>
            </a:r>
            <a:r>
              <a:rPr lang="es-ES_tradnl" sz="5100" b="1" dirty="0">
                <a:solidFill>
                  <a:srgbClr val="FF0000"/>
                </a:solidFill>
                <a:effectLst>
                  <a:outerShdw blurRad="38100" dist="38100" dir="2700000" algn="tl">
                    <a:srgbClr val="000000">
                      <a:alpha val="43137"/>
                    </a:srgbClr>
                  </a:outerShdw>
                </a:effectLst>
              </a:rPr>
              <a:t>N.° </a:t>
            </a:r>
            <a:r>
              <a:rPr lang="es-ES_tradnl" sz="5100" b="1" dirty="0" smtClean="0">
                <a:solidFill>
                  <a:srgbClr val="FF0000"/>
                </a:solidFill>
                <a:effectLst>
                  <a:outerShdw blurRad="38100" dist="38100" dir="2700000" algn="tl">
                    <a:srgbClr val="000000">
                      <a:alpha val="43137"/>
                    </a:srgbClr>
                  </a:outerShdw>
                </a:effectLst>
              </a:rPr>
              <a:t>01348-2012-PHC/TC</a:t>
            </a:r>
          </a:p>
          <a:p>
            <a:pPr marL="45720" indent="0" algn="just">
              <a:buNone/>
            </a:pPr>
            <a:endParaRPr lang="es-ES_tradnl" sz="4200" b="1" dirty="0"/>
          </a:p>
          <a:p>
            <a:pPr marL="45720" indent="0" algn="just">
              <a:buNone/>
            </a:pPr>
            <a:r>
              <a:rPr lang="es-ES_tradnl" sz="4200" b="1" dirty="0" smtClean="0"/>
              <a:t>Que </a:t>
            </a:r>
            <a:r>
              <a:rPr lang="es-ES_tradnl" sz="4200" b="1" dirty="0"/>
              <a:t>con fecha </a:t>
            </a:r>
            <a:r>
              <a:rPr lang="es-ES_tradnl" sz="4200" b="1" u="sng" dirty="0">
                <a:solidFill>
                  <a:srgbClr val="C00000"/>
                </a:solidFill>
              </a:rPr>
              <a:t>21 de noviembre de 2011 </a:t>
            </a:r>
            <a:r>
              <a:rPr lang="es-ES_tradnl" sz="4200" b="1" dirty="0"/>
              <a:t>don Boris </a:t>
            </a:r>
            <a:r>
              <a:rPr lang="es-ES_tradnl" sz="4200" b="1" dirty="0" err="1"/>
              <a:t>Mansueto</a:t>
            </a:r>
            <a:r>
              <a:rPr lang="es-ES_tradnl" sz="4200" b="1" dirty="0"/>
              <a:t> Rodas Gonzales interpone demanda de hábeas corpus contra doña </a:t>
            </a:r>
            <a:r>
              <a:rPr lang="es-ES_tradnl" sz="4200" b="1" dirty="0" err="1"/>
              <a:t>Yesenia</a:t>
            </a:r>
            <a:r>
              <a:rPr lang="es-ES_tradnl" sz="4200" b="1" dirty="0"/>
              <a:t> Vargas Rodríguez en su calidad de </a:t>
            </a:r>
            <a:r>
              <a:rPr lang="es-ES_tradnl" sz="4200" b="1" u="sng" dirty="0"/>
              <a:t>Fiscal Provincial de la Tercera Fiscalía Provincial Corporativa Especializada en Delitos de Corrupción de Funcionarios de Abancay, don Neper Pinares </a:t>
            </a:r>
            <a:r>
              <a:rPr lang="es-ES_tradnl" sz="4200" b="1" u="sng" dirty="0" err="1"/>
              <a:t>Elguera</a:t>
            </a:r>
            <a:r>
              <a:rPr lang="es-ES_tradnl" sz="4200" b="1" u="sng" dirty="0"/>
              <a:t> en su calidad de Fiscal Adjunto Provincial </a:t>
            </a:r>
            <a:r>
              <a:rPr lang="es-ES_tradnl" sz="4200" b="1" dirty="0"/>
              <a:t>de la citada fiscalía; don Pedro </a:t>
            </a:r>
            <a:r>
              <a:rPr lang="es-ES_tradnl" sz="4200" b="1" dirty="0" err="1"/>
              <a:t>Martìnez</a:t>
            </a:r>
            <a:r>
              <a:rPr lang="es-ES_tradnl" sz="4200" b="1" dirty="0"/>
              <a:t> Choque en su calidad de Suboficial Superior de la </a:t>
            </a:r>
            <a:r>
              <a:rPr lang="es-ES_tradnl" sz="4200" b="1" u="sng" dirty="0"/>
              <a:t>Policía Nacional del Perú</a:t>
            </a:r>
            <a:r>
              <a:rPr lang="es-ES_tradnl" sz="4200" b="1" dirty="0"/>
              <a:t> y don Eder </a:t>
            </a:r>
            <a:r>
              <a:rPr lang="es-ES_tradnl" sz="4200" b="1" dirty="0" err="1"/>
              <a:t>Pillco</a:t>
            </a:r>
            <a:r>
              <a:rPr lang="es-ES_tradnl" sz="4200" b="1" dirty="0"/>
              <a:t> Solís en su calidad de Suboficial Técnico de Segunda de la Policía Nacional del Perú, </a:t>
            </a:r>
            <a:endParaRPr lang="es-PE" sz="4200" b="1" dirty="0"/>
          </a:p>
        </p:txBody>
      </p:sp>
    </p:spTree>
    <p:extLst>
      <p:ext uri="{BB962C8B-B14F-4D97-AF65-F5344CB8AC3E}">
        <p14:creationId xmlns:p14="http://schemas.microsoft.com/office/powerpoint/2010/main" val="8302270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0"/>
            <a:ext cx="8568952" cy="6453336"/>
          </a:xfrm>
        </p:spPr>
        <p:txBody>
          <a:bodyPr>
            <a:normAutofit lnSpcReduction="10000"/>
          </a:bodyPr>
          <a:lstStyle/>
          <a:p>
            <a:pPr marL="45720" indent="0" algn="just">
              <a:buNone/>
            </a:pPr>
            <a:endParaRPr lang="es-ES_tradnl" sz="2600" dirty="0" smtClean="0"/>
          </a:p>
          <a:p>
            <a:pPr marL="45720" indent="0" algn="just">
              <a:buNone/>
            </a:pPr>
            <a:r>
              <a:rPr lang="es-ES_tradnl" sz="2600" dirty="0" smtClean="0"/>
              <a:t>a </a:t>
            </a:r>
            <a:r>
              <a:rPr lang="es-ES_tradnl" sz="2600" dirty="0"/>
              <a:t>fin de que se declaren nulas: </a:t>
            </a:r>
            <a:r>
              <a:rPr lang="es-ES_tradnl" sz="2600" b="1" i="1" u="sng" dirty="0">
                <a:solidFill>
                  <a:srgbClr val="C00000"/>
                </a:solidFill>
              </a:rPr>
              <a:t>i)</a:t>
            </a:r>
            <a:r>
              <a:rPr lang="es-ES_tradnl" sz="2600" b="1" u="sng" dirty="0">
                <a:solidFill>
                  <a:srgbClr val="C00000"/>
                </a:solidFill>
              </a:rPr>
              <a:t>  la disposición de apertura de investigación preliminar de fecha 20 de octubre de 2011 (Carpeta Fiscal Nº 1406015500-2011-255) expedida por la Tercera </a:t>
            </a:r>
            <a:r>
              <a:rPr lang="es-ES_tradnl" sz="2600" b="1" u="sng" dirty="0" err="1">
                <a:solidFill>
                  <a:srgbClr val="C00000"/>
                </a:solidFill>
              </a:rPr>
              <a:t>Fiscalìa</a:t>
            </a:r>
            <a:r>
              <a:rPr lang="es-ES_tradnl" sz="2600" b="1" u="sng" dirty="0">
                <a:solidFill>
                  <a:srgbClr val="C00000"/>
                </a:solidFill>
              </a:rPr>
              <a:t> Provincial Corporativa Especializada en Delitos de Corrupción de Funcionarios de Abancay </a:t>
            </a:r>
            <a:r>
              <a:rPr lang="es-PE" sz="2600" b="1" u="sng" dirty="0">
                <a:solidFill>
                  <a:srgbClr val="C00000"/>
                </a:solidFill>
              </a:rPr>
              <a:t>por la presunta comisión del </a:t>
            </a:r>
            <a:r>
              <a:rPr lang="es-PE" sz="2600" b="1" u="sng" dirty="0">
                <a:solidFill>
                  <a:srgbClr val="C00000"/>
                </a:solidFill>
                <a:effectLst>
                  <a:outerShdw blurRad="38100" dist="38100" dir="2700000" algn="tl">
                    <a:srgbClr val="000000">
                      <a:alpha val="43137"/>
                    </a:srgbClr>
                  </a:outerShdw>
                </a:effectLst>
              </a:rPr>
              <a:t>delito de peculado doloso</a:t>
            </a:r>
            <a:r>
              <a:rPr lang="es-ES_tradnl" sz="2600" b="1" u="sng" dirty="0">
                <a:solidFill>
                  <a:srgbClr val="C00000"/>
                </a:solidFill>
                <a:effectLst>
                  <a:outerShdw blurRad="38100" dist="38100" dir="2700000" algn="tl">
                    <a:srgbClr val="000000">
                      <a:alpha val="43137"/>
                    </a:srgbClr>
                  </a:outerShdw>
                </a:effectLst>
              </a:rPr>
              <a:t>,</a:t>
            </a:r>
            <a:r>
              <a:rPr lang="es-ES_tradnl" sz="2600" b="1" u="sng" dirty="0">
                <a:solidFill>
                  <a:srgbClr val="C00000"/>
                </a:solidFill>
              </a:rPr>
              <a:t> y </a:t>
            </a:r>
            <a:r>
              <a:rPr lang="es-ES_tradnl" sz="2600" b="1" i="1" u="sng" dirty="0">
                <a:solidFill>
                  <a:srgbClr val="002060"/>
                </a:solidFill>
              </a:rPr>
              <a:t>ii)</a:t>
            </a:r>
            <a:r>
              <a:rPr lang="es-ES_tradnl" sz="2600" b="1" u="sng" dirty="0">
                <a:solidFill>
                  <a:srgbClr val="002060"/>
                </a:solidFill>
              </a:rPr>
              <a:t> el Acta de Constatación Fiscal, el Acta de Constatación y el Acta de Registro Vehicular, los DVD de video y grabación DVD de toma fotográfica, todos de fecha 18 de octubre de 2011 (Carpeta Fiscal Nº 1406015500-2011-255</a:t>
            </a:r>
            <a:r>
              <a:rPr lang="es-ES_tradnl" sz="2600" b="1" dirty="0">
                <a:solidFill>
                  <a:srgbClr val="002060"/>
                </a:solidFill>
              </a:rPr>
              <a:t>). </a:t>
            </a:r>
            <a:r>
              <a:rPr lang="es-ES_tradnl" sz="2600" dirty="0"/>
              <a:t>Alega falta de motivación de la referida </a:t>
            </a:r>
            <a:r>
              <a:rPr lang="es-ES_tradnl" sz="2600" dirty="0" smtClean="0"/>
              <a:t>disposición</a:t>
            </a:r>
            <a:r>
              <a:rPr lang="es-ES_tradnl" sz="2600" dirty="0"/>
              <a:t>, ausencia de mandato judicial, así como la vulneración de los derechos al debido proceso, de defensa, a la libertad de tránsito y a los principios de legalidad de la función constitucional del fiscal e  interdicción de la arbitrariedad.</a:t>
            </a:r>
            <a:endParaRPr lang="es-PE" sz="2600" dirty="0"/>
          </a:p>
          <a:p>
            <a:pPr marL="45720" indent="0">
              <a:buNone/>
            </a:pPr>
            <a:endParaRPr lang="es-PE" dirty="0"/>
          </a:p>
        </p:txBody>
      </p:sp>
    </p:spTree>
    <p:extLst>
      <p:ext uri="{BB962C8B-B14F-4D97-AF65-F5344CB8AC3E}">
        <p14:creationId xmlns:p14="http://schemas.microsoft.com/office/powerpoint/2010/main" val="27367454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640960" cy="6858000"/>
          </a:xfrm>
        </p:spPr>
        <p:txBody>
          <a:bodyPr>
            <a:normAutofit fontScale="92500" lnSpcReduction="10000"/>
          </a:bodyPr>
          <a:lstStyle/>
          <a:p>
            <a:pPr marL="45720" indent="0" algn="just">
              <a:buNone/>
            </a:pPr>
            <a:r>
              <a:rPr lang="es-ES_tradnl" sz="2400" dirty="0"/>
              <a:t> </a:t>
            </a:r>
            <a:endParaRPr lang="es-PE" sz="2400" dirty="0"/>
          </a:p>
          <a:p>
            <a:pPr marL="45720" indent="0" algn="just">
              <a:buNone/>
            </a:pPr>
            <a:r>
              <a:rPr lang="es-ES_tradnl" sz="2500" dirty="0"/>
              <a:t>Que </a:t>
            </a:r>
            <a:r>
              <a:rPr lang="es-ES_tradnl" sz="2500" b="1" u="sng" dirty="0">
                <a:solidFill>
                  <a:srgbClr val="C00000"/>
                </a:solidFill>
              </a:rPr>
              <a:t>sostiene que el </a:t>
            </a:r>
            <a:r>
              <a:rPr lang="es-ES_tradnl" sz="2500" b="1" u="sng" dirty="0">
                <a:solidFill>
                  <a:srgbClr val="002060"/>
                </a:solidFill>
                <a:effectLst>
                  <a:outerShdw blurRad="38100" dist="38100" dir="2700000" algn="tl">
                    <a:srgbClr val="000000">
                      <a:alpha val="43137"/>
                    </a:srgbClr>
                  </a:outerShdw>
                </a:effectLst>
              </a:rPr>
              <a:t>18 de octubre de 2011 </a:t>
            </a:r>
            <a:r>
              <a:rPr lang="es-ES_tradnl" sz="2500" b="1" u="sng" dirty="0">
                <a:solidFill>
                  <a:srgbClr val="C00000"/>
                </a:solidFill>
              </a:rPr>
              <a:t>desde las diez de la mañana dos policías del Departamento Desconcentrado contra la Corrupción de Apurímac efectuaron la </a:t>
            </a:r>
            <a:r>
              <a:rPr lang="es-ES_tradnl" sz="2500" b="1" u="sng" dirty="0" err="1">
                <a:solidFill>
                  <a:srgbClr val="C00000"/>
                </a:solidFill>
              </a:rPr>
              <a:t>videovigilancia</a:t>
            </a:r>
            <a:r>
              <a:rPr lang="es-ES_tradnl" sz="2500" b="1" u="sng" dirty="0">
                <a:solidFill>
                  <a:srgbClr val="C00000"/>
                </a:solidFill>
              </a:rPr>
              <a:t>, la toma de </a:t>
            </a:r>
            <a:r>
              <a:rPr lang="es-ES_tradnl" sz="2500" b="1" u="sng" dirty="0" err="1">
                <a:solidFill>
                  <a:srgbClr val="C00000"/>
                </a:solidFill>
              </a:rPr>
              <a:t>fotografìas</a:t>
            </a:r>
            <a:r>
              <a:rPr lang="es-ES_tradnl" sz="2500" b="1" u="sng" dirty="0">
                <a:solidFill>
                  <a:srgbClr val="C00000"/>
                </a:solidFill>
              </a:rPr>
              <a:t> y el registro de imágenes por más de dos horas en su residencia ubicada en la Av. 3 de </a:t>
            </a:r>
            <a:r>
              <a:rPr lang="es-ES_tradnl" sz="2500" b="1" u="sng" dirty="0" err="1">
                <a:solidFill>
                  <a:srgbClr val="C00000"/>
                </a:solidFill>
              </a:rPr>
              <a:t>de</a:t>
            </a:r>
            <a:r>
              <a:rPr lang="es-ES_tradnl" sz="2500" b="1" u="sng" dirty="0">
                <a:solidFill>
                  <a:srgbClr val="C00000"/>
                </a:solidFill>
              </a:rPr>
              <a:t> Octubre S/N, distrito de Talavera, provincia de Andahuaylas, sin disposición motivada del Ministerio Público ni mandato judicial</a:t>
            </a:r>
            <a:r>
              <a:rPr lang="es-ES_tradnl" sz="2500" b="1" dirty="0"/>
              <a:t>; </a:t>
            </a:r>
            <a:r>
              <a:rPr lang="es-ES_tradnl" sz="2500" dirty="0"/>
              <a:t>pero que siendo las doce y cuarenta y cinco del citado día el recurrente fue interceptado intempestivamente por los efectivos policiales demandados, luego de haber sido vigilado, quien su calidad de policía en actividad se retiraba con el patrullero policial de placa de rodaje Nº PL-6876 con destino a su centro de trabajo la Comisaría Sectorial de Andahuaylas, luego de haber retirado dicho vehículo del interior de su cochera y que al consultar sobre los motivos de su detención, los policías demandados obviaron hacer comentario alguno y se han limitado a levantar el acta de constatación fiscal, acta de constatación y acta de registro vehicular, así como efectuar la filmación de la intervención en audio y video y la toma de </a:t>
            </a:r>
            <a:r>
              <a:rPr lang="es-ES_tradnl" sz="2500" dirty="0" smtClean="0"/>
              <a:t>fotografías </a:t>
            </a:r>
            <a:r>
              <a:rPr lang="es-ES_tradnl" sz="2500" dirty="0"/>
              <a:t>que son los elementos que sirvieron para disponer la apertura de la investigación preliminar en despacho fiscal. </a:t>
            </a:r>
            <a:endParaRPr lang="es-PE" sz="2500" dirty="0"/>
          </a:p>
        </p:txBody>
      </p:sp>
    </p:spTree>
    <p:extLst>
      <p:ext uri="{BB962C8B-B14F-4D97-AF65-F5344CB8AC3E}">
        <p14:creationId xmlns:p14="http://schemas.microsoft.com/office/powerpoint/2010/main" val="30673686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712968" cy="6858000"/>
          </a:xfrm>
        </p:spPr>
        <p:txBody>
          <a:bodyPr>
            <a:normAutofit fontScale="62500" lnSpcReduction="20000"/>
          </a:bodyPr>
          <a:lstStyle/>
          <a:p>
            <a:pPr marL="45720" indent="0" algn="just">
              <a:buNone/>
            </a:pPr>
            <a:endParaRPr lang="es-ES_tradnl" sz="2800" dirty="0" smtClean="0"/>
          </a:p>
          <a:p>
            <a:pPr marL="45720" indent="0" algn="just">
              <a:buNone/>
            </a:pPr>
            <a:r>
              <a:rPr lang="es-ES_tradnl" sz="3400" dirty="0" smtClean="0"/>
              <a:t>Que </a:t>
            </a:r>
            <a:r>
              <a:rPr lang="es-ES_tradnl" sz="3400" dirty="0"/>
              <a:t>en el caso de autos, este Tribunal advierte que en un extremo de la pretensión demandada se invoca la afectación de los derechos y principios</a:t>
            </a:r>
            <a:r>
              <a:rPr lang="es-PE" sz="3400" dirty="0"/>
              <a:t>, mediante la emisión de una disposición fiscal que promueve la investigación preliminar contra el recurrente por la presunta comisión del delito de peculado doloso. </a:t>
            </a:r>
            <a:r>
              <a:rPr lang="es-ES_tradnl" sz="3400" dirty="0"/>
              <a:t>Al respecto se debe destacar que el Tribunal Constitucional </a:t>
            </a:r>
            <a:r>
              <a:rPr lang="es-ES_tradnl" sz="3400" dirty="0">
                <a:solidFill>
                  <a:srgbClr val="FF0000"/>
                </a:solidFill>
              </a:rPr>
              <a:t>viene subrayando en reiterada jurisprudencia que </a:t>
            </a:r>
            <a:r>
              <a:rPr lang="es-ES_tradnl" sz="3400" i="1" dirty="0">
                <a:solidFill>
                  <a:srgbClr val="FF0000"/>
                </a:solidFill>
              </a:rPr>
              <a:t>las actuaciones del Ministerio Público son </a:t>
            </a:r>
            <a:r>
              <a:rPr lang="es-ES_tradnl" sz="3400" i="1" dirty="0" err="1">
                <a:solidFill>
                  <a:srgbClr val="FF0000"/>
                </a:solidFill>
              </a:rPr>
              <a:t>postulatorias</a:t>
            </a:r>
            <a:r>
              <a:rPr lang="es-ES_tradnl" sz="3400" i="1" dirty="0">
                <a:solidFill>
                  <a:srgbClr val="FF0000"/>
                </a:solidFill>
              </a:rPr>
              <a:t> y en ningún caso decisorias sobre lo que la judicatura resuelva </a:t>
            </a:r>
            <a:r>
              <a:rPr lang="es-ES_tradnl" sz="3400" i="1" dirty="0"/>
              <a:t>en cuanto a la imposición de las medidas coercitivas de la libertad</a:t>
            </a:r>
            <a:r>
              <a:rPr lang="es-ES_tradnl" sz="3400" dirty="0"/>
              <a:t> [Cfr. </a:t>
            </a:r>
            <a:r>
              <a:rPr lang="es-ES_tradnl" sz="3400" u="sng" dirty="0">
                <a:hlinkClick r:id="rId2"/>
              </a:rPr>
              <a:t>RTC 07961-2006-PHC/TC</a:t>
            </a:r>
            <a:r>
              <a:rPr lang="es-ES_tradnl" sz="3400" dirty="0"/>
              <a:t>, </a:t>
            </a:r>
            <a:r>
              <a:rPr lang="es-ES_tradnl" sz="3400" u="sng" dirty="0">
                <a:hlinkClick r:id="rId3"/>
              </a:rPr>
              <a:t>RTC 05570-2007-PHC/TC</a:t>
            </a:r>
            <a:r>
              <a:rPr lang="es-ES_tradnl" sz="3400" dirty="0"/>
              <a:t> y </a:t>
            </a:r>
            <a:r>
              <a:rPr lang="es-ES_tradnl" sz="3400" u="sng" dirty="0">
                <a:hlinkClick r:id="rId4"/>
              </a:rPr>
              <a:t>RTC 00475-2010-PHC/TC</a:t>
            </a:r>
            <a:r>
              <a:rPr lang="es-ES_tradnl" sz="3400" dirty="0"/>
              <a:t>, entre otras], </a:t>
            </a:r>
            <a:r>
              <a:rPr lang="es-ES_tradnl" sz="3400" b="1" i="1" dirty="0"/>
              <a:t>resultando que la </a:t>
            </a:r>
            <a:r>
              <a:rPr lang="es-ES_tradnl" sz="3400" b="1" i="1" dirty="0">
                <a:solidFill>
                  <a:srgbClr val="C00000"/>
                </a:solidFill>
              </a:rPr>
              <a:t>actuación fiscal,</a:t>
            </a:r>
            <a:r>
              <a:rPr lang="es-ES_tradnl" sz="3400" b="1" dirty="0">
                <a:solidFill>
                  <a:srgbClr val="C00000"/>
                </a:solidFill>
              </a:rPr>
              <a:t> </a:t>
            </a:r>
            <a:r>
              <a:rPr lang="es-ES_tradnl" sz="3400" b="1" i="1" dirty="0">
                <a:solidFill>
                  <a:srgbClr val="C00000"/>
                </a:solidFill>
              </a:rPr>
              <a:t>referida a </a:t>
            </a:r>
            <a:r>
              <a:rPr lang="es-ES_tradnl" sz="3400" b="1" i="1" u="sng" dirty="0">
                <a:solidFill>
                  <a:srgbClr val="C00000"/>
                </a:solidFill>
              </a:rPr>
              <a:t>la apertura de investigación</a:t>
            </a:r>
            <a:r>
              <a:rPr lang="es-ES_tradnl" sz="3400" b="1" dirty="0">
                <a:solidFill>
                  <a:srgbClr val="C00000"/>
                </a:solidFill>
              </a:rPr>
              <a:t>,</a:t>
            </a:r>
            <a:r>
              <a:rPr lang="es-ES_tradnl" sz="3400" b="1" i="1" dirty="0">
                <a:solidFill>
                  <a:srgbClr val="C00000"/>
                </a:solidFill>
              </a:rPr>
              <a:t> </a:t>
            </a:r>
            <a:r>
              <a:rPr lang="es-ES_tradnl" sz="3400" b="1" i="1" u="sng" dirty="0">
                <a:solidFill>
                  <a:srgbClr val="C00000"/>
                </a:solidFill>
              </a:rPr>
              <a:t>no comporta una afectación directa y concreta en el derecho a la libertad individual</a:t>
            </a:r>
            <a:r>
              <a:rPr lang="es-ES_tradnl" sz="3400" b="1" u="sng" dirty="0">
                <a:solidFill>
                  <a:srgbClr val="C00000"/>
                </a:solidFill>
              </a:rPr>
              <a:t> </a:t>
            </a:r>
            <a:r>
              <a:rPr lang="es-ES_tradnl" sz="3400" b="1" i="1" u="sng" dirty="0">
                <a:solidFill>
                  <a:srgbClr val="C00000"/>
                </a:solidFill>
              </a:rPr>
              <a:t>que pueda dar lugar a la procedencia de la demanda</a:t>
            </a:r>
            <a:r>
              <a:rPr lang="es-ES_tradnl" sz="3400" b="1" u="sng" dirty="0">
                <a:solidFill>
                  <a:srgbClr val="C00000"/>
                </a:solidFill>
              </a:rPr>
              <a:t> </a:t>
            </a:r>
            <a:r>
              <a:rPr lang="es-ES" sz="3400" b="1" u="sng" dirty="0">
                <a:solidFill>
                  <a:srgbClr val="C00000"/>
                </a:solidFill>
              </a:rPr>
              <a:t>en la medida que aquella no determina la restricción de la libertad individual</a:t>
            </a:r>
            <a:r>
              <a:rPr lang="es-ES" sz="3400" dirty="0"/>
              <a:t>, que es el derecho fundamental materia de tutela del hábeas corpus, por lo que </a:t>
            </a:r>
            <a:r>
              <a:rPr lang="es-ES_tradnl" sz="3400" dirty="0"/>
              <a:t>la demanda en este extremo debe ser rechazada en aplicación de la causal de improcedencia contenida en el artículo 5°, inciso 1, del Código Procesal Constitucional toda vez que el petitorio y los hechos que sustentan la demanda </a:t>
            </a:r>
            <a:r>
              <a:rPr lang="es-ES_tradnl" sz="3400" i="1" dirty="0"/>
              <a:t>no</a:t>
            </a:r>
            <a:r>
              <a:rPr lang="es-ES_tradnl" sz="3400" dirty="0"/>
              <a:t> están referidos en forma directa y concreta al contenido constitucionalmente protegido del derecho a la libertad personal.</a:t>
            </a:r>
            <a:endParaRPr lang="es-PE" sz="3400" dirty="0"/>
          </a:p>
          <a:p>
            <a:pPr marL="45720" indent="0">
              <a:buNone/>
            </a:pPr>
            <a:r>
              <a:rPr lang="es-ES_tradnl" dirty="0"/>
              <a:t> </a:t>
            </a:r>
            <a:endParaRPr lang="es-PE" dirty="0"/>
          </a:p>
          <a:p>
            <a:pPr marL="45720" indent="0" algn="just">
              <a:buNone/>
            </a:pPr>
            <a:r>
              <a:rPr lang="es-ES_tradnl" dirty="0"/>
              <a:t>  </a:t>
            </a:r>
            <a:endParaRPr lang="es-PE" dirty="0"/>
          </a:p>
          <a:p>
            <a:pPr marL="45720" indent="0">
              <a:buNone/>
            </a:pPr>
            <a:r>
              <a:rPr lang="es-ES_tradnl" dirty="0"/>
              <a:t> </a:t>
            </a:r>
            <a:endParaRPr lang="es-PE" dirty="0"/>
          </a:p>
          <a:p>
            <a:pPr marL="45720" indent="0">
              <a:buNone/>
            </a:pPr>
            <a:endParaRPr lang="es-PE" dirty="0"/>
          </a:p>
        </p:txBody>
      </p:sp>
    </p:spTree>
    <p:extLst>
      <p:ext uri="{BB962C8B-B14F-4D97-AF65-F5344CB8AC3E}">
        <p14:creationId xmlns:p14="http://schemas.microsoft.com/office/powerpoint/2010/main" val="408506564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496944" cy="6858000"/>
          </a:xfrm>
        </p:spPr>
        <p:txBody>
          <a:bodyPr>
            <a:normAutofit lnSpcReduction="10000"/>
          </a:bodyPr>
          <a:lstStyle/>
          <a:p>
            <a:pPr marL="45720" indent="0" algn="just">
              <a:buNone/>
            </a:pPr>
            <a:endParaRPr lang="es-ES_tradnl" dirty="0" smtClean="0"/>
          </a:p>
          <a:p>
            <a:pPr marL="45720" indent="0" algn="just">
              <a:buNone/>
            </a:pPr>
            <a:r>
              <a:rPr lang="es-ES_tradnl" sz="2800" dirty="0" smtClean="0"/>
              <a:t>Que </a:t>
            </a:r>
            <a:r>
              <a:rPr lang="es-ES_tradnl" sz="2800" dirty="0"/>
              <a:t>no obstante lo anterior, se debe precisar que la modalidad de </a:t>
            </a:r>
            <a:r>
              <a:rPr lang="es-ES_tradnl" sz="2800" b="1" dirty="0">
                <a:solidFill>
                  <a:srgbClr val="C00000"/>
                </a:solidFill>
              </a:rPr>
              <a:t>hábeas corpus restringido opera </a:t>
            </a:r>
            <a:r>
              <a:rPr lang="es-ES_tradnl" sz="2800" b="1" i="1" dirty="0">
                <a:solidFill>
                  <a:srgbClr val="C00000"/>
                </a:solidFill>
              </a:rPr>
              <a:t>cuando la libertad individual o de locomoción es objeto de perturbaciones, obstáculos o incomodidades</a:t>
            </a:r>
            <a:r>
              <a:rPr lang="es-ES_tradnl" sz="2800" b="1" dirty="0">
                <a:solidFill>
                  <a:srgbClr val="C00000"/>
                </a:solidFill>
              </a:rPr>
              <a:t> que, </a:t>
            </a:r>
            <a:r>
              <a:rPr lang="es-ES_tradnl" sz="2800" b="1" u="sng" dirty="0">
                <a:solidFill>
                  <a:srgbClr val="C00000"/>
                </a:solidFill>
              </a:rPr>
              <a:t>en el hecho en concreto</a:t>
            </a:r>
            <a:r>
              <a:rPr lang="es-ES_tradnl" sz="2800" b="1" dirty="0">
                <a:solidFill>
                  <a:srgbClr val="C00000"/>
                </a:solidFill>
              </a:rPr>
              <a:t>, configuran una cierta restricción para su cabal ejercicio</a:t>
            </a:r>
            <a:r>
              <a:rPr lang="es-ES_tradnl" sz="2800" dirty="0">
                <a:solidFill>
                  <a:srgbClr val="C00000"/>
                </a:solidFill>
              </a:rPr>
              <a:t>.</a:t>
            </a:r>
            <a:r>
              <a:rPr lang="es-ES_tradnl" sz="2800" dirty="0"/>
              <a:t> En ese sentido, las actuaciones del </a:t>
            </a:r>
            <a:r>
              <a:rPr lang="es-ES_tradnl" sz="2800" b="1" u="sng" dirty="0">
                <a:solidFill>
                  <a:srgbClr val="002060"/>
                </a:solidFill>
              </a:rPr>
              <a:t>Ministerio Público en determinados casos pueden comportar una incidencia negativa en la libertad individual o de locomoción cuando esta es objeto de perturbaciones, obstáculos o incomodidades</a:t>
            </a:r>
            <a:r>
              <a:rPr lang="es-ES_tradnl" sz="2800" dirty="0"/>
              <a:t>, que en el hecho concreto, configuran una cierta restricción para su cabal ejercicio que –apreciada en su conjunto– resulte inconstitucional [Cfr. </a:t>
            </a:r>
            <a:r>
              <a:rPr lang="es-ES_tradnl" sz="2800" u="sng" dirty="0">
                <a:hlinkClick r:id="rId2"/>
              </a:rPr>
              <a:t>STC 2663-2003-HC/TC</a:t>
            </a:r>
            <a:r>
              <a:rPr lang="es-ES_tradnl" sz="2800" dirty="0"/>
              <a:t> y </a:t>
            </a:r>
            <a:r>
              <a:rPr lang="es-ES_tradnl" sz="2800" u="sng" dirty="0">
                <a:hlinkClick r:id="rId2"/>
              </a:rPr>
              <a:t>STC 00711-2011-HC/TC</a:t>
            </a:r>
            <a:r>
              <a:rPr lang="es-ES_tradnl" sz="2800" dirty="0"/>
              <a:t>].</a:t>
            </a:r>
            <a:endParaRPr lang="es-PE" sz="2800" dirty="0"/>
          </a:p>
          <a:p>
            <a:pPr marL="45720" indent="0">
              <a:buNone/>
            </a:pPr>
            <a:r>
              <a:rPr lang="es-ES_tradnl" dirty="0"/>
              <a:t> </a:t>
            </a:r>
            <a:endParaRPr lang="es-PE" dirty="0"/>
          </a:p>
        </p:txBody>
      </p:sp>
    </p:spTree>
    <p:extLst>
      <p:ext uri="{BB962C8B-B14F-4D97-AF65-F5344CB8AC3E}">
        <p14:creationId xmlns:p14="http://schemas.microsoft.com/office/powerpoint/2010/main" val="13243698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0"/>
            <a:ext cx="8712968" cy="6858000"/>
          </a:xfrm>
        </p:spPr>
        <p:txBody>
          <a:bodyPr>
            <a:normAutofit/>
          </a:bodyPr>
          <a:lstStyle/>
          <a:p>
            <a:pPr marL="45720" indent="0">
              <a:buNone/>
            </a:pPr>
            <a:endParaRPr lang="es-ES_tradnl" b="1" dirty="0" smtClean="0"/>
          </a:p>
          <a:p>
            <a:pPr marL="45720" indent="0" algn="just">
              <a:buNone/>
            </a:pPr>
            <a:r>
              <a:rPr lang="es-ES_tradnl" sz="2400" dirty="0"/>
              <a:t>Que respecto al cuestionamiento del Acta de Constatación Fiscal, de Constatación y de Registro Vehicular, los DVD de video y grabación y las tomas fotográficas, todos de fecha 18 de octubre de 2011, este Tribunal considera que tales actuaciones, que corresponden a una intervención dispuesta por el representante del Ministerio Público, </a:t>
            </a:r>
            <a:r>
              <a:rPr lang="es-ES_tradnl" sz="2400" dirty="0">
                <a:solidFill>
                  <a:srgbClr val="002060"/>
                </a:solidFill>
              </a:rPr>
              <a:t>podrían tener incidencia en la libertad personal del recurrente, toda vez que podrían significar un acto de retención o de restricción menor a su libertad </a:t>
            </a:r>
            <a:r>
              <a:rPr lang="es-ES_tradnl" sz="2400" dirty="0"/>
              <a:t>que posibilitaría su control mediante el hábeas corpus; sin embargo, </a:t>
            </a:r>
            <a:r>
              <a:rPr lang="es-PE" sz="2400" dirty="0"/>
              <a:t>los </a:t>
            </a:r>
            <a:r>
              <a:rPr lang="es-PE" sz="2400" b="1" u="sng" dirty="0">
                <a:solidFill>
                  <a:srgbClr val="7030A0"/>
                </a:solidFill>
                <a:effectLst>
                  <a:outerShdw blurRad="38100" dist="38100" dir="2700000" algn="tl">
                    <a:srgbClr val="000000">
                      <a:alpha val="43137"/>
                    </a:srgbClr>
                  </a:outerShdw>
                </a:effectLst>
              </a:rPr>
              <a:t>hechos denunciados han cesado antes de la interposición de la presente demanda, por lo que </a:t>
            </a:r>
            <a:r>
              <a:rPr lang="es-ES_tradnl" sz="2400" b="1" u="sng" dirty="0">
                <a:solidFill>
                  <a:srgbClr val="7030A0"/>
                </a:solidFill>
                <a:effectLst>
                  <a:outerShdw blurRad="38100" dist="38100" dir="2700000" algn="tl">
                    <a:srgbClr val="000000">
                      <a:alpha val="43137"/>
                    </a:srgbClr>
                  </a:outerShdw>
                </a:effectLst>
              </a:rPr>
              <a:t>este extremo de la demanda también debe ser rechazado </a:t>
            </a:r>
            <a:r>
              <a:rPr lang="es-PE" sz="2400" b="1" u="sng" dirty="0">
                <a:solidFill>
                  <a:srgbClr val="7030A0"/>
                </a:solidFill>
                <a:effectLst>
                  <a:outerShdw blurRad="38100" dist="38100" dir="2700000" algn="tl">
                    <a:srgbClr val="000000">
                      <a:alpha val="43137"/>
                    </a:srgbClr>
                  </a:outerShdw>
                </a:effectLst>
              </a:rPr>
              <a:t>de conformidad con lo previsto por </a:t>
            </a:r>
            <a:r>
              <a:rPr lang="es-MX" sz="2400" b="1" u="sng" dirty="0">
                <a:solidFill>
                  <a:srgbClr val="7030A0"/>
                </a:solidFill>
                <a:effectLst>
                  <a:outerShdw blurRad="38100" dist="38100" dir="2700000" algn="tl">
                    <a:srgbClr val="000000">
                      <a:alpha val="43137"/>
                    </a:srgbClr>
                  </a:outerShdw>
                </a:effectLst>
              </a:rPr>
              <a:t>el</a:t>
            </a:r>
            <a:r>
              <a:rPr lang="es-ES_tradnl" sz="2400" b="1" u="sng" dirty="0">
                <a:solidFill>
                  <a:srgbClr val="7030A0"/>
                </a:solidFill>
                <a:effectLst>
                  <a:outerShdw blurRad="38100" dist="38100" dir="2700000" algn="tl">
                    <a:srgbClr val="000000">
                      <a:alpha val="43137"/>
                    </a:srgbClr>
                  </a:outerShdw>
                </a:effectLst>
              </a:rPr>
              <a:t> artículo 5.5 del Código Procesal Constitucional</a:t>
            </a:r>
            <a:r>
              <a:rPr lang="es-ES_tradnl" sz="2400" b="1" dirty="0">
                <a:effectLst>
                  <a:outerShdw blurRad="38100" dist="38100" dir="2700000" algn="tl">
                    <a:srgbClr val="000000">
                      <a:alpha val="43137"/>
                    </a:srgbClr>
                  </a:outerShdw>
                </a:effectLst>
              </a:rPr>
              <a:t>.</a:t>
            </a:r>
            <a:endParaRPr lang="es-PE" sz="2400" b="1" dirty="0">
              <a:effectLst>
                <a:outerShdw blurRad="38100" dist="38100" dir="2700000" algn="tl">
                  <a:srgbClr val="000000">
                    <a:alpha val="43137"/>
                  </a:srgbClr>
                </a:outerShdw>
              </a:effectLst>
            </a:endParaRPr>
          </a:p>
          <a:p>
            <a:pPr marL="45720" indent="0">
              <a:buNone/>
            </a:pPr>
            <a:endParaRPr lang="es-ES_tradnl" sz="2400" b="1" dirty="0">
              <a:effectLst>
                <a:outerShdw blurRad="38100" dist="38100" dir="2700000" algn="tl">
                  <a:srgbClr val="000000">
                    <a:alpha val="43137"/>
                  </a:srgbClr>
                </a:outerShdw>
              </a:effectLst>
            </a:endParaRPr>
          </a:p>
          <a:p>
            <a:pPr marL="45720" indent="0">
              <a:buNone/>
            </a:pPr>
            <a:r>
              <a:rPr lang="es-ES_tradnl" sz="2400" b="1" dirty="0" smtClean="0"/>
              <a:t>RESUELVE</a:t>
            </a:r>
            <a:endParaRPr lang="es-PE" sz="2400" dirty="0"/>
          </a:p>
          <a:p>
            <a:pPr marL="45720" indent="0">
              <a:buNone/>
            </a:pPr>
            <a:r>
              <a:rPr lang="es-ES_tradnl" sz="2400" dirty="0" smtClean="0"/>
              <a:t>Declarar </a:t>
            </a:r>
            <a:r>
              <a:rPr lang="es-ES_tradnl" sz="2400" b="1" dirty="0"/>
              <a:t>IMPROCEDENTE</a:t>
            </a:r>
            <a:r>
              <a:rPr lang="es-ES_tradnl" sz="2400" dirty="0"/>
              <a:t> la demanda.</a:t>
            </a:r>
            <a:endParaRPr lang="es-PE" sz="2400" dirty="0"/>
          </a:p>
          <a:p>
            <a:pPr marL="45720" indent="0">
              <a:buNone/>
            </a:pPr>
            <a:endParaRPr lang="es-PE" sz="2400" dirty="0"/>
          </a:p>
        </p:txBody>
      </p:sp>
    </p:spTree>
    <p:extLst>
      <p:ext uri="{BB962C8B-B14F-4D97-AF65-F5344CB8AC3E}">
        <p14:creationId xmlns:p14="http://schemas.microsoft.com/office/powerpoint/2010/main" val="14056494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712968" cy="6858000"/>
          </a:xfrm>
        </p:spPr>
        <p:txBody>
          <a:bodyPr>
            <a:normAutofit fontScale="92500" lnSpcReduction="10000"/>
          </a:bodyPr>
          <a:lstStyle/>
          <a:p>
            <a:pPr marL="45720" indent="0">
              <a:buNone/>
            </a:pPr>
            <a:endParaRPr lang="es-ES_tradnl" b="1" dirty="0" smtClean="0">
              <a:solidFill>
                <a:srgbClr val="FF0000"/>
              </a:solidFill>
              <a:effectLst>
                <a:outerShdw blurRad="38100" dist="38100" dir="2700000" algn="tl">
                  <a:srgbClr val="000000">
                    <a:alpha val="43137"/>
                  </a:srgbClr>
                </a:outerShdw>
              </a:effectLst>
            </a:endParaRPr>
          </a:p>
          <a:p>
            <a:pPr marL="45720" indent="0" algn="ctr">
              <a:buNone/>
            </a:pPr>
            <a:r>
              <a:rPr lang="es-ES_tradnl" sz="3900" b="1" dirty="0" smtClean="0">
                <a:solidFill>
                  <a:srgbClr val="FF0000"/>
                </a:solidFill>
                <a:effectLst>
                  <a:outerShdw blurRad="38100" dist="38100" dir="2700000" algn="tl">
                    <a:srgbClr val="000000">
                      <a:alpha val="43137"/>
                    </a:srgbClr>
                  </a:outerShdw>
                </a:effectLst>
              </a:rPr>
              <a:t>EXPEDIENTE 03595-2013-PHC/TC </a:t>
            </a:r>
          </a:p>
          <a:p>
            <a:pPr marL="45720" indent="0" algn="just">
              <a:buNone/>
            </a:pPr>
            <a:r>
              <a:rPr lang="es-ES_tradnl" sz="2800" dirty="0" smtClean="0"/>
              <a:t>Con </a:t>
            </a:r>
            <a:r>
              <a:rPr lang="es-ES_tradnl" sz="2800" dirty="0"/>
              <a:t>fecha 19 de abril del 2013, doña Giovanna Escalante Mejía interpone demanda de hábeas corpus contra doña Mercedes Salazar Puente de la Vega solicitando lo siguiente</a:t>
            </a:r>
            <a:r>
              <a:rPr lang="es-ES_tradnl" sz="2800" b="1" dirty="0"/>
              <a:t>: </a:t>
            </a:r>
            <a:r>
              <a:rPr lang="es-ES_tradnl" sz="2800" b="1" i="1" dirty="0">
                <a:solidFill>
                  <a:srgbClr val="FF0000"/>
                </a:solidFill>
              </a:rPr>
              <a:t>i)</a:t>
            </a:r>
            <a:r>
              <a:rPr lang="es-ES_tradnl" sz="2800" b="1" dirty="0">
                <a:solidFill>
                  <a:srgbClr val="FF0000"/>
                </a:solidFill>
              </a:rPr>
              <a:t> que se </a:t>
            </a:r>
            <a:r>
              <a:rPr lang="es-ES_tradnl" sz="2800" b="1" u="sng" dirty="0">
                <a:solidFill>
                  <a:srgbClr val="FF0000"/>
                </a:solidFill>
              </a:rPr>
              <a:t>retire la vigilancia domiciliaria que resultaría inconsulta, arbitraria e injustificada, realizada en el garaje e ingreso del edificio donde ambas son propietarias de sus respectivos inmuebles, por perturbar el ejercicio de su libertad</a:t>
            </a:r>
            <a:r>
              <a:rPr lang="es-ES_tradnl" sz="2800" b="1" dirty="0">
                <a:solidFill>
                  <a:srgbClr val="FF0000"/>
                </a:solidFill>
              </a:rPr>
              <a:t>; y, </a:t>
            </a:r>
            <a:r>
              <a:rPr lang="es-ES_tradnl" sz="2800" b="1" i="1" dirty="0">
                <a:solidFill>
                  <a:srgbClr val="7030A0"/>
                </a:solidFill>
              </a:rPr>
              <a:t>ii)</a:t>
            </a:r>
            <a:r>
              <a:rPr lang="es-ES_tradnl" sz="2800" b="1" dirty="0">
                <a:solidFill>
                  <a:srgbClr val="7030A0"/>
                </a:solidFill>
              </a:rPr>
              <a:t> que se ordene el </a:t>
            </a:r>
            <a:r>
              <a:rPr lang="es-ES_tradnl" sz="2800" b="1" u="sng" dirty="0">
                <a:solidFill>
                  <a:srgbClr val="7030A0"/>
                </a:solidFill>
              </a:rPr>
              <a:t>cese de la vigilancia y el retiro definitivo de la cámara colocada en el mencionado lugar y se prohíba la colocación de cualquier otro aparato de vigilancia en las áreas comunes</a:t>
            </a:r>
            <a:r>
              <a:rPr lang="es-ES_tradnl" sz="2800" b="1" dirty="0">
                <a:solidFill>
                  <a:srgbClr val="7030A0"/>
                </a:solidFill>
              </a:rPr>
              <a:t>, salvo autorización de los propietarios</a:t>
            </a:r>
            <a:r>
              <a:rPr lang="es-ES_tradnl" sz="2800" b="1" dirty="0"/>
              <a:t>. </a:t>
            </a:r>
            <a:r>
              <a:rPr lang="es-ES_tradnl" sz="2800" dirty="0"/>
              <a:t>Alega la vulneración del derecho a la libertad individual, a la intimidad y vida privada.     </a:t>
            </a:r>
            <a:endParaRPr lang="es-PE" sz="2800" dirty="0"/>
          </a:p>
          <a:p>
            <a:pPr marL="45720" indent="0">
              <a:buNone/>
            </a:pPr>
            <a:r>
              <a:rPr lang="es-ES_tradnl" dirty="0"/>
              <a:t> </a:t>
            </a:r>
            <a:endParaRPr lang="es-PE" dirty="0"/>
          </a:p>
          <a:p>
            <a:pPr marL="45720" indent="0">
              <a:buNone/>
            </a:pPr>
            <a:endParaRPr lang="es-PE" dirty="0"/>
          </a:p>
        </p:txBody>
      </p:sp>
    </p:spTree>
    <p:extLst>
      <p:ext uri="{BB962C8B-B14F-4D97-AF65-F5344CB8AC3E}">
        <p14:creationId xmlns:p14="http://schemas.microsoft.com/office/powerpoint/2010/main" val="342522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031" y="32012"/>
            <a:ext cx="9289031" cy="1380764"/>
          </a:xfrm>
        </p:spPr>
        <p:txBody>
          <a:bodyPr>
            <a:normAutofit/>
          </a:bodyPr>
          <a:lstStyle/>
          <a:p>
            <a:pPr marL="0" indent="0" algn="ctr">
              <a:buNone/>
            </a:pPr>
            <a:r>
              <a:rPr lang="es-PE" sz="3600" dirty="0" smtClean="0">
                <a:effectLst>
                  <a:outerShdw blurRad="38100" dist="38100" dir="2700000" algn="tl">
                    <a:srgbClr val="000000">
                      <a:alpha val="43137"/>
                    </a:srgbClr>
                  </a:outerShdw>
                  <a:reflection blurRad="12700" stA="48000" endA="300" endPos="55000" dir="5400000" sy="-90000" algn="bl" rotWithShape="0"/>
                </a:effectLst>
              </a:rPr>
              <a:t>DERECHOS FUNDAMENTALES QUE PROTEGE EL HÁBEAS CORPUS </a:t>
            </a:r>
            <a:endParaRPr lang="es-PE" sz="36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79512" y="1484784"/>
            <a:ext cx="8640960" cy="5373216"/>
          </a:xfrm>
        </p:spPr>
        <p:txBody>
          <a:bodyPr>
            <a:normAutofit fontScale="92500" lnSpcReduction="10000"/>
          </a:bodyPr>
          <a:lstStyle/>
          <a:p>
            <a:pPr marL="45720" indent="0" algn="just">
              <a:buNone/>
            </a:pPr>
            <a:r>
              <a:rPr lang="es-PE" sz="2800" b="1" dirty="0" smtClean="0"/>
              <a:t>Hoy en día el PHC se configura como proceso constitucional indispensable para la protección de la libertad individual y para la protección de otros Derechos Fundamentales conexos a ello como:</a:t>
            </a:r>
          </a:p>
          <a:p>
            <a:pPr algn="just">
              <a:buFont typeface="Courier New" pitchFamily="49" charset="0"/>
              <a:buChar char="o"/>
            </a:pPr>
            <a:r>
              <a:rPr lang="es-PE" sz="2800" b="1" dirty="0" smtClean="0">
                <a:solidFill>
                  <a:schemeClr val="tx1"/>
                </a:solidFill>
              </a:rPr>
              <a:t>La vida</a:t>
            </a:r>
          </a:p>
          <a:p>
            <a:pPr algn="just">
              <a:buFont typeface="Courier New" pitchFamily="49" charset="0"/>
              <a:buChar char="o"/>
            </a:pPr>
            <a:r>
              <a:rPr lang="es-PE" sz="2800" b="1" dirty="0" smtClean="0">
                <a:solidFill>
                  <a:schemeClr val="tx1"/>
                </a:solidFill>
              </a:rPr>
              <a:t>La integridad física </a:t>
            </a:r>
          </a:p>
          <a:p>
            <a:pPr algn="just">
              <a:buFont typeface="Courier New" pitchFamily="49" charset="0"/>
              <a:buChar char="o"/>
            </a:pPr>
            <a:r>
              <a:rPr lang="es-PE" sz="2800" b="1" dirty="0" smtClean="0">
                <a:solidFill>
                  <a:schemeClr val="tx1"/>
                </a:solidFill>
              </a:rPr>
              <a:t>La verdad en materia de desapariciones forzadas o la protección contra la tortura u otros tratos o penas crueles, inhumanas o degradantes </a:t>
            </a:r>
          </a:p>
          <a:p>
            <a:pPr algn="just">
              <a:buFont typeface="Courier New" pitchFamily="49" charset="0"/>
              <a:buChar char="o"/>
            </a:pPr>
            <a:r>
              <a:rPr lang="es-PE" sz="2800" b="1" dirty="0" smtClean="0"/>
              <a:t>Controlar las condiciones de las personas que sufren restricción de su libertad en establecimientos penitenciarios, hospitales, asilos, albergues o casas de rehabilitación</a:t>
            </a:r>
          </a:p>
          <a:p>
            <a:pPr algn="just">
              <a:buFont typeface="Courier New" pitchFamily="49" charset="0"/>
              <a:buChar char="o"/>
            </a:pPr>
            <a:endParaRPr lang="es-PE" sz="2800" b="1" dirty="0" smtClean="0">
              <a:solidFill>
                <a:schemeClr val="tx1"/>
              </a:solidFill>
            </a:endParaRPr>
          </a:p>
          <a:p>
            <a:pPr algn="just">
              <a:buFontTx/>
              <a:buChar char="-"/>
            </a:pPr>
            <a:endParaRPr lang="es-PE" dirty="0" smtClean="0"/>
          </a:p>
          <a:p>
            <a:pPr algn="just">
              <a:buFontTx/>
              <a:buChar char="-"/>
            </a:pPr>
            <a:endParaRPr lang="es-PE" dirty="0" smtClean="0"/>
          </a:p>
          <a:p>
            <a:pPr algn="just">
              <a:buFontTx/>
              <a:buChar char="-"/>
            </a:pPr>
            <a:endParaRPr lang="es-PE" dirty="0"/>
          </a:p>
        </p:txBody>
      </p:sp>
    </p:spTree>
    <p:extLst>
      <p:ext uri="{BB962C8B-B14F-4D97-AF65-F5344CB8AC3E}">
        <p14:creationId xmlns:p14="http://schemas.microsoft.com/office/powerpoint/2010/main" val="206470407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332656"/>
            <a:ext cx="8496944" cy="6525344"/>
          </a:xfrm>
        </p:spPr>
        <p:txBody>
          <a:bodyPr>
            <a:normAutofit lnSpcReduction="10000"/>
          </a:bodyPr>
          <a:lstStyle/>
          <a:p>
            <a:pPr marL="45720" indent="0" algn="just">
              <a:buNone/>
            </a:pPr>
            <a:r>
              <a:rPr lang="es-ES_tradnl" sz="2900" b="1" dirty="0"/>
              <a:t>En el presente caso, del acta de verificación (fojas 132) se acredita la existencia de una cámara colocada sobre el umbral de la puerta de la notaría que enfocaría la puerta de ingreso al edificio y al garaje; además, </a:t>
            </a:r>
            <a:r>
              <a:rPr lang="es-ES_tradnl" sz="2900" b="1" u="sng" dirty="0">
                <a:solidFill>
                  <a:srgbClr val="FF0000"/>
                </a:solidFill>
              </a:rPr>
              <a:t>se advierte que esta cámara tendría como utilidad la seguridad para la notaría que conduce la demandada y serviría para el </a:t>
            </a:r>
            <a:r>
              <a:rPr lang="es-ES_tradnl" sz="2900" b="1" u="sng" dirty="0">
                <a:solidFill>
                  <a:srgbClr val="002060"/>
                </a:solidFill>
              </a:rPr>
              <a:t>resguardo del acervo documentario que obra en dicho lugar</a:t>
            </a:r>
            <a:r>
              <a:rPr lang="es-ES_tradnl" sz="2900" b="1" u="sng" dirty="0">
                <a:solidFill>
                  <a:srgbClr val="FF0000"/>
                </a:solidFill>
              </a:rPr>
              <a:t>; de otro lado, </a:t>
            </a:r>
            <a:r>
              <a:rPr lang="es-ES_tradnl" sz="2900" b="1" u="sng" dirty="0">
                <a:solidFill>
                  <a:srgbClr val="002060"/>
                </a:solidFill>
              </a:rPr>
              <a:t>no se ha demostrado que la cámara en mención haya servido o sirva para vigilar a la recurrente y a su familia ni otras personas en su diario transitar por el área </a:t>
            </a:r>
            <a:r>
              <a:rPr lang="es-ES_tradnl" sz="2900" b="1" u="sng" dirty="0">
                <a:solidFill>
                  <a:srgbClr val="FF0000"/>
                </a:solidFill>
              </a:rPr>
              <a:t>en mención, </a:t>
            </a:r>
            <a:r>
              <a:rPr lang="es-ES_tradnl" sz="2900" b="1" u="sng" dirty="0">
                <a:solidFill>
                  <a:srgbClr val="002060"/>
                </a:solidFill>
              </a:rPr>
              <a:t>tampoco</a:t>
            </a:r>
            <a:r>
              <a:rPr lang="es-ES_tradnl" sz="2900" b="1" u="sng" dirty="0">
                <a:solidFill>
                  <a:srgbClr val="FF0000"/>
                </a:solidFill>
              </a:rPr>
              <a:t> se ha probado que dicha cámara </a:t>
            </a:r>
            <a:r>
              <a:rPr lang="es-ES_tradnl" sz="2900" b="1" u="sng" dirty="0">
                <a:solidFill>
                  <a:srgbClr val="002060"/>
                </a:solidFill>
              </a:rPr>
              <a:t>registre las conversaciones y actividades</a:t>
            </a:r>
            <a:r>
              <a:rPr lang="es-ES_tradnl" sz="2900" b="1" dirty="0">
                <a:solidFill>
                  <a:srgbClr val="002060"/>
                </a:solidFill>
              </a:rPr>
              <a:t> </a:t>
            </a:r>
            <a:r>
              <a:rPr lang="es-ES_tradnl" sz="2900" b="1" u="sng" dirty="0">
                <a:solidFill>
                  <a:srgbClr val="FF0000"/>
                </a:solidFill>
              </a:rPr>
              <a:t>que realizan, toda vez que tiene un alcance limitado para captar </a:t>
            </a:r>
            <a:r>
              <a:rPr lang="es-ES_tradnl" sz="2900" b="1" u="sng" dirty="0" smtClean="0">
                <a:solidFill>
                  <a:srgbClr val="FF0000"/>
                </a:solidFill>
              </a:rPr>
              <a:t>imágene</a:t>
            </a:r>
            <a:r>
              <a:rPr lang="es-ES_tradnl" sz="2900" b="1" dirty="0" smtClean="0">
                <a:solidFill>
                  <a:srgbClr val="FF0000"/>
                </a:solidFill>
              </a:rPr>
              <a:t>s</a:t>
            </a:r>
            <a:endParaRPr lang="es-PE" dirty="0"/>
          </a:p>
        </p:txBody>
      </p:sp>
    </p:spTree>
    <p:extLst>
      <p:ext uri="{BB962C8B-B14F-4D97-AF65-F5344CB8AC3E}">
        <p14:creationId xmlns:p14="http://schemas.microsoft.com/office/powerpoint/2010/main" val="35483855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4800" y="620688"/>
            <a:ext cx="8686800" cy="5976664"/>
          </a:xfrm>
        </p:spPr>
        <p:txBody>
          <a:bodyPr>
            <a:normAutofit fontScale="85000" lnSpcReduction="20000"/>
          </a:bodyPr>
          <a:lstStyle/>
          <a:p>
            <a:pPr marL="0" indent="0" algn="just">
              <a:buNone/>
            </a:pPr>
            <a:r>
              <a:rPr lang="es-ES_tradnl" b="1" dirty="0" smtClean="0"/>
              <a:t>Por </a:t>
            </a:r>
            <a:r>
              <a:rPr lang="es-ES_tradnl" b="1" dirty="0"/>
              <a:t>otra parte, de dicha diligencia también </a:t>
            </a:r>
            <a:r>
              <a:rPr lang="es-ES_tradnl" b="1" u="sng" dirty="0"/>
              <a:t>se prueba que la cámara no permite el registro de  toda la zona de ingreso común</a:t>
            </a:r>
            <a:r>
              <a:rPr lang="es-ES_tradnl" b="1" dirty="0"/>
              <a:t>; </a:t>
            </a:r>
            <a:r>
              <a:rPr lang="es-ES_tradnl" b="1" u="sng" dirty="0"/>
              <a:t>tampoco la puerta principal de ingreso y salida de sus ocupantes ni la puerta metálica interna ubicada al final de dicha entrada común, lo cual ha sido corroborado con el informe presentado por la empresa INFOCOORP </a:t>
            </a:r>
            <a:r>
              <a:rPr lang="es-ES_tradnl" b="1" u="sng" dirty="0" err="1"/>
              <a:t>EIRLtda</a:t>
            </a:r>
            <a:r>
              <a:rPr lang="es-ES_tradnl" b="1" dirty="0"/>
              <a:t>. (fojas 104) además la </a:t>
            </a:r>
            <a:r>
              <a:rPr lang="es-ES_tradnl" b="1" u="sng" dirty="0">
                <a:solidFill>
                  <a:srgbClr val="C00000"/>
                </a:solidFill>
              </a:rPr>
              <a:t>cámara tiene un ángulo de visión limitado exclusivamente al marco de ingreso al edificio, que enfoca en toda su amplitud solo el acceso de la puerta hacia la notaría; no ofrece una vista panorámica,  por lo que no alcanza el área externa al área de la notaría, y tiene un audio nulo porque carece de micrófono; tampoco permite grabar imágenes ni sonido dado que no tiene sistema de almacenamiento y solo registra imágenes en tiempo real</a:t>
            </a:r>
            <a:r>
              <a:rPr lang="es-ES_tradnl" b="1" dirty="0">
                <a:solidFill>
                  <a:srgbClr val="C00000"/>
                </a:solidFill>
              </a:rPr>
              <a:t>; </a:t>
            </a:r>
            <a:r>
              <a:rPr lang="es-ES_tradnl" b="1" dirty="0"/>
              <a:t>de lo que se concluye </a:t>
            </a:r>
            <a:r>
              <a:rPr lang="es-ES_tradnl" b="1" u="sng" dirty="0">
                <a:solidFill>
                  <a:srgbClr val="C00000"/>
                </a:solidFill>
                <a:effectLst>
                  <a:outerShdw blurRad="38100" dist="38100" dir="2700000" algn="tl">
                    <a:srgbClr val="000000">
                      <a:alpha val="43137"/>
                    </a:srgbClr>
                  </a:outerShdw>
                </a:effectLst>
              </a:rPr>
              <a:t>que serviría para vigilar el ingreso de las personas que ingresan a la notaría</a:t>
            </a:r>
            <a:r>
              <a:rPr lang="es-ES_tradnl" b="1" dirty="0"/>
              <a:t>. </a:t>
            </a:r>
            <a:endParaRPr lang="es-PE" dirty="0"/>
          </a:p>
          <a:p>
            <a:pPr marL="0" indent="0">
              <a:buNone/>
            </a:pPr>
            <a:endParaRPr lang="es-PE" dirty="0"/>
          </a:p>
        </p:txBody>
      </p:sp>
    </p:spTree>
    <p:extLst>
      <p:ext uri="{BB962C8B-B14F-4D97-AF65-F5344CB8AC3E}">
        <p14:creationId xmlns:p14="http://schemas.microsoft.com/office/powerpoint/2010/main" val="2453335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1035496"/>
            <a:ext cx="9143999" cy="3168352"/>
          </a:xfrm>
        </p:spPr>
        <p:txBody>
          <a:bodyPr>
            <a:normAutofit/>
          </a:bodyPr>
          <a:lstStyle/>
          <a:p>
            <a:pPr marL="182880" indent="0" algn="ctr">
              <a:buNone/>
            </a:pPr>
            <a:r>
              <a:rPr lang="es-PE" sz="40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CORRECTIVO </a:t>
            </a:r>
            <a:endParaRPr lang="es-PE" sz="40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179512" y="836712"/>
            <a:ext cx="8712968" cy="6192688"/>
          </a:xfrm>
        </p:spPr>
        <p:txBody>
          <a:bodyPr>
            <a:normAutofit fontScale="85000" lnSpcReduction="20000"/>
          </a:bodyPr>
          <a:lstStyle/>
          <a:p>
            <a:endParaRPr lang="es-PE" sz="2400" dirty="0" smtClean="0"/>
          </a:p>
          <a:p>
            <a:pPr algn="just"/>
            <a:r>
              <a:rPr lang="es-MX" sz="3200" dirty="0" smtClean="0">
                <a:solidFill>
                  <a:schemeClr val="tx1"/>
                </a:solidFill>
                <a:latin typeface="Times New Roman" pitchFamily="18" charset="0"/>
                <a:cs typeface="Times New Roman" pitchFamily="18" charset="0"/>
              </a:rPr>
              <a:t>El proceso constitucional de H.C. no sólo protege la libertad física propiamente dicha, sino que su ámbito de protección se extiende a otros derechos fundamentales. Su tutela comprende también la </a:t>
            </a:r>
            <a:r>
              <a:rPr lang="es-MX" sz="3200" b="1" u="sng" dirty="0" smtClean="0">
                <a:solidFill>
                  <a:schemeClr val="tx1"/>
                </a:solidFill>
                <a:latin typeface="Times New Roman" pitchFamily="18" charset="0"/>
                <a:cs typeface="Times New Roman" pitchFamily="18" charset="0"/>
              </a:rPr>
              <a:t>amenaza o acto lesivo del derecho a la vida, la integridad física y sicológica o el derecho a la salud de las personas que se hallan recluidas en establecimientos penales e incluso de personas que, bajo una especial relación de sujeción, se encuentran internadas en establecimientos de tratamiento públicos o privados</a:t>
            </a:r>
            <a:r>
              <a:rPr lang="es-MX" sz="3200" dirty="0" smtClean="0">
                <a:solidFill>
                  <a:schemeClr val="tx1"/>
                </a:solidFill>
                <a:latin typeface="Times New Roman" pitchFamily="18" charset="0"/>
                <a:cs typeface="Times New Roman" pitchFamily="18" charset="0"/>
              </a:rPr>
              <a:t>. Ante la afectación de tales derechos fundamentales o de aquellos derechos conexos al de la libertad personal o ante la lesión de derechos diferentes al de la libertad, cuya afectación se genere como consecuencia directa de una situación de privación o restricción del derecho a la libertad individual, puedan ser protegidos a través del H.C.  mediante el H.C. correctivo. (STC 02700-2006-PHC).    </a:t>
            </a:r>
          </a:p>
          <a:p>
            <a:pPr algn="just"/>
            <a:r>
              <a:rPr lang="es-MX" sz="3200" dirty="0" smtClean="0">
                <a:solidFill>
                  <a:schemeClr val="tx1"/>
                </a:solidFill>
                <a:latin typeface="Times New Roman" pitchFamily="18" charset="0"/>
                <a:cs typeface="Times New Roman" pitchFamily="18" charset="0"/>
              </a:rPr>
              <a:t>   </a:t>
            </a:r>
            <a:endParaRPr lang="es-PE" dirty="0">
              <a:solidFill>
                <a:schemeClr val="tx1"/>
              </a:solidFill>
            </a:endParaRPr>
          </a:p>
        </p:txBody>
      </p:sp>
    </p:spTree>
    <p:extLst>
      <p:ext uri="{BB962C8B-B14F-4D97-AF65-F5344CB8AC3E}">
        <p14:creationId xmlns:p14="http://schemas.microsoft.com/office/powerpoint/2010/main" val="357804303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568952" cy="6858000"/>
          </a:xfrm>
        </p:spPr>
        <p:txBody>
          <a:bodyPr/>
          <a:lstStyle/>
          <a:p>
            <a:pPr marL="45720" indent="0">
              <a:buNone/>
            </a:pPr>
            <a:endParaRPr lang="es-PE" sz="3200" dirty="0" smtClean="0">
              <a:solidFill>
                <a:srgbClr val="FF0000"/>
              </a:solidFill>
            </a:endParaRPr>
          </a:p>
          <a:p>
            <a:pPr marL="45720" indent="0">
              <a:buNone/>
            </a:pPr>
            <a:r>
              <a:rPr lang="es-PE" sz="3200" b="1" dirty="0" smtClean="0">
                <a:solidFill>
                  <a:srgbClr val="FF0000"/>
                </a:solidFill>
                <a:effectLst>
                  <a:outerShdw blurRad="38100" dist="38100" dir="2700000" algn="tl">
                    <a:srgbClr val="000000">
                      <a:alpha val="43137"/>
                    </a:srgbClr>
                  </a:outerShdw>
                </a:effectLst>
              </a:rPr>
              <a:t>Temas que comprende: </a:t>
            </a:r>
          </a:p>
          <a:p>
            <a:pPr algn="just">
              <a:buClr>
                <a:srgbClr val="002060"/>
              </a:buClr>
              <a:buFont typeface="Wingdings" pitchFamily="2" charset="2"/>
              <a:buChar char="q"/>
            </a:pPr>
            <a:r>
              <a:rPr lang="es-PE" sz="3200" dirty="0" smtClean="0">
                <a:solidFill>
                  <a:schemeClr val="tx1"/>
                </a:solidFill>
              </a:rPr>
              <a:t> Proscripción de Tratos Crueles, inhumanos o degradantes.</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Salud</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Traslados</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Visitas y comunicaciones con el exterior</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Visita intima</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Educación</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Libertad religiosa </a:t>
            </a:r>
          </a:p>
          <a:p>
            <a:pPr>
              <a:buClr>
                <a:srgbClr val="002060"/>
              </a:buClr>
              <a:buFont typeface="Wingdings" pitchFamily="2" charset="2"/>
              <a:buChar char="q"/>
            </a:pPr>
            <a:r>
              <a:rPr lang="es-PE" sz="3200" dirty="0">
                <a:solidFill>
                  <a:schemeClr val="tx1"/>
                </a:solidFill>
              </a:rPr>
              <a:t> </a:t>
            </a:r>
            <a:r>
              <a:rPr lang="es-PE" sz="3200" dirty="0" smtClean="0">
                <a:solidFill>
                  <a:schemeClr val="tx1"/>
                </a:solidFill>
              </a:rPr>
              <a:t>Derecho de defensa </a:t>
            </a:r>
          </a:p>
          <a:p>
            <a:pPr>
              <a:buClr>
                <a:srgbClr val="002060"/>
              </a:buClr>
              <a:buFont typeface="Wingdings" pitchFamily="2" charset="2"/>
              <a:buChar char="q"/>
            </a:pPr>
            <a:endParaRPr lang="es-PE" dirty="0">
              <a:solidFill>
                <a:schemeClr val="tx1"/>
              </a:solidFill>
            </a:endParaRPr>
          </a:p>
        </p:txBody>
      </p:sp>
    </p:spTree>
    <p:extLst>
      <p:ext uri="{BB962C8B-B14F-4D97-AF65-F5344CB8AC3E}">
        <p14:creationId xmlns:p14="http://schemas.microsoft.com/office/powerpoint/2010/main" val="369079056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496944" cy="6858000"/>
          </a:xfrm>
        </p:spPr>
        <p:txBody>
          <a:bodyPr>
            <a:normAutofit fontScale="62500" lnSpcReduction="20000"/>
          </a:bodyPr>
          <a:lstStyle/>
          <a:p>
            <a:pPr marL="45720" indent="0" algn="ctr">
              <a:buNone/>
            </a:pPr>
            <a:endParaRPr lang="es-ES_tradnl" sz="4000" b="1" dirty="0" smtClean="0"/>
          </a:p>
          <a:p>
            <a:pPr marL="45720" indent="0" algn="ctr">
              <a:buNone/>
            </a:pPr>
            <a:r>
              <a:rPr lang="es-ES_tradnl" sz="4500" b="1" dirty="0" smtClean="0">
                <a:solidFill>
                  <a:srgbClr val="FF0000"/>
                </a:solidFill>
                <a:effectLst>
                  <a:outerShdw blurRad="38100" dist="38100" dir="2700000" algn="tl">
                    <a:srgbClr val="000000">
                      <a:alpha val="43137"/>
                    </a:srgbClr>
                  </a:outerShdw>
                </a:effectLst>
              </a:rPr>
              <a:t>EXPEDIENTE N</a:t>
            </a:r>
            <a:r>
              <a:rPr lang="es-ES_tradnl" sz="4500" b="1" dirty="0">
                <a:solidFill>
                  <a:srgbClr val="FF0000"/>
                </a:solidFill>
                <a:effectLst>
                  <a:outerShdw blurRad="38100" dist="38100" dir="2700000" algn="tl">
                    <a:srgbClr val="000000">
                      <a:alpha val="43137"/>
                    </a:srgbClr>
                  </a:outerShdw>
                </a:effectLst>
              </a:rPr>
              <a:t>.° </a:t>
            </a:r>
            <a:r>
              <a:rPr lang="es-ES_tradnl" sz="4500" b="1" dirty="0" smtClean="0">
                <a:solidFill>
                  <a:srgbClr val="FF0000"/>
                </a:solidFill>
                <a:effectLst>
                  <a:outerShdw blurRad="38100" dist="38100" dir="2700000" algn="tl">
                    <a:srgbClr val="000000">
                      <a:alpha val="43137"/>
                    </a:srgbClr>
                  </a:outerShdw>
                </a:effectLst>
              </a:rPr>
              <a:t>03761-2012-PHC/TC</a:t>
            </a:r>
          </a:p>
          <a:p>
            <a:pPr marL="45720" indent="0" algn="just">
              <a:buNone/>
            </a:pPr>
            <a:endParaRPr lang="es-ES_tradnl" sz="3300" b="1" dirty="0"/>
          </a:p>
          <a:p>
            <a:pPr marL="45720" indent="0" algn="just">
              <a:buNone/>
            </a:pPr>
            <a:r>
              <a:rPr lang="es-ES_tradnl" sz="3900" dirty="0"/>
              <a:t>Con fecha 4 de mayo de 2012, el recurrente interpone demanda de hábeas corpus contra el director y el subdirector de seguridad penitenciaria de la Oficina Regional del Centro Huancayo del INPE; el director y el jefe de seguridad del Establecimiento Penitenciario de Huancayo, señores Rolando Cano </a:t>
            </a:r>
            <a:r>
              <a:rPr lang="es-ES_tradnl" sz="3900" dirty="0" err="1"/>
              <a:t>Carhuallanqui</a:t>
            </a:r>
            <a:r>
              <a:rPr lang="es-ES_tradnl" sz="3900" dirty="0"/>
              <a:t> y don Richard Ramos Sedano; y la jefa del Órgano Técnico de Tratamiento Penitenciario y el alcaide del Grupo N.º 1 del Establecimiento Penitenciario de Huancayo, doña </a:t>
            </a:r>
            <a:r>
              <a:rPr lang="es-ES_tradnl" sz="3900" dirty="0" err="1"/>
              <a:t>Gissela</a:t>
            </a:r>
            <a:r>
              <a:rPr lang="es-ES_tradnl" sz="3900" dirty="0"/>
              <a:t> Pilar León Rojas y don Jimmy Melgar Lazo, </a:t>
            </a:r>
            <a:r>
              <a:rPr lang="es-ES_tradnl" sz="3900" b="1" u="sng" dirty="0">
                <a:solidFill>
                  <a:srgbClr val="C00000"/>
                </a:solidFill>
              </a:rPr>
              <a:t>denunciando ser objeto de un tratamiento carente de razonabilidad y proporcionalidad en la forma en la que cumple su pena</a:t>
            </a:r>
            <a:r>
              <a:rPr lang="es-ES_tradnl" sz="3900" b="1" dirty="0"/>
              <a:t>, </a:t>
            </a:r>
            <a:r>
              <a:rPr lang="es-ES_tradnl" sz="3900" b="1" u="sng" dirty="0">
                <a:solidFill>
                  <a:srgbClr val="C00000"/>
                </a:solidFill>
              </a:rPr>
              <a:t>que se ha materializado con su traslado de establecimiento penitenciario</a:t>
            </a:r>
            <a:r>
              <a:rPr lang="es-ES_tradnl" sz="3900" dirty="0"/>
              <a:t>. Solicita que se ordene su retorno al Establecimiento Penitenciario de Huancayo.</a:t>
            </a:r>
            <a:endParaRPr lang="es-PE" sz="3900" dirty="0"/>
          </a:p>
          <a:p>
            <a:pPr marL="45720" indent="0" algn="just">
              <a:buNone/>
            </a:pPr>
            <a:r>
              <a:rPr lang="es-ES_tradnl" sz="2900" dirty="0"/>
              <a:t> </a:t>
            </a:r>
            <a:endParaRPr lang="es-PE" sz="2900" dirty="0"/>
          </a:p>
          <a:p>
            <a:pPr marL="45720" indent="0">
              <a:buNone/>
            </a:pPr>
            <a:r>
              <a:rPr lang="es-ES_tradnl" dirty="0"/>
              <a:t> </a:t>
            </a:r>
            <a:endParaRPr lang="es-PE" dirty="0"/>
          </a:p>
          <a:p>
            <a:pPr marL="45720" indent="0">
              <a:buNone/>
            </a:pPr>
            <a:endParaRPr lang="es-PE" dirty="0"/>
          </a:p>
        </p:txBody>
      </p:sp>
    </p:spTree>
    <p:extLst>
      <p:ext uri="{BB962C8B-B14F-4D97-AF65-F5344CB8AC3E}">
        <p14:creationId xmlns:p14="http://schemas.microsoft.com/office/powerpoint/2010/main" val="348203969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0"/>
            <a:ext cx="8784976" cy="6858000"/>
          </a:xfrm>
        </p:spPr>
        <p:txBody>
          <a:bodyPr>
            <a:normAutofit fontScale="92500" lnSpcReduction="10000"/>
          </a:bodyPr>
          <a:lstStyle/>
          <a:p>
            <a:pPr marL="45720" indent="0" algn="just">
              <a:buNone/>
            </a:pPr>
            <a:r>
              <a:rPr lang="es-ES_tradnl" sz="2400" dirty="0" smtClean="0"/>
              <a:t>Al respecto afirma que con </a:t>
            </a:r>
            <a:r>
              <a:rPr lang="es-ES_tradnl" sz="2400" dirty="0"/>
              <a:t>fecha 26 de marzo de 2012 fue </a:t>
            </a:r>
            <a:r>
              <a:rPr lang="es-ES_tradnl" sz="2400" u="sng" dirty="0">
                <a:solidFill>
                  <a:srgbClr val="FF0000"/>
                </a:solidFill>
              </a:rPr>
              <a:t>trasladado de manera arbitraria, intempestiva y sin previo aviso; que su traslado obedece a una represalia del director del establecimiento penitenciario por haber interpuesto una denuncia en su contra</a:t>
            </a:r>
            <a:r>
              <a:rPr lang="es-ES_tradnl" sz="2400" dirty="0"/>
              <a:t>; y que no se le permitió ejercer su derecho de defensa respecto de la </a:t>
            </a:r>
            <a:r>
              <a:rPr lang="es-ES_tradnl" sz="2400" u="sng" dirty="0">
                <a:solidFill>
                  <a:srgbClr val="C00000"/>
                </a:solidFill>
                <a:effectLst>
                  <a:outerShdw blurRad="38100" dist="38100" dir="2700000" algn="tl">
                    <a:srgbClr val="000000">
                      <a:alpha val="43137"/>
                    </a:srgbClr>
                  </a:outerShdw>
                </a:effectLst>
              </a:rPr>
              <a:t>resolución directoral que autorizó su traslado</a:t>
            </a:r>
            <a:r>
              <a:rPr lang="es-ES_tradnl" sz="2400" dirty="0"/>
              <a:t>. Precisa que: </a:t>
            </a:r>
            <a:r>
              <a:rPr lang="es-ES_tradnl" sz="2400" b="1" i="1" dirty="0"/>
              <a:t>i)</a:t>
            </a:r>
            <a:r>
              <a:rPr lang="es-ES_tradnl" sz="2400" dirty="0"/>
              <a:t> dicha </a:t>
            </a:r>
            <a:r>
              <a:rPr lang="es-ES_tradnl" sz="2400" b="1" dirty="0">
                <a:solidFill>
                  <a:srgbClr val="7030A0"/>
                </a:solidFill>
              </a:rPr>
              <a:t>resolución señala que ciertos internos llegados de la ciudad de Ayacucho se reúnen de manera discreta y oculta para realizar un plan de fuga</a:t>
            </a:r>
            <a:r>
              <a:rPr lang="es-ES_tradnl" sz="2400" dirty="0"/>
              <a:t> (pabellón D), sin embargo él se encuentra en el pabellón B, no conoce a dichos internos y no tiene facilidad para pasar de un pabellón a otro, por lo tanto, lo que se le atribuye es falso; </a:t>
            </a:r>
            <a:r>
              <a:rPr lang="es-ES_tradnl" sz="2400" b="1" i="1" dirty="0"/>
              <a:t>ii)</a:t>
            </a:r>
            <a:r>
              <a:rPr lang="es-ES_tradnl" sz="2400" dirty="0"/>
              <a:t> no tiene vínculos con los internos del pabellón D; </a:t>
            </a:r>
            <a:r>
              <a:rPr lang="es-ES_tradnl" sz="2400" b="1" i="1" dirty="0"/>
              <a:t>iii)</a:t>
            </a:r>
            <a:r>
              <a:rPr lang="es-ES_tradnl" sz="2400" dirty="0"/>
              <a:t> cuenta con una amplia participación en el tratamiento penitenciario, lo que se sustenta con el diploma y los certificados con los que cuenta; </a:t>
            </a:r>
            <a:r>
              <a:rPr lang="es-ES_tradnl" sz="2400" b="1" i="1" dirty="0"/>
              <a:t>iv)</a:t>
            </a:r>
            <a:r>
              <a:rPr lang="es-ES_tradnl" sz="2400" dirty="0"/>
              <a:t> tiene dos sanciones leves pero no se le ha impuesto sanciones graves ni una sanción por fuga; </a:t>
            </a:r>
            <a:r>
              <a:rPr lang="es-ES_tradnl" sz="2400" b="1" i="1" dirty="0"/>
              <a:t>v)</a:t>
            </a:r>
            <a:r>
              <a:rPr lang="es-ES_tradnl" sz="2400" dirty="0"/>
              <a:t> el asesor legal consideró que a su persona le correspondía un establecimiento  penitenciario de régimen cerrado ordinario, sin embargo ha sido trasladado a uno de régimen cerrado especial; y </a:t>
            </a:r>
            <a:r>
              <a:rPr lang="es-ES_tradnl" sz="2400" b="1" i="1" dirty="0"/>
              <a:t>vi)</a:t>
            </a:r>
            <a:r>
              <a:rPr lang="es-ES_tradnl" sz="2400" dirty="0"/>
              <a:t> en el informe expedido por el Órgano Técnico de Tratamiento Penitenciario no se manifestó que su persona sea de difícil readaptación o se resista al tratamiento, lo que se demuestra con el diploma y certificados que adjunta a los autos.</a:t>
            </a:r>
            <a:endParaRPr lang="es-PE" sz="2400" dirty="0"/>
          </a:p>
          <a:p>
            <a:pPr marL="45720" indent="0">
              <a:buNone/>
            </a:pPr>
            <a:endParaRPr lang="es-PE" dirty="0"/>
          </a:p>
        </p:txBody>
      </p:sp>
    </p:spTree>
    <p:extLst>
      <p:ext uri="{BB962C8B-B14F-4D97-AF65-F5344CB8AC3E}">
        <p14:creationId xmlns:p14="http://schemas.microsoft.com/office/powerpoint/2010/main" val="35700299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404664"/>
            <a:ext cx="8496944" cy="6453336"/>
          </a:xfrm>
        </p:spPr>
        <p:txBody>
          <a:bodyPr>
            <a:normAutofit fontScale="92500" lnSpcReduction="10000"/>
          </a:bodyPr>
          <a:lstStyle/>
          <a:p>
            <a:pPr marL="45720" indent="0" algn="just">
              <a:buNone/>
            </a:pPr>
            <a:r>
              <a:rPr lang="es-ES_tradnl" sz="3200" b="1" dirty="0"/>
              <a:t>El artículo 25, inciso 17, del Código Procesal Constitucional prevé el denominado hábeas corpus correctivo, estableciendo que procede para tutelar “</a:t>
            </a:r>
            <a:r>
              <a:rPr lang="es-ES_tradnl" sz="3200" b="1" i="1" u="sng" dirty="0">
                <a:solidFill>
                  <a:srgbClr val="FF0000"/>
                </a:solidFill>
              </a:rPr>
              <a:t>el derecho del detenido o recluso a no ser objeto de un tratamiento carente de razonabilidad y proporcionalidad respecto de la forma y condiciones en que cumple el mandato de detención o la pena</a:t>
            </a:r>
            <a:r>
              <a:rPr lang="es-ES_tradnl" sz="3200" b="1" dirty="0"/>
              <a:t>”. Por tanto, procede ante actos u omisiones que comporten violación o amenaza, del derecho a la salud, a la integridad personal, del derecho a la visita familiar y, de manera muy significativa, del derecho al trato digno y a no ser objeto de penas o tratos inhumanos o degradantes. (Cfr. </a:t>
            </a:r>
            <a:r>
              <a:rPr lang="es-ES_tradnl" sz="3200" b="1" dirty="0">
                <a:hlinkClick r:id="rId2"/>
              </a:rPr>
              <a:t>STC 590-2001-HC/TC</a:t>
            </a:r>
            <a:r>
              <a:rPr lang="es-ES_tradnl" sz="3200" b="1" dirty="0"/>
              <a:t>, </a:t>
            </a:r>
            <a:r>
              <a:rPr lang="es-ES_tradnl" sz="3200" b="1" dirty="0">
                <a:hlinkClick r:id="rId3"/>
              </a:rPr>
              <a:t>STC 2663-2003-HC/TC</a:t>
            </a:r>
            <a:r>
              <a:rPr lang="es-ES_tradnl" sz="3200" b="1" dirty="0"/>
              <a:t> y </a:t>
            </a:r>
            <a:r>
              <a:rPr lang="es-ES_tradnl" sz="3200" b="1" dirty="0">
                <a:hlinkClick r:id="rId4"/>
              </a:rPr>
              <a:t>STC 1429-2002-HC/TC</a:t>
            </a:r>
            <a:r>
              <a:rPr lang="es-ES_tradnl" sz="3200" b="1" dirty="0"/>
              <a:t>)</a:t>
            </a:r>
            <a:r>
              <a:rPr lang="es-ES" sz="3200" b="1" dirty="0"/>
              <a:t>.</a:t>
            </a:r>
            <a:endParaRPr lang="es-PE" sz="3200" b="1" dirty="0"/>
          </a:p>
          <a:p>
            <a:pPr algn="just"/>
            <a:endParaRPr lang="es-PE" sz="3200" dirty="0"/>
          </a:p>
          <a:p>
            <a:pPr marL="45720" indent="0">
              <a:buNone/>
            </a:pPr>
            <a:endParaRPr lang="es-PE" dirty="0"/>
          </a:p>
        </p:txBody>
      </p:sp>
    </p:spTree>
    <p:extLst>
      <p:ext uri="{BB962C8B-B14F-4D97-AF65-F5344CB8AC3E}">
        <p14:creationId xmlns:p14="http://schemas.microsoft.com/office/powerpoint/2010/main" val="209807970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568952" cy="6381328"/>
          </a:xfrm>
        </p:spPr>
        <p:txBody>
          <a:bodyPr>
            <a:normAutofit/>
          </a:bodyPr>
          <a:lstStyle/>
          <a:p>
            <a:pPr marL="45720" indent="0">
              <a:buNone/>
            </a:pPr>
            <a:endParaRPr lang="es-ES_tradnl" sz="2400" b="1" dirty="0" smtClean="0"/>
          </a:p>
          <a:p>
            <a:pPr marL="45720" indent="0" algn="just">
              <a:buNone/>
            </a:pPr>
            <a:r>
              <a:rPr lang="es-ES_tradnl" sz="2400" b="1" dirty="0" smtClean="0"/>
              <a:t>De </a:t>
            </a:r>
            <a:r>
              <a:rPr lang="es-ES_tradnl" sz="2400" b="1" dirty="0"/>
              <a:t>lo expuesto, este Colegiado aprecia que la </a:t>
            </a:r>
            <a:r>
              <a:rPr lang="es-ES_tradnl" sz="2400" b="1" u="sng" dirty="0">
                <a:solidFill>
                  <a:srgbClr val="C00000"/>
                </a:solidFill>
              </a:rPr>
              <a:t>resolución administrativa cuestionada </a:t>
            </a:r>
            <a:r>
              <a:rPr lang="es-ES" sz="2400" b="1" u="sng" dirty="0">
                <a:solidFill>
                  <a:srgbClr val="C00000"/>
                </a:solidFill>
              </a:rPr>
              <a:t>no resulta inconstitucional, pues contiene una </a:t>
            </a:r>
            <a:r>
              <a:rPr lang="es-ES_tradnl" sz="2400" b="1" i="1" u="sng" dirty="0">
                <a:solidFill>
                  <a:srgbClr val="7030A0"/>
                </a:solidFill>
              </a:rPr>
              <a:t>argumentación que resulta suficiente a efectos de validar el traslado de establecimiento penitenciario del recurrente,</a:t>
            </a:r>
            <a:r>
              <a:rPr lang="es-ES" sz="2400" b="1" u="sng" dirty="0">
                <a:solidFill>
                  <a:srgbClr val="C00000"/>
                </a:solidFill>
              </a:rPr>
              <a:t> </a:t>
            </a:r>
            <a:r>
              <a:rPr lang="es-ES" sz="2400" b="1" u="sng" dirty="0">
                <a:solidFill>
                  <a:srgbClr val="C00000"/>
                </a:solidFill>
                <a:effectLst>
                  <a:outerShdw blurRad="38100" dist="38100" dir="2700000" algn="tl">
                    <a:srgbClr val="000000">
                      <a:alpha val="43137"/>
                    </a:srgbClr>
                  </a:outerShdw>
                </a:effectLst>
              </a:rPr>
              <a:t>ya que describe y evalúa la documentación del caso, así como los presupuestos legales de la materia, a fin de autorizar el </a:t>
            </a:r>
            <a:r>
              <a:rPr lang="es-ES_tradnl" sz="2400" b="1" u="sng" dirty="0">
                <a:solidFill>
                  <a:srgbClr val="C00000"/>
                </a:solidFill>
                <a:effectLst>
                  <a:outerShdw blurRad="38100" dist="38100" dir="2700000" algn="tl">
                    <a:srgbClr val="000000">
                      <a:alpha val="43137"/>
                    </a:srgbClr>
                  </a:outerShdw>
                </a:effectLst>
              </a:rPr>
              <a:t>traslado del actor</a:t>
            </a:r>
            <a:r>
              <a:rPr lang="es-ES_tradnl" sz="2400" b="1" dirty="0"/>
              <a:t>, advirtiéndose por lo demás que se encuentra </a:t>
            </a:r>
            <a:r>
              <a:rPr lang="es-ES_tradnl" sz="2400" b="1" u="sng" dirty="0">
                <a:solidFill>
                  <a:srgbClr val="002060"/>
                </a:solidFill>
              </a:rPr>
              <a:t>razonablemente sustentada en la causal prevista en el inciso 9 del artículo 159° del Reglamento del Código de Ejecución Penal y está sensiblemente </a:t>
            </a:r>
            <a:r>
              <a:rPr lang="es-ES_tradnl" sz="2400" b="1" u="sng" dirty="0">
                <a:solidFill>
                  <a:srgbClr val="FF0000"/>
                </a:solidFill>
              </a:rPr>
              <a:t>vinculada con la seguridad del establecimiento penitenciario</a:t>
            </a:r>
            <a:r>
              <a:rPr lang="es-ES_tradnl" sz="2400" b="1" dirty="0"/>
              <a:t>. Asimismo, se aprecia que dicho pronunciamiento fue emitido por la autoridad penitenciaria competente y que se ha señalado el nombre del interno y el del establecimiento penitenciario de destino. </a:t>
            </a:r>
          </a:p>
          <a:p>
            <a:pPr marL="45720" indent="0">
              <a:buNone/>
            </a:pPr>
            <a:endParaRPr lang="es-ES_tradnl" dirty="0" smtClean="0"/>
          </a:p>
          <a:p>
            <a:pPr marL="45720" indent="0">
              <a:buNone/>
            </a:pPr>
            <a:endParaRPr lang="es-ES_tradnl" dirty="0"/>
          </a:p>
          <a:p>
            <a:pPr marL="45720" indent="0">
              <a:buNone/>
            </a:pPr>
            <a:endParaRPr lang="es-ES_tradnl" dirty="0" smtClean="0"/>
          </a:p>
          <a:p>
            <a:pPr marL="45720" indent="0">
              <a:buNone/>
            </a:pPr>
            <a:endParaRPr lang="es-ES_tradnl" dirty="0"/>
          </a:p>
          <a:p>
            <a:pPr marL="45720" indent="0">
              <a:buNone/>
            </a:pPr>
            <a:endParaRPr lang="es-ES_tradnl" dirty="0" smtClean="0"/>
          </a:p>
          <a:p>
            <a:pPr marL="45720" indent="0">
              <a:buNone/>
            </a:pPr>
            <a:endParaRPr lang="es-ES_tradnl" dirty="0"/>
          </a:p>
          <a:p>
            <a:pPr marL="45720" indent="0">
              <a:buNone/>
            </a:pPr>
            <a:endParaRPr lang="es-ES_tradnl" dirty="0" smtClean="0"/>
          </a:p>
          <a:p>
            <a:pPr marL="45720" indent="0">
              <a:buNone/>
            </a:pPr>
            <a:endParaRPr lang="es-ES_tradnl" dirty="0"/>
          </a:p>
          <a:p>
            <a:pPr marL="45720" indent="0">
              <a:buNone/>
            </a:pPr>
            <a:endParaRPr lang="es-ES_tradnl" dirty="0" smtClean="0"/>
          </a:p>
          <a:p>
            <a:pPr marL="45720" indent="0">
              <a:buNone/>
            </a:pPr>
            <a:endParaRPr lang="es-ES" dirty="0"/>
          </a:p>
          <a:p>
            <a:endParaRPr lang="es-PE" dirty="0" smtClean="0"/>
          </a:p>
          <a:p>
            <a:endParaRPr lang="es-PE" dirty="0"/>
          </a:p>
          <a:p>
            <a:endParaRPr lang="es-PE" dirty="0"/>
          </a:p>
          <a:p>
            <a:pPr marL="45720" indent="0">
              <a:buNone/>
            </a:pPr>
            <a:endParaRPr lang="es-PE" dirty="0"/>
          </a:p>
        </p:txBody>
      </p:sp>
    </p:spTree>
    <p:extLst>
      <p:ext uri="{BB962C8B-B14F-4D97-AF65-F5344CB8AC3E}">
        <p14:creationId xmlns:p14="http://schemas.microsoft.com/office/powerpoint/2010/main" val="42535548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0"/>
            <a:ext cx="8280920" cy="6858000"/>
          </a:xfrm>
        </p:spPr>
        <p:txBody>
          <a:bodyPr>
            <a:normAutofit fontScale="77500" lnSpcReduction="20000"/>
          </a:bodyPr>
          <a:lstStyle/>
          <a:p>
            <a:pPr marL="45720" indent="0" algn="just">
              <a:buNone/>
            </a:pPr>
            <a:endParaRPr lang="es-ES_tradnl" dirty="0" smtClean="0"/>
          </a:p>
          <a:p>
            <a:pPr marL="45720" indent="0" algn="just">
              <a:buNone/>
            </a:pPr>
            <a:r>
              <a:rPr lang="es-ES_tradnl" dirty="0" smtClean="0"/>
              <a:t>Por </a:t>
            </a:r>
            <a:r>
              <a:rPr lang="es-ES_tradnl" dirty="0"/>
              <a:t>consiguiente, aun cuando el traslado de establecimiento penitenciario pueda manifestar un agravamiento en cuanto a la condición en la que el interno cumple la pena o medida de detención, como lo es en relación al tema de la vista de los familiares, sin embargo, en el caso de autos </a:t>
            </a:r>
            <a:r>
              <a:rPr lang="es-ES_tradnl" b="1" u="sng" dirty="0">
                <a:solidFill>
                  <a:srgbClr val="FF0000"/>
                </a:solidFill>
                <a:effectLst>
                  <a:outerShdw blurRad="38100" dist="38100" dir="2700000" algn="tl">
                    <a:srgbClr val="000000">
                      <a:alpha val="43137"/>
                    </a:srgbClr>
                  </a:outerShdw>
                </a:effectLst>
              </a:rPr>
              <a:t>la determinación de la autoridad penitenciaria que se cuestiona no resulta inconstitucional</a:t>
            </a:r>
            <a:r>
              <a:rPr lang="es-ES_tradnl" b="1" dirty="0">
                <a:effectLst>
                  <a:outerShdw blurRad="38100" dist="38100" dir="2700000" algn="tl">
                    <a:srgbClr val="000000">
                      <a:alpha val="43137"/>
                    </a:srgbClr>
                  </a:outerShdw>
                </a:effectLst>
              </a:rPr>
              <a:t>,</a:t>
            </a:r>
            <a:r>
              <a:rPr lang="es-ES_tradnl" dirty="0"/>
              <a:t> pues se aprecia que aquella </a:t>
            </a:r>
            <a:r>
              <a:rPr lang="es-ES_tradnl" dirty="0">
                <a:solidFill>
                  <a:srgbClr val="002060"/>
                </a:solidFill>
              </a:rPr>
              <a:t>guarda la finalidad de prevención y salvaguarda de los derechos de los demás reclusos</a:t>
            </a:r>
            <a:r>
              <a:rPr lang="es-ES_tradnl" dirty="0"/>
              <a:t>, así como la de otorgar el tratamiento adecuado que corresponde a cada interno cuyo traslado se ha dispuesto, como lo es el caso del actor en el </a:t>
            </a:r>
            <a:r>
              <a:rPr lang="es-ES_tradnl" b="1" dirty="0">
                <a:solidFill>
                  <a:srgbClr val="C00000"/>
                </a:solidFill>
              </a:rPr>
              <a:t>que por su conducta –apreciada por la administración penitenciaria– se ha determinado su traslado a un establecimiento penitenciario en donde pueda brindársele el tratamiento adecuado a fin de su reeducación, rehabilitación y reincorporación a la sociedad, que constituyen el objeto del régimen penitenciario</a:t>
            </a:r>
            <a:r>
              <a:rPr lang="es-ES_tradnl" dirty="0"/>
              <a:t> que la Constitución del Estado ha establecido (artículo 139.°, inciso 22).</a:t>
            </a:r>
          </a:p>
          <a:p>
            <a:pPr marL="45720" indent="0">
              <a:buNone/>
            </a:pPr>
            <a:endParaRPr lang="es-PE" dirty="0"/>
          </a:p>
        </p:txBody>
      </p:sp>
    </p:spTree>
    <p:extLst>
      <p:ext uri="{BB962C8B-B14F-4D97-AF65-F5344CB8AC3E}">
        <p14:creationId xmlns:p14="http://schemas.microsoft.com/office/powerpoint/2010/main" val="18380844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16632"/>
            <a:ext cx="8496944" cy="6480720"/>
          </a:xfrm>
        </p:spPr>
        <p:txBody>
          <a:bodyPr/>
          <a:lstStyle/>
          <a:p>
            <a:pPr marL="45720" indent="0">
              <a:buNone/>
            </a:pPr>
            <a:endParaRPr lang="es-ES_tradnl" dirty="0" smtClean="0"/>
          </a:p>
          <a:p>
            <a:pPr marL="45720" indent="0" algn="just">
              <a:buNone/>
            </a:pPr>
            <a:endParaRPr lang="es-ES_tradnl" sz="2800" dirty="0" smtClean="0"/>
          </a:p>
          <a:p>
            <a:pPr marL="45720" indent="0" algn="just">
              <a:buNone/>
            </a:pPr>
            <a:r>
              <a:rPr lang="es-ES_tradnl" sz="3600" dirty="0" smtClean="0"/>
              <a:t>Declarar </a:t>
            </a:r>
            <a:r>
              <a:rPr lang="es-ES_tradnl" sz="3600" b="1" dirty="0"/>
              <a:t>INFUNDADA</a:t>
            </a:r>
            <a:r>
              <a:rPr lang="es-ES_tradnl" sz="3600" dirty="0"/>
              <a:t> la demanda de hábeas corpus, al no haberse acreditado la vulneración al derecho a la libertad individual del actor con su traslado de establecimiento penitenciario.</a:t>
            </a:r>
            <a:endParaRPr lang="es-PE" sz="3600" dirty="0"/>
          </a:p>
          <a:p>
            <a:pPr marL="45720" indent="0" algn="just">
              <a:buNone/>
            </a:pPr>
            <a:r>
              <a:rPr lang="es-ES_tradnl" sz="3600" dirty="0"/>
              <a:t> </a:t>
            </a:r>
            <a:endParaRPr lang="es-PE" sz="3600" dirty="0"/>
          </a:p>
          <a:p>
            <a:pPr marL="45720" indent="0">
              <a:buNone/>
            </a:pPr>
            <a:endParaRPr lang="es-PE" i="1" dirty="0"/>
          </a:p>
        </p:txBody>
      </p:sp>
    </p:spTree>
    <p:extLst>
      <p:ext uri="{BB962C8B-B14F-4D97-AF65-F5344CB8AC3E}">
        <p14:creationId xmlns:p14="http://schemas.microsoft.com/office/powerpoint/2010/main" val="2312705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14290"/>
            <a:ext cx="8501122" cy="6643710"/>
          </a:xfrm>
        </p:spPr>
        <p:txBody>
          <a:bodyPr>
            <a:normAutofit/>
          </a:bodyPr>
          <a:lstStyle/>
          <a:p>
            <a:pPr algn="just">
              <a:buFont typeface="Courier New" pitchFamily="49" charset="0"/>
              <a:buChar char="o"/>
            </a:pPr>
            <a:endParaRPr lang="es-PE" dirty="0" smtClean="0"/>
          </a:p>
          <a:p>
            <a:pPr algn="just">
              <a:buFont typeface="Wingdings" pitchFamily="2" charset="2"/>
              <a:buChar char="v"/>
            </a:pPr>
            <a:r>
              <a:rPr lang="es-PE" sz="2500" b="1" dirty="0" smtClean="0"/>
              <a:t>Restricción a la libertad de tránsito de nacionales y de extranjeros. </a:t>
            </a:r>
          </a:p>
          <a:p>
            <a:pPr algn="just">
              <a:buFont typeface="Wingdings" pitchFamily="2" charset="2"/>
              <a:buChar char="v"/>
            </a:pPr>
            <a:r>
              <a:rPr lang="es-PE" sz="2500" b="1" dirty="0" smtClean="0"/>
              <a:t>El derecho a no ser privado del documento nacional de identidad, así como de obtener el pasaporte o su renovación dentro o fuera de la República.</a:t>
            </a:r>
          </a:p>
          <a:p>
            <a:pPr algn="just">
              <a:buFont typeface="Wingdings" pitchFamily="2" charset="2"/>
              <a:buChar char="v"/>
            </a:pPr>
            <a:r>
              <a:rPr lang="es-PE" sz="2500" b="1" dirty="0" smtClean="0"/>
              <a:t>El derecho a no ser exiliado o desterrado o confinado sino por sentencia firme</a:t>
            </a:r>
          </a:p>
          <a:p>
            <a:pPr algn="just">
              <a:buFont typeface="Wingdings" pitchFamily="2" charset="2"/>
              <a:buChar char="v"/>
            </a:pPr>
            <a:r>
              <a:rPr lang="es-PE" sz="2500" b="1" dirty="0" smtClean="0"/>
              <a:t>El derecho a ser asistido por un abogado defensor libremente elegido desde que se es citado o detenido por la autoridad policial u otra, sin excepción.</a:t>
            </a:r>
          </a:p>
          <a:p>
            <a:pPr algn="just">
              <a:buFont typeface="Wingdings" pitchFamily="2" charset="2"/>
              <a:buChar char="v"/>
            </a:pPr>
            <a:r>
              <a:rPr lang="es-PE" sz="2500" b="1" dirty="0" smtClean="0"/>
              <a:t>A decidir voluntariamente prestar el servicio militar.</a:t>
            </a:r>
          </a:p>
          <a:p>
            <a:pPr algn="just">
              <a:buFont typeface="Wingdings" pitchFamily="2" charset="2"/>
              <a:buChar char="v"/>
            </a:pPr>
            <a:r>
              <a:rPr lang="es-PE" sz="2500" b="1" dirty="0" smtClean="0"/>
              <a:t>A no ser objeto de vigilancia domiciliaria o seguimiento policial arbitrarios o injustificados, entre otros.</a:t>
            </a:r>
          </a:p>
          <a:p>
            <a:pPr>
              <a:buNone/>
            </a:pPr>
            <a:endParaRPr lang="es-PE" dirty="0"/>
          </a:p>
        </p:txBody>
      </p:sp>
    </p:spTree>
    <p:extLst>
      <p:ext uri="{BB962C8B-B14F-4D97-AF65-F5344CB8AC3E}">
        <p14:creationId xmlns:p14="http://schemas.microsoft.com/office/powerpoint/2010/main" val="393770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686800" cy="838200"/>
          </a:xfrm>
        </p:spPr>
        <p:txBody>
          <a:bodyPr/>
          <a:lstStyle/>
          <a:p>
            <a:pPr algn="ctr"/>
            <a:r>
              <a:rPr lang="es-PE"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EXPEDIENTE  04096 2016-PHC/TC</a:t>
            </a:r>
            <a:endParaRPr lang="es-PE"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0" y="1268760"/>
            <a:ext cx="8820472" cy="5400600"/>
          </a:xfrm>
        </p:spPr>
        <p:txBody>
          <a:bodyPr>
            <a:normAutofit/>
          </a:bodyPr>
          <a:lstStyle/>
          <a:p>
            <a:pPr>
              <a:buNone/>
            </a:pPr>
            <a:r>
              <a:rPr lang="es-PE" b="1" dirty="0" smtClean="0"/>
              <a:t>   Delimitación del Petitorio </a:t>
            </a:r>
          </a:p>
          <a:p>
            <a:pPr algn="just">
              <a:buNone/>
            </a:pPr>
            <a:r>
              <a:rPr lang="es-PE" b="1" dirty="0" smtClean="0"/>
              <a:t>   La demanda tiene por objeto que se declare la </a:t>
            </a:r>
            <a:r>
              <a:rPr lang="es-PE" b="1" u="sng" dirty="0" smtClean="0">
                <a:solidFill>
                  <a:srgbClr val="C00000"/>
                </a:solidFill>
                <a:effectLst>
                  <a:outerShdw blurRad="38100" dist="38100" dir="2700000" algn="tl">
                    <a:srgbClr val="000000">
                      <a:alpha val="43137"/>
                    </a:srgbClr>
                  </a:outerShdw>
                </a:effectLst>
              </a:rPr>
              <a:t>nulidad del Auto de Vista contenido en la Resolución N° 10 de 2 de mayo de 2016 (a fojas 44), que declaró improcedente el pedido de la defensa de don Jorge Hernán Herrara García para que se le conceda detención domiciliaria</a:t>
            </a:r>
            <a:r>
              <a:rPr lang="es-PE" b="1" dirty="0" smtClean="0"/>
              <a:t>, por afectar el derecho a la motivación de las resoluciones judiciales, la libertad individual y la prohibición de la </a:t>
            </a:r>
            <a:r>
              <a:rPr lang="es-PE" b="1" i="1" dirty="0" err="1" smtClean="0"/>
              <a:t>reformatio</a:t>
            </a:r>
            <a:r>
              <a:rPr lang="es-PE" b="1" i="1" dirty="0" smtClean="0"/>
              <a:t> in </a:t>
            </a:r>
            <a:r>
              <a:rPr lang="es-PE" b="1" i="1" dirty="0" err="1" smtClean="0"/>
              <a:t>peius</a:t>
            </a:r>
            <a:r>
              <a:rPr lang="es-PE" b="1" i="1" dirty="0" smtClean="0"/>
              <a:t>.</a:t>
            </a:r>
            <a:endParaRPr lang="es-PE" b="1" dirty="0"/>
          </a:p>
        </p:txBody>
      </p:sp>
    </p:spTree>
    <p:extLst>
      <p:ext uri="{BB962C8B-B14F-4D97-AF65-F5344CB8AC3E}">
        <p14:creationId xmlns:p14="http://schemas.microsoft.com/office/powerpoint/2010/main" val="7736672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260648"/>
            <a:ext cx="8640960" cy="6048672"/>
          </a:xfrm>
        </p:spPr>
        <p:txBody>
          <a:bodyPr>
            <a:normAutofit fontScale="92500"/>
          </a:bodyPr>
          <a:lstStyle/>
          <a:p>
            <a:pPr algn="just">
              <a:buNone/>
            </a:pPr>
            <a:r>
              <a:rPr lang="es-PE" dirty="0" smtClean="0"/>
              <a:t>	</a:t>
            </a:r>
            <a:r>
              <a:rPr lang="es-PE" b="1" dirty="0" smtClean="0"/>
              <a:t>A juicio de este Tribunal, estas pruebas advierten no sólo la posible afectación de los derechos invocados en la demanda, sino también del </a:t>
            </a:r>
            <a:r>
              <a:rPr lang="es-PE" b="1" dirty="0" smtClean="0">
                <a:solidFill>
                  <a:srgbClr val="C00000"/>
                </a:solidFill>
              </a:rPr>
              <a:t>derecho a la integridad personal </a:t>
            </a:r>
            <a:r>
              <a:rPr lang="es-PE" b="1" dirty="0" smtClean="0"/>
              <a:t>(artículo 2, inciso 1, de la Constitución) y </a:t>
            </a:r>
            <a:r>
              <a:rPr lang="es-PE" b="1" dirty="0" smtClean="0">
                <a:solidFill>
                  <a:srgbClr val="C00000"/>
                </a:solidFill>
              </a:rPr>
              <a:t>el derecho a la protección de salud </a:t>
            </a:r>
            <a:r>
              <a:rPr lang="es-PE" b="1" dirty="0" smtClean="0"/>
              <a:t>(artículo 7 de la Constitución), lo cual justifica un pronunciamiento de fondo; máxime si se tiene en cuenta la actual situación del favorecido. Y es que las </a:t>
            </a:r>
            <a:r>
              <a:rPr lang="es-PE" b="1" dirty="0" smtClean="0">
                <a:solidFill>
                  <a:srgbClr val="C00000"/>
                </a:solidFill>
              </a:rPr>
              <a:t>condiciones en que se encuentra Herrera García hacen que devenga en imposible sostener su situación de reclusión</a:t>
            </a:r>
            <a:r>
              <a:rPr lang="es-PE" b="1" dirty="0" smtClean="0"/>
              <a:t>. Estos nuevos acontecimientos no pueden ser dejados de lado en la evaluación de este caso en particular.</a:t>
            </a:r>
            <a:endParaRPr lang="es-PE" b="1" dirty="0"/>
          </a:p>
        </p:txBody>
      </p:sp>
    </p:spTree>
    <p:extLst>
      <p:ext uri="{BB962C8B-B14F-4D97-AF65-F5344CB8AC3E}">
        <p14:creationId xmlns:p14="http://schemas.microsoft.com/office/powerpoint/2010/main" val="6193152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476672"/>
            <a:ext cx="8748464" cy="6048672"/>
          </a:xfrm>
        </p:spPr>
        <p:txBody>
          <a:bodyPr>
            <a:normAutofit fontScale="85000" lnSpcReduction="10000"/>
          </a:bodyPr>
          <a:lstStyle/>
          <a:p>
            <a:pPr algn="just">
              <a:buNone/>
            </a:pPr>
            <a:r>
              <a:rPr lang="es-PE" dirty="0" smtClean="0"/>
              <a:t>     </a:t>
            </a:r>
            <a:r>
              <a:rPr lang="es-PE" b="1" dirty="0" smtClean="0"/>
              <a:t>Sin embargo, el </a:t>
            </a:r>
            <a:r>
              <a:rPr lang="es-PE" b="1" dirty="0" smtClean="0">
                <a:solidFill>
                  <a:srgbClr val="C00000"/>
                </a:solidFill>
                <a:effectLst>
                  <a:outerShdw blurRad="38100" dist="38100" dir="2700000" algn="tl">
                    <a:srgbClr val="000000">
                      <a:alpha val="43137"/>
                    </a:srgbClr>
                  </a:outerShdw>
                </a:effectLst>
              </a:rPr>
              <a:t>Juez del Segundo Juzgado de Investigación Preparatoria de </a:t>
            </a:r>
            <a:r>
              <a:rPr lang="es-PE" b="1" dirty="0" err="1" smtClean="0">
                <a:solidFill>
                  <a:srgbClr val="C00000"/>
                </a:solidFill>
                <a:effectLst>
                  <a:outerShdw blurRad="38100" dist="38100" dir="2700000" algn="tl">
                    <a:srgbClr val="000000">
                      <a:alpha val="43137"/>
                    </a:srgbClr>
                  </a:outerShdw>
                </a:effectLst>
              </a:rPr>
              <a:t>Tambopata</a:t>
            </a:r>
            <a:r>
              <a:rPr lang="es-PE" b="1" dirty="0" smtClean="0">
                <a:solidFill>
                  <a:srgbClr val="C00000"/>
                </a:solidFill>
                <a:effectLst>
                  <a:outerShdw blurRad="38100" dist="38100" dir="2700000" algn="tl">
                    <a:srgbClr val="000000">
                      <a:alpha val="43137"/>
                    </a:srgbClr>
                  </a:outerShdw>
                </a:effectLst>
              </a:rPr>
              <a:t> resolvió estimar "en parte" la solicitud de detención domiciliaria, pero, incongruentemente, manteniendo la prisión preventiva</a:t>
            </a:r>
            <a:r>
              <a:rPr lang="es-PE" b="1" dirty="0" smtClean="0"/>
              <a:t>. Esto se evidencia en las Resoluciones </a:t>
            </a:r>
            <a:r>
              <a:rPr lang="es-PE" b="1" dirty="0" err="1" smtClean="0"/>
              <a:t>N°s</a:t>
            </a:r>
            <a:r>
              <a:rPr lang="es-PE" b="1" dirty="0" smtClean="0"/>
              <a:t> 4 y 5 dictadas en respuesta a dicha solicitud:</a:t>
            </a:r>
          </a:p>
          <a:p>
            <a:pPr>
              <a:buNone/>
            </a:pPr>
            <a:r>
              <a:rPr lang="es-PE" b="1" dirty="0" smtClean="0"/>
              <a:t>	</a:t>
            </a:r>
          </a:p>
          <a:p>
            <a:pPr>
              <a:buNone/>
            </a:pPr>
            <a:r>
              <a:rPr lang="es-PE" b="1" dirty="0" smtClean="0"/>
              <a:t>	Resolución N° 4:</a:t>
            </a:r>
          </a:p>
          <a:p>
            <a:pPr algn="just">
              <a:buNone/>
            </a:pPr>
            <a:r>
              <a:rPr lang="es-PE" b="1" dirty="0" smtClean="0"/>
              <a:t>	"DECLARO: FUNDADO en parte la petición en parte (sic) de variación de Prisión Preventiva, respecto de la medida coercitiva e internamiento por el de arresto o detención domiciliaria (...) en tanto dure este mandato este mandato (sic) de Prisión Preventiva dictado por la autoridad Judicial" (fojas 41; subrayado nuestro).</a:t>
            </a:r>
            <a:endParaRPr lang="es-PE" b="1" dirty="0"/>
          </a:p>
        </p:txBody>
      </p:sp>
    </p:spTree>
    <p:extLst>
      <p:ext uri="{BB962C8B-B14F-4D97-AF65-F5344CB8AC3E}">
        <p14:creationId xmlns:p14="http://schemas.microsoft.com/office/powerpoint/2010/main" val="7401820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476672"/>
            <a:ext cx="8568952" cy="5976664"/>
          </a:xfrm>
        </p:spPr>
        <p:txBody>
          <a:bodyPr>
            <a:normAutofit/>
          </a:bodyPr>
          <a:lstStyle/>
          <a:p>
            <a:pPr algn="just">
              <a:buNone/>
            </a:pPr>
            <a:r>
              <a:rPr lang="es-PE" b="1" dirty="0" smtClean="0"/>
              <a:t>	Resolución N° 5:</a:t>
            </a:r>
          </a:p>
          <a:p>
            <a:pPr algn="just">
              <a:buNone/>
            </a:pPr>
            <a:r>
              <a:rPr lang="es-PE" b="1" dirty="0" smtClean="0"/>
              <a:t>	"2. Una vez que este se restablezca de salud y exista un documento idóneo que informe de parte de ESSALUD, que el imputado Jorge Hernán Herrera García, sea dado de alta médica y estando a los fines de la medida coercitiva de prisión preventiva de carácter provisional (...) este será inmediatamente conducido al Establecimiento Penitenciario que designe el INPE sede regional"</a:t>
            </a:r>
          </a:p>
          <a:p>
            <a:pPr>
              <a:buNone/>
            </a:pPr>
            <a:r>
              <a:rPr lang="es-PE" b="1" dirty="0" smtClean="0"/>
              <a:t>	(fojas 43; subrayado nuestro).</a:t>
            </a:r>
            <a:endParaRPr lang="es-PE" b="1" dirty="0"/>
          </a:p>
        </p:txBody>
      </p:sp>
    </p:spTree>
    <p:extLst>
      <p:ext uri="{BB962C8B-B14F-4D97-AF65-F5344CB8AC3E}">
        <p14:creationId xmlns:p14="http://schemas.microsoft.com/office/powerpoint/2010/main" val="33973134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4800" y="476672"/>
            <a:ext cx="8515672" cy="6048672"/>
          </a:xfrm>
        </p:spPr>
        <p:txBody>
          <a:bodyPr>
            <a:normAutofit/>
          </a:bodyPr>
          <a:lstStyle/>
          <a:p>
            <a:pPr algn="just">
              <a:buNone/>
            </a:pPr>
            <a:r>
              <a:rPr lang="es-PE" b="1" dirty="0" smtClean="0"/>
              <a:t>17. Como puede apreciarse, las Resoluciones </a:t>
            </a:r>
            <a:r>
              <a:rPr lang="es-PE" b="1" dirty="0" err="1" smtClean="0"/>
              <a:t>N°s</a:t>
            </a:r>
            <a:r>
              <a:rPr lang="es-PE" b="1" dirty="0" smtClean="0"/>
              <a:t> 4 y 5 citadas afectan claramente el derecho a la </a:t>
            </a:r>
            <a:r>
              <a:rPr lang="es-PE" b="1" dirty="0" smtClean="0">
                <a:solidFill>
                  <a:srgbClr val="C00000"/>
                </a:solidFill>
              </a:rPr>
              <a:t>debida motivación de las resoluciones judiciales por contener una </a:t>
            </a:r>
            <a:r>
              <a:rPr lang="es-PE" b="1" i="1" dirty="0" smtClean="0">
                <a:solidFill>
                  <a:srgbClr val="C00000"/>
                </a:solidFill>
              </a:rPr>
              <a:t>motivación sustancialmente incongruente</a:t>
            </a:r>
            <a:r>
              <a:rPr lang="es-PE" b="1" i="1" dirty="0" smtClean="0"/>
              <a:t>, ya que no han sido dictadas de manera </a:t>
            </a:r>
            <a:r>
              <a:rPr lang="es-PE" b="1" dirty="0" smtClean="0"/>
              <a:t>congruente con la solicitud presentada por la defensa del favorecido, desviando el marco del debate procesal al </a:t>
            </a:r>
            <a:r>
              <a:rPr lang="es-PE" b="1" dirty="0" smtClean="0">
                <a:solidFill>
                  <a:srgbClr val="FF0000"/>
                </a:solidFill>
                <a:effectLst>
                  <a:outerShdw blurRad="38100" dist="38100" dir="2700000" algn="tl">
                    <a:srgbClr val="000000">
                      <a:alpha val="43137"/>
                    </a:srgbClr>
                  </a:outerShdw>
                </a:effectLst>
              </a:rPr>
              <a:t>hacer concurrentes dos medidas cautelares (la prisión preventiva y la detención domiciliaria)</a:t>
            </a:r>
            <a:r>
              <a:rPr lang="es-PE" b="1" dirty="0" smtClean="0"/>
              <a:t> que, por su naturaleza, son sustitutivas una de otra.</a:t>
            </a:r>
            <a:endParaRPr lang="es-PE" b="1" dirty="0"/>
          </a:p>
        </p:txBody>
      </p:sp>
    </p:spTree>
    <p:extLst>
      <p:ext uri="{BB962C8B-B14F-4D97-AF65-F5344CB8AC3E}">
        <p14:creationId xmlns:p14="http://schemas.microsoft.com/office/powerpoint/2010/main" val="9810776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4800" y="476672"/>
            <a:ext cx="8443664" cy="6192688"/>
          </a:xfrm>
        </p:spPr>
        <p:txBody>
          <a:bodyPr>
            <a:normAutofit fontScale="85000" lnSpcReduction="10000"/>
          </a:bodyPr>
          <a:lstStyle/>
          <a:p>
            <a:pPr algn="just">
              <a:buNone/>
            </a:pPr>
            <a:r>
              <a:rPr lang="es-PE" b="1" dirty="0" smtClean="0"/>
              <a:t>18. Esta vulneración al mencionado derecho trajo como consecuencia que </a:t>
            </a:r>
            <a:r>
              <a:rPr lang="es-PE" b="1" dirty="0" smtClean="0">
                <a:solidFill>
                  <a:srgbClr val="C00000"/>
                </a:solidFill>
                <a:effectLst>
                  <a:outerShdw blurRad="38100" dist="38100" dir="2700000" algn="tl">
                    <a:srgbClr val="000000">
                      <a:alpha val="43137"/>
                    </a:srgbClr>
                  </a:outerShdw>
                </a:effectLst>
              </a:rPr>
              <a:t>los jueces superiores demandados, </a:t>
            </a:r>
            <a:r>
              <a:rPr lang="es-PE" b="1" dirty="0" smtClean="0"/>
              <a:t>en el Auto de fojas 44 cuya nulidad se pretende en el presente proceso, </a:t>
            </a:r>
            <a:r>
              <a:rPr lang="es-PE" b="1" dirty="0" smtClean="0">
                <a:solidFill>
                  <a:srgbClr val="C00000"/>
                </a:solidFill>
              </a:rPr>
              <a:t>sustenten la improcedencia del pedido de detención domiciliaria en el hecho de que el favorecido tiene un mandado de prisión preventiva vigente </a:t>
            </a:r>
            <a:r>
              <a:rPr lang="es-PE" b="1" dirty="0" smtClean="0"/>
              <a:t>desde el 15 de octubre de 2015; por lo que, a criterio de los demandados, los </a:t>
            </a:r>
            <a:r>
              <a:rPr lang="es-PE" b="1" dirty="0" smtClean="0">
                <a:solidFill>
                  <a:srgbClr val="C00000"/>
                </a:solidFill>
                <a:effectLst>
                  <a:outerShdw blurRad="38100" dist="38100" dir="2700000" algn="tl">
                    <a:srgbClr val="000000">
                      <a:alpha val="43137"/>
                    </a:srgbClr>
                  </a:outerShdw>
                </a:effectLst>
              </a:rPr>
              <a:t>problemas de salud que presente el favorecido debieran ser atendidos por el Instituto Nacional Penitenciario</a:t>
            </a:r>
            <a:r>
              <a:rPr lang="es-PE" b="1" dirty="0" smtClean="0"/>
              <a:t>, conforme al Código de Ejecución Penal. Es decir, la inconstitucionalidad de las Resoluciones N° 4 y 5 Juez del Segundo Juzgado de Investigación Preparatoria de </a:t>
            </a:r>
            <a:r>
              <a:rPr lang="es-PE" b="1" dirty="0" err="1" smtClean="0"/>
              <a:t>Tambopata</a:t>
            </a:r>
            <a:r>
              <a:rPr lang="es-PE" b="1" dirty="0" smtClean="0"/>
              <a:t>, trajo como consecuencia la inconstitucionalidad del Auto emitido por los Jueces superiores demandados.</a:t>
            </a:r>
            <a:endParaRPr lang="es-PE" b="1" dirty="0"/>
          </a:p>
        </p:txBody>
      </p:sp>
    </p:spTree>
    <p:extLst>
      <p:ext uri="{BB962C8B-B14F-4D97-AF65-F5344CB8AC3E}">
        <p14:creationId xmlns:p14="http://schemas.microsoft.com/office/powerpoint/2010/main" val="24044750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04800" y="548680"/>
            <a:ext cx="8371656" cy="6048672"/>
          </a:xfrm>
        </p:spPr>
        <p:txBody>
          <a:bodyPr>
            <a:normAutofit fontScale="92500" lnSpcReduction="20000"/>
          </a:bodyPr>
          <a:lstStyle/>
          <a:p>
            <a:pPr algn="just">
              <a:buNone/>
            </a:pPr>
            <a:r>
              <a:rPr lang="es-PE" b="1" dirty="0" smtClean="0"/>
              <a:t>19. Por tal motivo, a fin de </a:t>
            </a:r>
            <a:r>
              <a:rPr lang="es-PE" dirty="0" smtClean="0">
                <a:solidFill>
                  <a:srgbClr val="C00000"/>
                </a:solidFill>
                <a:effectLst>
                  <a:outerShdw blurRad="38100" dist="38100" dir="2700000" algn="tl">
                    <a:srgbClr val="000000">
                      <a:alpha val="43137"/>
                    </a:srgbClr>
                  </a:outerShdw>
                </a:effectLst>
              </a:rPr>
              <a:t>reponer las cosas al estado anterior de la violación del derecho constitucional del favorecido, debe declararse la nulidad del Auto de fojas 44, emitido por la Sala Superior Penal de Apelaciones de Madre de Dios; así como de la Resolución N° 4 </a:t>
            </a:r>
            <a:r>
              <a:rPr lang="es-PE" b="1" dirty="0" smtClean="0"/>
              <a:t>(a fojas 38) y N° 5 (a fojas 42) del Segundo Juzgado de Investigación Preparatoria de </a:t>
            </a:r>
            <a:r>
              <a:rPr lang="es-PE" b="1" dirty="0" err="1" smtClean="0"/>
              <a:t>Tambopata</a:t>
            </a:r>
            <a:r>
              <a:rPr lang="es-PE" b="1" dirty="0" smtClean="0"/>
              <a:t>, </a:t>
            </a:r>
            <a:r>
              <a:rPr lang="es-PE" b="1" dirty="0" smtClean="0">
                <a:solidFill>
                  <a:srgbClr val="C00000"/>
                </a:solidFill>
                <a:effectLst>
                  <a:outerShdw blurRad="38100" dist="38100" dir="2700000" algn="tl">
                    <a:srgbClr val="000000">
                      <a:alpha val="43137"/>
                    </a:srgbClr>
                  </a:outerShdw>
                </a:effectLst>
              </a:rPr>
              <a:t>debiendo dicho Juzgado emitir nuevo pronunciamiento, en el plazo máximo de 48 horas de notificada la presente sentencia, que resuelva la solicitud de detención domiciliaria </a:t>
            </a:r>
            <a:r>
              <a:rPr lang="es-PE" b="1" dirty="0" smtClean="0"/>
              <a:t>de fecha 28 de enero de 2016 presentada por la defensa del favorecido y determine la medida que corresponda teniendo en cuenta el artículo 290 del Código Procesal Penal.</a:t>
            </a:r>
            <a:endParaRPr lang="es-PE" b="1" dirty="0"/>
          </a:p>
        </p:txBody>
      </p:sp>
    </p:spTree>
    <p:extLst>
      <p:ext uri="{BB962C8B-B14F-4D97-AF65-F5344CB8AC3E}">
        <p14:creationId xmlns:p14="http://schemas.microsoft.com/office/powerpoint/2010/main" val="17381230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332657"/>
            <a:ext cx="9143999" cy="1224136"/>
          </a:xfrm>
        </p:spPr>
        <p:txBody>
          <a:bodyPr>
            <a:normAutofit/>
          </a:bodyPr>
          <a:lstStyle/>
          <a:p>
            <a:pPr marL="182880" indent="0" algn="ctr">
              <a:buNone/>
            </a:pP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PREVENTIVO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323528" y="1412776"/>
            <a:ext cx="8317432" cy="5445224"/>
          </a:xfrm>
        </p:spPr>
        <p:txBody>
          <a:bodyPr>
            <a:normAutofit fontScale="92500" lnSpcReduction="10000"/>
          </a:bodyPr>
          <a:lstStyle/>
          <a:p>
            <a:endParaRPr lang="es-PE" sz="2400" dirty="0" smtClean="0"/>
          </a:p>
          <a:p>
            <a:pPr algn="just"/>
            <a:r>
              <a:rPr lang="es-MX" sz="3200" dirty="0" smtClean="0">
                <a:solidFill>
                  <a:schemeClr val="tx1"/>
                </a:solidFill>
                <a:latin typeface="Times New Roman" pitchFamily="18" charset="0"/>
                <a:cs typeface="Times New Roman" pitchFamily="18" charset="0"/>
              </a:rPr>
              <a:t>Sobre el H.C. preventivo y a efectos de valorar la amenaza frente a la cual procede este proceso constitucional, el Tribunal Constitucional ha sostenido que: se debe comprobar: a) la </a:t>
            </a:r>
            <a:r>
              <a:rPr lang="es-MX" sz="3200" b="1" u="sng" dirty="0" smtClean="0">
                <a:solidFill>
                  <a:schemeClr val="tx1"/>
                </a:solidFill>
                <a:latin typeface="Times New Roman" pitchFamily="18" charset="0"/>
                <a:cs typeface="Times New Roman" pitchFamily="18" charset="0"/>
              </a:rPr>
              <a:t>inminencia</a:t>
            </a:r>
            <a:r>
              <a:rPr lang="es-MX" sz="3200" dirty="0" smtClean="0">
                <a:solidFill>
                  <a:schemeClr val="tx1"/>
                </a:solidFill>
                <a:latin typeface="Times New Roman" pitchFamily="18" charset="0"/>
                <a:cs typeface="Times New Roman" pitchFamily="18" charset="0"/>
              </a:rPr>
              <a:t> de que se produzca el acto vulnerador; es decir, que se configure un atentado a la libertad personal </a:t>
            </a:r>
            <a:r>
              <a:rPr lang="es-MX"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 esté por suceder prontamente o en vía de ejecución, no entendiéndose por tal a los simples actos preparatorios</a:t>
            </a:r>
            <a:r>
              <a:rPr lang="es-MX" sz="3200" dirty="0" smtClean="0">
                <a:solidFill>
                  <a:schemeClr val="tx1"/>
                </a:solidFill>
                <a:latin typeface="Times New Roman" pitchFamily="18" charset="0"/>
                <a:cs typeface="Times New Roman" pitchFamily="18" charset="0"/>
              </a:rPr>
              <a:t>; y b) que la amenaza a la libertad sea </a:t>
            </a:r>
            <a:r>
              <a:rPr lang="es-MX" sz="3200" b="1" u="sng" dirty="0" smtClean="0">
                <a:solidFill>
                  <a:schemeClr val="tx1"/>
                </a:solidFill>
                <a:latin typeface="Times New Roman" pitchFamily="18" charset="0"/>
                <a:cs typeface="Times New Roman" pitchFamily="18" charset="0"/>
              </a:rPr>
              <a:t>cierta</a:t>
            </a:r>
            <a:r>
              <a:rPr lang="es-MX" sz="3200" dirty="0" smtClean="0">
                <a:solidFill>
                  <a:schemeClr val="tx1"/>
                </a:solidFill>
                <a:latin typeface="Times New Roman" pitchFamily="18" charset="0"/>
                <a:cs typeface="Times New Roman" pitchFamily="18" charset="0"/>
              </a:rPr>
              <a:t>; es decir, que exista un </a:t>
            </a:r>
            <a:r>
              <a:rPr lang="es-MX"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conocimiento seguro y claro de la amenaza a la libertad, dejando de lado conjeturas o presunciones </a:t>
            </a:r>
            <a:r>
              <a:rPr lang="es-MX" sz="3200" dirty="0" smtClean="0">
                <a:solidFill>
                  <a:schemeClr val="tx1"/>
                </a:solidFill>
                <a:latin typeface="Times New Roman" pitchFamily="18" charset="0"/>
                <a:cs typeface="Times New Roman" pitchFamily="18" charset="0"/>
              </a:rPr>
              <a:t>(</a:t>
            </a:r>
            <a:r>
              <a:rPr lang="es-MX" sz="3200" dirty="0" err="1" smtClean="0">
                <a:solidFill>
                  <a:schemeClr val="tx1"/>
                </a:solidFill>
                <a:latin typeface="Times New Roman" pitchFamily="18" charset="0"/>
                <a:cs typeface="Times New Roman" pitchFamily="18" charset="0"/>
              </a:rPr>
              <a:t>Exp</a:t>
            </a:r>
            <a:r>
              <a:rPr lang="es-MX" sz="3200" dirty="0" smtClean="0">
                <a:solidFill>
                  <a:schemeClr val="tx1"/>
                </a:solidFill>
                <a:latin typeface="Times New Roman" pitchFamily="18" charset="0"/>
                <a:cs typeface="Times New Roman" pitchFamily="18" charset="0"/>
              </a:rPr>
              <a:t>. 3171-2003-HC/TC).       </a:t>
            </a:r>
            <a:endParaRPr lang="es-PE" dirty="0">
              <a:solidFill>
                <a:schemeClr val="tx1"/>
              </a:solidFill>
            </a:endParaRPr>
          </a:p>
        </p:txBody>
      </p:sp>
    </p:spTree>
    <p:extLst>
      <p:ext uri="{BB962C8B-B14F-4D97-AF65-F5344CB8AC3E}">
        <p14:creationId xmlns:p14="http://schemas.microsoft.com/office/powerpoint/2010/main" val="249489633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772816"/>
            <a:ext cx="8640960" cy="3474720"/>
          </a:xfrm>
        </p:spPr>
        <p:txBody>
          <a:bodyPr/>
          <a:lstStyle/>
          <a:p>
            <a:pPr marL="45720" indent="0" algn="just">
              <a:buNone/>
            </a:pPr>
            <a:r>
              <a:rPr lang="en-US" sz="3200" b="1" cap="all" dirty="0" err="1" smtClean="0">
                <a:solidFill>
                  <a:srgbClr val="FF0000"/>
                </a:solidFill>
                <a:effectLst>
                  <a:outerShdw blurRad="38100" dist="38100" dir="2700000" algn="tl">
                    <a:srgbClr val="000000">
                      <a:alpha val="43137"/>
                    </a:srgbClr>
                  </a:outerShdw>
                </a:effectLst>
              </a:rPr>
              <a:t>Expediente</a:t>
            </a:r>
            <a:r>
              <a:rPr lang="en-US" sz="3200" b="1" cap="all" dirty="0" smtClean="0">
                <a:solidFill>
                  <a:srgbClr val="FF0000"/>
                </a:solidFill>
                <a:effectLst>
                  <a:outerShdw blurRad="38100" dist="38100" dir="2700000" algn="tl">
                    <a:srgbClr val="000000">
                      <a:alpha val="43137"/>
                    </a:srgbClr>
                  </a:outerShdw>
                </a:effectLst>
              </a:rPr>
              <a:t> </a:t>
            </a:r>
            <a:r>
              <a:rPr lang="en-US" sz="3200" b="1" cap="all" dirty="0">
                <a:solidFill>
                  <a:srgbClr val="FF0000"/>
                </a:solidFill>
                <a:effectLst>
                  <a:outerShdw blurRad="38100" dist="38100" dir="2700000" algn="tl">
                    <a:srgbClr val="000000">
                      <a:alpha val="43137"/>
                    </a:srgbClr>
                  </a:outerShdw>
                </a:effectLst>
              </a:rPr>
              <a:t>N.° 2663-2003-HC/TC</a:t>
            </a:r>
            <a:endParaRPr lang="es-ES" sz="3200" b="1" dirty="0">
              <a:solidFill>
                <a:srgbClr val="FF0000"/>
              </a:solidFill>
              <a:effectLst>
                <a:outerShdw blurRad="38100" dist="38100" dir="2700000" algn="tl">
                  <a:srgbClr val="000000">
                    <a:alpha val="43137"/>
                  </a:srgbClr>
                </a:outerShdw>
              </a:effectLst>
            </a:endParaRPr>
          </a:p>
          <a:p>
            <a:pPr marL="45720" indent="0">
              <a:buNone/>
            </a:pPr>
            <a:r>
              <a:rPr lang="es-MX" sz="3200" b="1" cap="all" dirty="0">
                <a:solidFill>
                  <a:srgbClr val="FF0000"/>
                </a:solidFill>
                <a:effectLst>
                  <a:outerShdw blurRad="38100" dist="38100" dir="2700000" algn="tl">
                    <a:srgbClr val="000000">
                      <a:alpha val="43137"/>
                    </a:srgbClr>
                  </a:outerShdw>
                </a:effectLst>
              </a:rPr>
              <a:t>CONO NORTE DE LIMA</a:t>
            </a:r>
            <a:endParaRPr lang="es-ES" sz="3200" b="1" dirty="0">
              <a:solidFill>
                <a:srgbClr val="FF0000"/>
              </a:solidFill>
              <a:effectLst>
                <a:outerShdw blurRad="38100" dist="38100" dir="2700000" algn="tl">
                  <a:srgbClr val="000000">
                    <a:alpha val="43137"/>
                  </a:srgbClr>
                </a:outerShdw>
              </a:effectLst>
            </a:endParaRPr>
          </a:p>
          <a:p>
            <a:pPr marL="45720" indent="0">
              <a:buNone/>
            </a:pPr>
            <a:r>
              <a:rPr lang="es-MX" sz="3200" b="1" cap="all" dirty="0">
                <a:solidFill>
                  <a:srgbClr val="FF0000"/>
                </a:solidFill>
                <a:effectLst>
                  <a:outerShdw blurRad="38100" dist="38100" dir="2700000" algn="tl">
                    <a:srgbClr val="000000">
                      <a:alpha val="43137"/>
                    </a:srgbClr>
                  </a:outerShdw>
                </a:effectLst>
              </a:rPr>
              <a:t>ELEOBINA MABEL APONTE CHUQUIHUANCA</a:t>
            </a:r>
            <a:endParaRPr lang="es-ES" sz="3200" b="1" dirty="0">
              <a:solidFill>
                <a:srgbClr val="FF0000"/>
              </a:solidFill>
              <a:effectLst>
                <a:outerShdw blurRad="38100" dist="38100" dir="2700000" algn="tl">
                  <a:srgbClr val="000000">
                    <a:alpha val="43137"/>
                  </a:srgbClr>
                </a:outerShdw>
              </a:effectLst>
            </a:endParaRPr>
          </a:p>
          <a:p>
            <a:pPr marL="45720" indent="0">
              <a:buNone/>
            </a:pPr>
            <a:endParaRPr lang="es-PE" dirty="0"/>
          </a:p>
        </p:txBody>
      </p:sp>
    </p:spTree>
    <p:extLst>
      <p:ext uri="{BB962C8B-B14F-4D97-AF65-F5344CB8AC3E}">
        <p14:creationId xmlns:p14="http://schemas.microsoft.com/office/powerpoint/2010/main" val="226523137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88640"/>
            <a:ext cx="8424936" cy="6669360"/>
          </a:xfrm>
        </p:spPr>
        <p:txBody>
          <a:bodyPr>
            <a:normAutofit/>
          </a:bodyPr>
          <a:lstStyle/>
          <a:p>
            <a:pPr marL="45720" lvl="0" indent="0">
              <a:buNone/>
            </a:pPr>
            <a:r>
              <a:rPr lang="es-PE" sz="4000" b="1" dirty="0" smtClean="0">
                <a:solidFill>
                  <a:srgbClr val="FF0000"/>
                </a:solidFill>
              </a:rPr>
              <a:t>Petitorio </a:t>
            </a:r>
          </a:p>
          <a:p>
            <a:pPr marL="45720" lvl="0" indent="0" algn="just">
              <a:buNone/>
            </a:pPr>
            <a:r>
              <a:rPr lang="es-PE" sz="4000" dirty="0" smtClean="0"/>
              <a:t>El </a:t>
            </a:r>
            <a:r>
              <a:rPr lang="es-PE" sz="4000" dirty="0"/>
              <a:t>objeto de la presente demanda es que se ordene al Juez del Segundo Juzgado de Paz Letrado de Comas que levante la orden de captura que pesa sobre la accionante, ordenada mediante Resolución N.°  26, de fecha 13 de agosto de 2003.</a:t>
            </a:r>
            <a:endParaRPr lang="es-ES" sz="4000" dirty="0"/>
          </a:p>
          <a:p>
            <a:pPr marL="45720" indent="0">
              <a:buNone/>
            </a:pPr>
            <a:endParaRPr lang="es-PE" dirty="0"/>
          </a:p>
        </p:txBody>
      </p:sp>
    </p:spTree>
    <p:extLst>
      <p:ext uri="{BB962C8B-B14F-4D97-AF65-F5344CB8AC3E}">
        <p14:creationId xmlns:p14="http://schemas.microsoft.com/office/powerpoint/2010/main" val="92333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640960" cy="1143000"/>
          </a:xfrm>
        </p:spPr>
        <p:txBody>
          <a:bodyPr/>
          <a:lstStyle/>
          <a:p>
            <a:pPr marL="0" indent="0" algn="ctr">
              <a:buNone/>
            </a:pPr>
            <a:r>
              <a:rPr lang="es-PE" b="1" dirty="0" smtClean="0">
                <a:effectLst>
                  <a:outerShdw blurRad="38100" dist="38100" dir="2700000" algn="tl">
                    <a:srgbClr val="000000">
                      <a:alpha val="43137"/>
                    </a:srgbClr>
                  </a:outerShdw>
                  <a:reflection blurRad="12700" stA="48000" endA="300" endPos="55000" dir="5400000" sy="-90000" algn="bl" rotWithShape="0"/>
                </a:effectLst>
              </a:rPr>
              <a:t>PROCEDENCIA DEL HÁBEAS CORPUS </a:t>
            </a:r>
            <a:endParaRPr lang="es-PE"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251520" y="1844824"/>
            <a:ext cx="8568952" cy="4896544"/>
          </a:xfrm>
        </p:spPr>
        <p:txBody>
          <a:bodyPr>
            <a:normAutofit/>
          </a:bodyPr>
          <a:lstStyle/>
          <a:p>
            <a:pPr marL="45720" indent="0" algn="just">
              <a:buNone/>
            </a:pPr>
            <a:r>
              <a:rPr lang="es-PE" sz="3200" b="1" dirty="0" smtClean="0"/>
              <a:t>Tres grandes supuestos de procedencia del Hábeas Corpus:</a:t>
            </a:r>
          </a:p>
          <a:p>
            <a:pPr marL="45720" indent="0" algn="just">
              <a:buNone/>
            </a:pPr>
            <a:endParaRPr lang="es-PE" sz="3200" b="1" dirty="0"/>
          </a:p>
          <a:p>
            <a:pPr marL="45720" indent="0" algn="just">
              <a:buNone/>
            </a:pPr>
            <a:r>
              <a:rPr lang="es-PE" sz="3200" b="1" dirty="0" smtClean="0"/>
              <a:t>a). </a:t>
            </a:r>
            <a:r>
              <a:rPr lang="es-PE" sz="3200" b="1" dirty="0" smtClean="0">
                <a:solidFill>
                  <a:schemeClr val="tx1"/>
                </a:solidFill>
                <a:effectLst>
                  <a:outerShdw blurRad="38100" dist="38100" dir="2700000" algn="tl">
                    <a:srgbClr val="000000">
                      <a:alpha val="43137"/>
                    </a:srgbClr>
                  </a:outerShdw>
                </a:effectLst>
              </a:rPr>
              <a:t>Por violación o amenaza de violación.</a:t>
            </a:r>
          </a:p>
          <a:p>
            <a:pPr marL="45720" indent="0" algn="just">
              <a:buNone/>
            </a:pPr>
            <a:endParaRPr lang="es-PE" sz="3200" b="1" dirty="0"/>
          </a:p>
          <a:p>
            <a:pPr marL="45720" indent="0" algn="just">
              <a:buNone/>
            </a:pPr>
            <a:r>
              <a:rPr lang="es-PE" sz="3200" b="1" dirty="0" smtClean="0"/>
              <a:t>b). </a:t>
            </a:r>
            <a:r>
              <a:rPr lang="es-PE" sz="3200" b="1" dirty="0" smtClean="0">
                <a:effectLst>
                  <a:outerShdw blurRad="38100" dist="38100" dir="2700000" algn="tl">
                    <a:srgbClr val="000000">
                      <a:alpha val="43137"/>
                    </a:srgbClr>
                  </a:outerShdw>
                </a:effectLst>
              </a:rPr>
              <a:t>Contra actos provenientes de normas.</a:t>
            </a:r>
          </a:p>
          <a:p>
            <a:pPr marL="45720" indent="0" algn="just">
              <a:buNone/>
            </a:pPr>
            <a:endParaRPr lang="es-PE" sz="3200" b="1" dirty="0"/>
          </a:p>
          <a:p>
            <a:pPr marL="45720" indent="0" algn="just">
              <a:buNone/>
            </a:pPr>
            <a:r>
              <a:rPr lang="es-PE" sz="3200" b="1" dirty="0" smtClean="0"/>
              <a:t>c). </a:t>
            </a:r>
            <a:r>
              <a:rPr lang="es-PE" sz="3200" b="1" dirty="0" smtClean="0">
                <a:effectLst>
                  <a:outerShdw blurRad="38100" dist="38100" dir="2700000" algn="tl">
                    <a:srgbClr val="000000">
                      <a:alpha val="43137"/>
                    </a:srgbClr>
                  </a:outerShdw>
                </a:effectLst>
              </a:rPr>
              <a:t>Contra resoluciones judiciales.-   </a:t>
            </a:r>
            <a:endParaRPr lang="es-P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607072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784976" cy="6858000"/>
          </a:xfrm>
        </p:spPr>
        <p:txBody>
          <a:bodyPr>
            <a:normAutofit fontScale="92500" lnSpcReduction="10000"/>
          </a:bodyPr>
          <a:lstStyle/>
          <a:p>
            <a:pPr marL="45720" indent="0" algn="just">
              <a:buNone/>
            </a:pPr>
            <a:r>
              <a:rPr lang="es-PE" sz="2600" dirty="0"/>
              <a:t>Sostiene que con motivo del </a:t>
            </a:r>
            <a:r>
              <a:rPr lang="es-PE" sz="2600" b="1" dirty="0">
                <a:solidFill>
                  <a:srgbClr val="FF0000"/>
                </a:solidFill>
              </a:rPr>
              <a:t>proceso judicial N.° 121-02, fue designada como custodia judicial de un televisor y un ropero de madera</a:t>
            </a:r>
            <a:r>
              <a:rPr lang="es-PE" sz="2600" dirty="0"/>
              <a:t>, los que depositó en su domicilio; que, posteriormente, el </a:t>
            </a:r>
            <a:r>
              <a:rPr lang="es-PE" sz="2600" b="1" u="sng" dirty="0">
                <a:solidFill>
                  <a:srgbClr val="002060"/>
                </a:solidFill>
              </a:rPr>
              <a:t>Juzgado desafectó el ropero </a:t>
            </a:r>
            <a:r>
              <a:rPr lang="es-PE" sz="2600" b="1" dirty="0">
                <a:solidFill>
                  <a:srgbClr val="002060"/>
                </a:solidFill>
              </a:rPr>
              <a:t>y la notificó para que lo ponga a disposición del juzgado</a:t>
            </a:r>
            <a:r>
              <a:rPr lang="es-PE" sz="2600" dirty="0"/>
              <a:t>, por lo que presentó 3 escritos a fin de que el juzgado precise el lugar donde </a:t>
            </a:r>
            <a:r>
              <a:rPr lang="es-PE" sz="2600" b="1" dirty="0">
                <a:solidFill>
                  <a:srgbClr val="C00000"/>
                </a:solidFill>
                <a:effectLst>
                  <a:outerShdw blurRad="38100" dist="38100" dir="2700000" algn="tl">
                    <a:srgbClr val="000000">
                      <a:alpha val="43137"/>
                    </a:srgbClr>
                  </a:outerShdw>
                </a:effectLst>
              </a:rPr>
              <a:t>debía poner a disposición el bien requerido, hecho que recién se produjo con la Resolución N.° 24, de fecha 23 de junio de 2003</a:t>
            </a:r>
            <a:r>
              <a:rPr lang="es-PE" sz="2600" dirty="0"/>
              <a:t>, </a:t>
            </a:r>
            <a:r>
              <a:rPr lang="es-PE" sz="2600" dirty="0">
                <a:solidFill>
                  <a:srgbClr val="C00000"/>
                </a:solidFill>
                <a:effectLst>
                  <a:outerShdw blurRad="38100" dist="38100" dir="2700000" algn="tl">
                    <a:srgbClr val="000000">
                      <a:alpha val="43137"/>
                    </a:srgbClr>
                  </a:outerShdw>
                </a:effectLst>
              </a:rPr>
              <a:t>y notificada el 14 de julio del mismo año, en la que se le requiere, por última vez, para que el día 24 de julio de 2003 cumpla con apersonarse al local de juzgado con el bien, </a:t>
            </a:r>
            <a:r>
              <a:rPr lang="es-PE" sz="2600" i="1" u="sng" dirty="0">
                <a:solidFill>
                  <a:srgbClr val="0070C0"/>
                </a:solidFill>
                <a:effectLst>
                  <a:outerShdw blurRad="38100" dist="38100" dir="2700000" algn="tl">
                    <a:srgbClr val="000000">
                      <a:alpha val="43137"/>
                    </a:srgbClr>
                  </a:outerShdw>
                </a:effectLst>
              </a:rPr>
              <a:t>bajo apercibimiento de ordenarse su captura</a:t>
            </a:r>
            <a:r>
              <a:rPr lang="es-PE" sz="2600" dirty="0"/>
              <a:t>; que, en la </a:t>
            </a:r>
            <a:r>
              <a:rPr lang="es-PE" sz="2600" b="1" u="sng" dirty="0">
                <a:solidFill>
                  <a:srgbClr val="7030A0"/>
                </a:solidFill>
                <a:effectLst>
                  <a:outerShdw blurRad="38100" dist="38100" dir="2700000" algn="tl">
                    <a:srgbClr val="000000">
                      <a:alpha val="43137"/>
                    </a:srgbClr>
                  </a:outerShdw>
                </a:effectLst>
              </a:rPr>
              <a:t>fecha en que le notificaron la Resolución N.° 24 se encontraba de viaje, por lo que su hermana, mediante escrito de fecha 22 de julio de 2003, solicitó que dicha diligencia se realice en el propio domicilio de la custodia, debido a que no contaba con los medios económicos para trasladar el bien al local de juzgado; y que el 13 de agosto de 2003, mediante </a:t>
            </a:r>
            <a:r>
              <a:rPr lang="es-PE" sz="2600" b="1" u="sng" dirty="0">
                <a:solidFill>
                  <a:srgbClr val="C00000"/>
                </a:solidFill>
                <a:effectLst>
                  <a:outerShdw blurRad="38100" dist="38100" dir="2700000" algn="tl">
                    <a:srgbClr val="000000">
                      <a:alpha val="43137"/>
                    </a:srgbClr>
                  </a:outerShdw>
                </a:effectLst>
              </a:rPr>
              <a:t>Resolución N.° 26, el juez ordenó su captura sin motivación alguna</a:t>
            </a:r>
            <a:r>
              <a:rPr lang="es-PE" sz="2600" dirty="0"/>
              <a:t>. Agrega que el 20 de agosto de 2003 presentó al Juzgado un escrito pidiendo la nulidad de la Resolución N.° 26, sin que hasta la fecha de la interposición de la demanda exista pronunciamiento alguno. </a:t>
            </a:r>
            <a:endParaRPr lang="es-ES" sz="2600" dirty="0"/>
          </a:p>
          <a:p>
            <a:pPr marL="45720" indent="0">
              <a:buNone/>
            </a:pPr>
            <a:endParaRPr lang="es-PE" dirty="0"/>
          </a:p>
        </p:txBody>
      </p:sp>
    </p:spTree>
    <p:extLst>
      <p:ext uri="{BB962C8B-B14F-4D97-AF65-F5344CB8AC3E}">
        <p14:creationId xmlns:p14="http://schemas.microsoft.com/office/powerpoint/2010/main" val="5796426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640960" cy="6858000"/>
          </a:xfrm>
        </p:spPr>
        <p:txBody>
          <a:bodyPr>
            <a:normAutofit fontScale="92500" lnSpcReduction="20000"/>
          </a:bodyPr>
          <a:lstStyle/>
          <a:p>
            <a:pPr marL="45720" lvl="0" indent="0" algn="just">
              <a:buNone/>
            </a:pPr>
            <a:r>
              <a:rPr lang="es-PE" sz="4000" dirty="0"/>
              <a:t>En el presente caso </a:t>
            </a:r>
            <a:r>
              <a:rPr lang="es-PE" sz="4000" b="1" dirty="0">
                <a:solidFill>
                  <a:srgbClr val="FF0000"/>
                </a:solidFill>
                <a:effectLst>
                  <a:outerShdw blurRad="38100" dist="38100" dir="2700000" algn="tl">
                    <a:srgbClr val="000000">
                      <a:alpha val="43137"/>
                    </a:srgbClr>
                  </a:outerShdw>
                </a:effectLst>
              </a:rPr>
              <a:t>aunque la recurrente no ha sido privada de su libertad, existe una amenaza</a:t>
            </a:r>
            <a:r>
              <a:rPr lang="es-PE" sz="4000" dirty="0"/>
              <a:t>, </a:t>
            </a:r>
            <a:r>
              <a:rPr lang="es-PE" sz="4000" b="1" dirty="0">
                <a:solidFill>
                  <a:srgbClr val="7030A0"/>
                </a:solidFill>
              </a:rPr>
              <a:t>que proviene de una orden de detención dictada por el órgano jurisdiccional emplazado</a:t>
            </a:r>
            <a:r>
              <a:rPr lang="es-PE" sz="4000" dirty="0"/>
              <a:t>. Nos encontramos, entonces, ante un hábeas corpus preventivo. </a:t>
            </a:r>
          </a:p>
          <a:p>
            <a:pPr marL="45720" indent="0">
              <a:buNone/>
            </a:pPr>
            <a:r>
              <a:rPr lang="es-PE" sz="4000" dirty="0"/>
              <a:t> </a:t>
            </a:r>
            <a:endParaRPr lang="es-ES" sz="4000" dirty="0"/>
          </a:p>
          <a:p>
            <a:pPr marL="45720" lvl="0" indent="0" algn="just">
              <a:buNone/>
            </a:pPr>
            <a:r>
              <a:rPr lang="es-PE" sz="4000" dirty="0" smtClean="0"/>
              <a:t>De </a:t>
            </a:r>
            <a:r>
              <a:rPr lang="es-PE" sz="4000" dirty="0"/>
              <a:t>acuerdo al literal f, del inciso 24), del artículo 2° de la Constitución, nadie puede ser detenido sino por mandamiento escrito y motivado del juez o por las autoridades policiales en caso de flagrante delito. </a:t>
            </a:r>
            <a:endParaRPr lang="es-ES" sz="4000" dirty="0"/>
          </a:p>
          <a:p>
            <a:pPr marL="45720" indent="0">
              <a:buNone/>
            </a:pPr>
            <a:endParaRPr lang="es-PE" dirty="0"/>
          </a:p>
        </p:txBody>
      </p:sp>
    </p:spTree>
    <p:extLst>
      <p:ext uri="{BB962C8B-B14F-4D97-AF65-F5344CB8AC3E}">
        <p14:creationId xmlns:p14="http://schemas.microsoft.com/office/powerpoint/2010/main" val="420171852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88640"/>
            <a:ext cx="8424936" cy="6858000"/>
          </a:xfrm>
        </p:spPr>
        <p:txBody>
          <a:bodyPr>
            <a:normAutofit lnSpcReduction="10000"/>
          </a:bodyPr>
          <a:lstStyle/>
          <a:p>
            <a:pPr marL="45720" indent="0" algn="just">
              <a:buNone/>
            </a:pPr>
            <a:r>
              <a:rPr lang="es-PE" sz="3200" dirty="0"/>
              <a:t>El </a:t>
            </a:r>
            <a:r>
              <a:rPr lang="es-PE" sz="3200" b="1" dirty="0">
                <a:solidFill>
                  <a:srgbClr val="FF0000"/>
                </a:solidFill>
                <a:effectLst>
                  <a:outerShdw blurRad="38100" dist="38100" dir="2700000" algn="tl">
                    <a:srgbClr val="000000">
                      <a:alpha val="43137"/>
                    </a:srgbClr>
                  </a:outerShdw>
                </a:effectLst>
              </a:rPr>
              <a:t>mandato de detención</a:t>
            </a:r>
            <a:r>
              <a:rPr lang="es-PE" sz="3200" dirty="0"/>
              <a:t>, </a:t>
            </a:r>
            <a:r>
              <a:rPr lang="es-PE" sz="3200" b="1" dirty="0">
                <a:solidFill>
                  <a:srgbClr val="002060"/>
                </a:solidFill>
              </a:rPr>
              <a:t>se basó en el incumplimiento de la recurrente de apersonarse al local del juzgado con el ropero de madera cuya custodia le había sido encomendada</a:t>
            </a:r>
            <a:r>
              <a:rPr lang="es-PE" sz="3200" dirty="0"/>
              <a:t>. Sin embargo, </a:t>
            </a:r>
            <a:r>
              <a:rPr lang="es-PE" sz="3200" b="1" dirty="0">
                <a:solidFill>
                  <a:srgbClr val="C00000"/>
                </a:solidFill>
              </a:rPr>
              <a:t>la resolución cuestionada no hace referencia al escrito presentado con fecha 22 de julio de 2003, en el que indica su falta de recursos económicos para </a:t>
            </a:r>
            <a:r>
              <a:rPr lang="es-PE" sz="3200" b="1" dirty="0" smtClean="0">
                <a:solidFill>
                  <a:srgbClr val="C00000"/>
                </a:solidFill>
              </a:rPr>
              <a:t>efectuar </a:t>
            </a:r>
            <a:r>
              <a:rPr lang="es-PE" sz="3200" b="1" dirty="0">
                <a:solidFill>
                  <a:srgbClr val="C00000"/>
                </a:solidFill>
              </a:rPr>
              <a:t>el traslado del mueble, solicitando, a su vez, que dicha diligencia se realice en su domicilio</a:t>
            </a:r>
            <a:r>
              <a:rPr lang="es-PE" sz="3200" b="1" dirty="0"/>
              <a:t>. </a:t>
            </a:r>
            <a:r>
              <a:rPr lang="es-PE" sz="3200" dirty="0"/>
              <a:t>Por tanto, </a:t>
            </a:r>
            <a:r>
              <a:rPr lang="es-PE" sz="3200" b="1" dirty="0">
                <a:solidFill>
                  <a:srgbClr val="7030A0"/>
                </a:solidFill>
              </a:rPr>
              <a:t>no hay en el presente caso, renuencia a acatar los mandatos judiciales por parte de la recurrente que justifique la medida de detención cuestionada</a:t>
            </a:r>
            <a:r>
              <a:rPr lang="es-PE" sz="3200" dirty="0"/>
              <a:t>.</a:t>
            </a:r>
            <a:endParaRPr lang="es-ES" sz="3200" dirty="0"/>
          </a:p>
          <a:p>
            <a:pPr marL="45720" indent="0">
              <a:buNone/>
            </a:pPr>
            <a:endParaRPr lang="es-PE" dirty="0"/>
          </a:p>
        </p:txBody>
      </p:sp>
    </p:spTree>
    <p:extLst>
      <p:ext uri="{BB962C8B-B14F-4D97-AF65-F5344CB8AC3E}">
        <p14:creationId xmlns:p14="http://schemas.microsoft.com/office/powerpoint/2010/main" val="95488699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116632"/>
            <a:ext cx="8496944" cy="6624736"/>
          </a:xfrm>
        </p:spPr>
        <p:txBody>
          <a:bodyPr>
            <a:normAutofit/>
          </a:bodyPr>
          <a:lstStyle/>
          <a:p>
            <a:pPr marL="45720" lvl="0" indent="0">
              <a:buNone/>
            </a:pPr>
            <a:endParaRPr lang="es-PE" dirty="0" smtClean="0"/>
          </a:p>
          <a:p>
            <a:pPr marL="45720" lvl="0" indent="0" algn="just">
              <a:buNone/>
            </a:pPr>
            <a:r>
              <a:rPr lang="es-PE" sz="3600" b="1" dirty="0" smtClean="0"/>
              <a:t>1.Declarar </a:t>
            </a:r>
            <a:r>
              <a:rPr lang="es-PE" sz="3600" b="1" dirty="0">
                <a:solidFill>
                  <a:srgbClr val="FF0000"/>
                </a:solidFill>
              </a:rPr>
              <a:t>fundada</a:t>
            </a:r>
            <a:r>
              <a:rPr lang="es-PE" sz="3600" b="1" dirty="0"/>
              <a:t> la acción de hábeas corpus.</a:t>
            </a:r>
            <a:endParaRPr lang="es-ES" sz="3600" b="1" dirty="0"/>
          </a:p>
          <a:p>
            <a:pPr marL="45720" lvl="0" indent="0" algn="just">
              <a:buNone/>
            </a:pPr>
            <a:r>
              <a:rPr lang="es-PE" sz="3600" b="1" dirty="0" smtClean="0"/>
              <a:t>2.Declarar </a:t>
            </a:r>
            <a:r>
              <a:rPr lang="es-PE" sz="3600" b="1" dirty="0"/>
              <a:t>nula la resolución Nº 26 de fecha 13 de agosto de 2003, dictada por el Juzgado de Paz Letrado de Comas en el proceso Nº 121-2002, la cual ordena la inmediata ubicación y captura de </a:t>
            </a:r>
            <a:r>
              <a:rPr lang="es-PE" sz="3600" b="1" dirty="0" err="1"/>
              <a:t>Eleobina</a:t>
            </a:r>
            <a:r>
              <a:rPr lang="es-PE" sz="3600" b="1" dirty="0"/>
              <a:t> Mabel Aponte </a:t>
            </a:r>
            <a:r>
              <a:rPr lang="es-PE" sz="3600" b="1" dirty="0" err="1"/>
              <a:t>Chuquihuana</a:t>
            </a:r>
            <a:r>
              <a:rPr lang="es-PE" sz="3600" b="1" dirty="0"/>
              <a:t>.   </a:t>
            </a:r>
            <a:endParaRPr lang="es-ES" sz="3600" b="1" dirty="0"/>
          </a:p>
          <a:p>
            <a:pPr marL="45720" indent="0" algn="just">
              <a:buNone/>
            </a:pPr>
            <a:r>
              <a:rPr lang="es-PE" sz="3600" b="1" dirty="0"/>
              <a:t> </a:t>
            </a:r>
            <a:endParaRPr lang="es-ES" sz="3600" dirty="0"/>
          </a:p>
          <a:p>
            <a:pPr marL="45720" indent="0">
              <a:buNone/>
            </a:pPr>
            <a:endParaRPr lang="es-PE" dirty="0"/>
          </a:p>
        </p:txBody>
      </p:sp>
    </p:spTree>
    <p:extLst>
      <p:ext uri="{BB962C8B-B14F-4D97-AF65-F5344CB8AC3E}">
        <p14:creationId xmlns:p14="http://schemas.microsoft.com/office/powerpoint/2010/main" val="277488898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88640"/>
            <a:ext cx="9143999" cy="1296144"/>
          </a:xfrm>
        </p:spPr>
        <p:txBody>
          <a:bodyPr>
            <a:normAutofit/>
          </a:bodyPr>
          <a:lstStyle/>
          <a:p>
            <a:pPr marL="182880" indent="0" algn="ctr">
              <a:buNone/>
            </a:pP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TRASLATIVO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395536" y="1412776"/>
            <a:ext cx="8424936" cy="5445224"/>
          </a:xfrm>
        </p:spPr>
        <p:txBody>
          <a:bodyPr>
            <a:normAutofit lnSpcReduction="10000"/>
          </a:bodyPr>
          <a:lstStyle/>
          <a:p>
            <a:endParaRPr lang="es-PE" sz="2400" dirty="0" smtClean="0"/>
          </a:p>
          <a:p>
            <a:pPr algn="just"/>
            <a:r>
              <a:rPr lang="es-MX" sz="3600" dirty="0" smtClean="0">
                <a:solidFill>
                  <a:schemeClr val="tx1"/>
                </a:solidFill>
                <a:latin typeface="Times New Roman" pitchFamily="18" charset="0"/>
                <a:cs typeface="Times New Roman" pitchFamily="18" charset="0"/>
              </a:rPr>
              <a:t>Es empleado para denunciar </a:t>
            </a:r>
            <a:r>
              <a:rPr lang="es-MX" sz="3600" b="1" u="sng" dirty="0" smtClean="0">
                <a:solidFill>
                  <a:schemeClr val="tx1"/>
                </a:solidFill>
                <a:latin typeface="Times New Roman" pitchFamily="18" charset="0"/>
                <a:cs typeface="Times New Roman" pitchFamily="18" charset="0"/>
              </a:rPr>
              <a:t>mora en el proceso judicial</a:t>
            </a:r>
            <a:r>
              <a:rPr lang="es-MX" sz="3600" dirty="0" smtClean="0">
                <a:solidFill>
                  <a:schemeClr val="tx1"/>
                </a:solidFill>
                <a:latin typeface="Times New Roman" pitchFamily="18" charset="0"/>
                <a:cs typeface="Times New Roman" pitchFamily="18" charset="0"/>
              </a:rPr>
              <a:t> u otras graves violaciones al debido proceso o a la tutela judicial efectiva; es decir, cuando </a:t>
            </a:r>
            <a:r>
              <a:rPr lang="es-MX" sz="3600" b="1" u="sng" dirty="0" smtClean="0">
                <a:solidFill>
                  <a:srgbClr val="FF0000"/>
                </a:solidFill>
                <a:latin typeface="Times New Roman" pitchFamily="18" charset="0"/>
                <a:cs typeface="Times New Roman" pitchFamily="18" charset="0"/>
              </a:rPr>
              <a:t>se mantenga indebidamente la privación de la libertad de una persona</a:t>
            </a:r>
            <a:r>
              <a:rPr lang="es-MX" sz="3600" dirty="0" smtClean="0">
                <a:solidFill>
                  <a:schemeClr val="tx1"/>
                </a:solidFill>
                <a:latin typeface="Times New Roman" pitchFamily="18" charset="0"/>
                <a:cs typeface="Times New Roman" pitchFamily="18" charset="0"/>
              </a:rPr>
              <a:t> o se </a:t>
            </a:r>
            <a:r>
              <a:rPr lang="es-MX" sz="3600" b="1" u="sng" dirty="0" smtClean="0">
                <a:solidFill>
                  <a:srgbClr val="7030A0"/>
                </a:solidFill>
                <a:latin typeface="Times New Roman" pitchFamily="18" charset="0"/>
                <a:cs typeface="Times New Roman" pitchFamily="18" charset="0"/>
              </a:rPr>
              <a:t>demore la determinación jurisdiccional que resuelva la situación personal de un detenido </a:t>
            </a:r>
            <a:r>
              <a:rPr lang="es-MX" sz="3600" dirty="0" smtClean="0">
                <a:solidFill>
                  <a:schemeClr val="tx1"/>
                </a:solidFill>
                <a:latin typeface="Times New Roman" pitchFamily="18" charset="0"/>
                <a:cs typeface="Times New Roman" pitchFamily="18" charset="0"/>
              </a:rPr>
              <a:t>(STC 2663-2003-HC/TC).   </a:t>
            </a:r>
            <a:r>
              <a:rPr lang="es-MX"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(Plazo Razonable) </a:t>
            </a:r>
            <a:endParaRPr lang="es-PE"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945222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784976" cy="1143000"/>
          </a:xfrm>
        </p:spPr>
        <p:txBody>
          <a:bodyPr/>
          <a:lstStyle/>
          <a:p>
            <a:pPr algn="ctr">
              <a:buNone/>
            </a:pPr>
            <a:r>
              <a:rPr lang="es-PE" sz="3200" b="1" dirty="0" smtClean="0">
                <a:solidFill>
                  <a:srgbClr val="FF0000"/>
                </a:solidFill>
                <a:effectLst>
                  <a:outerShdw blurRad="38100" dist="38100" dir="2700000" algn="tl">
                    <a:srgbClr val="000000">
                      <a:alpha val="43137"/>
                    </a:srgbClr>
                  </a:outerShdw>
                </a:effectLst>
              </a:rPr>
              <a:t>Supuestos para la procedencia del HC Traslativo </a:t>
            </a:r>
            <a:endParaRPr lang="es-PE" sz="3200"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107504" y="1124744"/>
            <a:ext cx="8424936" cy="5544616"/>
          </a:xfrm>
        </p:spPr>
        <p:txBody>
          <a:bodyPr>
            <a:normAutofit fontScale="70000" lnSpcReduction="20000"/>
          </a:bodyPr>
          <a:lstStyle/>
          <a:p>
            <a:pPr algn="just">
              <a:buNone/>
            </a:pPr>
            <a:r>
              <a:rPr lang="es-PE" dirty="0" smtClean="0">
                <a:solidFill>
                  <a:schemeClr val="tx1"/>
                </a:solidFill>
              </a:rPr>
              <a:t>1.- </a:t>
            </a:r>
            <a:r>
              <a:rPr lang="es-PE" smtClean="0">
                <a:solidFill>
                  <a:schemeClr val="tx1"/>
                </a:solidFill>
              </a:rPr>
              <a:t>Demora de </a:t>
            </a:r>
            <a:r>
              <a:rPr lang="es-PE" dirty="0" smtClean="0">
                <a:solidFill>
                  <a:schemeClr val="tx1"/>
                </a:solidFill>
              </a:rPr>
              <a:t>la PNP en ponerlo a disposición del detenido ante el  Juez para determinar su situación jurídica. </a:t>
            </a:r>
          </a:p>
          <a:p>
            <a:pPr algn="just">
              <a:buNone/>
            </a:pPr>
            <a:r>
              <a:rPr lang="es-PE" dirty="0" smtClean="0">
                <a:solidFill>
                  <a:schemeClr val="tx1"/>
                </a:solidFill>
              </a:rPr>
              <a:t>2.- Demora en la Investigación Fiscal (Ya no en actual </a:t>
            </a:r>
            <a:r>
              <a:rPr lang="es-PE" dirty="0" err="1" smtClean="0">
                <a:solidFill>
                  <a:schemeClr val="tx1"/>
                </a:solidFill>
              </a:rPr>
              <a:t>Jurisp</a:t>
            </a:r>
            <a:r>
              <a:rPr lang="es-PE" dirty="0" smtClean="0">
                <a:solidFill>
                  <a:schemeClr val="tx1"/>
                </a:solidFill>
              </a:rPr>
              <a:t>. TC)</a:t>
            </a:r>
          </a:p>
          <a:p>
            <a:pPr algn="just">
              <a:buNone/>
            </a:pPr>
            <a:r>
              <a:rPr lang="es-PE" dirty="0" smtClean="0">
                <a:solidFill>
                  <a:schemeClr val="tx1"/>
                </a:solidFill>
              </a:rPr>
              <a:t>3.- Demora en el desarrollo del proceso penal (se vencieron los plazos).</a:t>
            </a:r>
          </a:p>
          <a:p>
            <a:pPr algn="just">
              <a:buNone/>
            </a:pPr>
            <a:r>
              <a:rPr lang="es-PE" dirty="0" smtClean="0">
                <a:solidFill>
                  <a:schemeClr val="tx1"/>
                </a:solidFill>
              </a:rPr>
              <a:t>4.- Demora en la emisión de la sentencia (se vencieron los plazos).</a:t>
            </a:r>
          </a:p>
          <a:p>
            <a:pPr algn="just">
              <a:buNone/>
            </a:pPr>
            <a:r>
              <a:rPr lang="es-PE" dirty="0" smtClean="0">
                <a:solidFill>
                  <a:schemeClr val="tx1"/>
                </a:solidFill>
              </a:rPr>
              <a:t>5.- Demora a pronunciarse respecto a la medida coercitiva en caso de pedido de cese o de impugnación por </a:t>
            </a:r>
            <a:r>
              <a:rPr lang="es-PE" dirty="0" err="1" smtClean="0">
                <a:solidFill>
                  <a:schemeClr val="tx1"/>
                </a:solidFill>
              </a:rPr>
              <a:t>ejm.</a:t>
            </a:r>
            <a:r>
              <a:rPr lang="es-PE" dirty="0" smtClean="0">
                <a:solidFill>
                  <a:schemeClr val="tx1"/>
                </a:solidFill>
              </a:rPr>
              <a:t> </a:t>
            </a:r>
          </a:p>
          <a:p>
            <a:pPr algn="just">
              <a:buNone/>
            </a:pPr>
            <a:r>
              <a:rPr lang="es-PE" dirty="0" smtClean="0">
                <a:solidFill>
                  <a:schemeClr val="tx1"/>
                </a:solidFill>
              </a:rPr>
              <a:t>6.- Demora de poner al sentenciado que cumplió su pena en libertad (responsabilidad del INPE).</a:t>
            </a:r>
          </a:p>
          <a:p>
            <a:pPr algn="just">
              <a:buNone/>
            </a:pPr>
            <a:r>
              <a:rPr lang="es-PE" dirty="0" smtClean="0">
                <a:solidFill>
                  <a:schemeClr val="tx1"/>
                </a:solidFill>
              </a:rPr>
              <a:t>	Debe existir una medida coercitiva al interior del proceso penal </a:t>
            </a:r>
            <a:r>
              <a:rPr lang="es-PE" dirty="0" err="1" smtClean="0">
                <a:solidFill>
                  <a:schemeClr val="tx1"/>
                </a:solidFill>
              </a:rPr>
              <a:t>ejm.</a:t>
            </a:r>
            <a:r>
              <a:rPr lang="es-PE" dirty="0" smtClean="0">
                <a:solidFill>
                  <a:schemeClr val="tx1"/>
                </a:solidFill>
              </a:rPr>
              <a:t>  Auto </a:t>
            </a:r>
            <a:r>
              <a:rPr lang="es-PE" dirty="0" err="1" smtClean="0">
                <a:solidFill>
                  <a:schemeClr val="tx1"/>
                </a:solidFill>
              </a:rPr>
              <a:t>Apertorio</a:t>
            </a:r>
            <a:r>
              <a:rPr lang="es-PE" dirty="0" smtClean="0">
                <a:solidFill>
                  <a:schemeClr val="tx1"/>
                </a:solidFill>
              </a:rPr>
              <a:t> de Instrucción con comparecencia restringida, detención, u otra medida coercitiva (prisión preventiva)</a:t>
            </a:r>
          </a:p>
          <a:p>
            <a:pPr algn="just">
              <a:buNone/>
            </a:pPr>
            <a:r>
              <a:rPr lang="es-PE" dirty="0" smtClean="0">
                <a:solidFill>
                  <a:schemeClr val="tx1"/>
                </a:solidFill>
              </a:rPr>
              <a:t>	Si Hubiera comparecencia simple no podría ser materia de HC (IMP. Fuera del contenido).     </a:t>
            </a:r>
            <a:endParaRPr lang="es-PE" dirty="0">
              <a:solidFill>
                <a:schemeClr val="tx1"/>
              </a:solidFill>
            </a:endParaRPr>
          </a:p>
        </p:txBody>
      </p:sp>
    </p:spTree>
    <p:extLst>
      <p:ext uri="{BB962C8B-B14F-4D97-AF65-F5344CB8AC3E}">
        <p14:creationId xmlns:p14="http://schemas.microsoft.com/office/powerpoint/2010/main" val="16344851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Expediente N.° </a:t>
            </a:r>
            <a:r>
              <a:rPr lang="es-PE"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00295-2012-PHC/TC</a:t>
            </a:r>
            <a:r>
              <a:rPr lang="es-PE"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
            </a:r>
            <a:br>
              <a:rPr lang="es-PE"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endParaRPr lang="es-PE"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0" y="980728"/>
            <a:ext cx="8784976" cy="5733256"/>
          </a:xfrm>
        </p:spPr>
        <p:txBody>
          <a:bodyPr>
            <a:normAutofit fontScale="92500" lnSpcReduction="20000"/>
          </a:bodyPr>
          <a:lstStyle/>
          <a:p>
            <a:pPr algn="just">
              <a:buNone/>
            </a:pPr>
            <a:r>
              <a:rPr lang="es-PE" sz="2800" dirty="0" smtClean="0"/>
              <a:t>	</a:t>
            </a:r>
            <a:r>
              <a:rPr lang="es-PE" sz="2800" dirty="0" smtClean="0">
                <a:solidFill>
                  <a:schemeClr val="tx1"/>
                </a:solidFill>
              </a:rPr>
              <a:t>“…Este Tribunal Constitucional considera que dicha doctrina jurisprudencial merece ser </a:t>
            </a:r>
            <a:r>
              <a:rPr lang="es-PE" sz="2800" b="1" dirty="0" smtClean="0">
                <a:solidFill>
                  <a:srgbClr val="C00000"/>
                </a:solidFill>
                <a:effectLst>
                  <a:outerShdw blurRad="38100" dist="38100" dir="2700000" algn="tl">
                    <a:srgbClr val="000000">
                      <a:alpha val="43137"/>
                    </a:srgbClr>
                  </a:outerShdw>
                </a:effectLst>
              </a:rPr>
              <a:t>precisada en el sentido de que el cómputo del plazo razonable del proceso penal comienza a correr desde la apertura de la investigación preliminar del delito</a:t>
            </a:r>
            <a:r>
              <a:rPr lang="es-PE" sz="2800" dirty="0" smtClean="0">
                <a:solidFill>
                  <a:schemeClr val="tx1"/>
                </a:solidFill>
              </a:rPr>
              <a:t>, el cual </a:t>
            </a:r>
            <a:r>
              <a:rPr lang="es-PE" sz="2800" b="1" dirty="0" smtClean="0">
                <a:solidFill>
                  <a:srgbClr val="C00000"/>
                </a:solidFill>
                <a:effectLst>
                  <a:outerShdw blurRad="38100" dist="38100" dir="2700000" algn="tl">
                    <a:srgbClr val="000000">
                      <a:alpha val="43137"/>
                    </a:srgbClr>
                  </a:outerShdw>
                </a:effectLst>
              </a:rPr>
              <a:t>comprende la investigación policial o la investigación fiscal; o desde el inicio del proceso judicial en los casos de delitos de acción privada, por constituir el primer acto oficial a través del cual la persona toma conocimiento de que el Estado ha iniciado una persecución penal en su contra</a:t>
            </a:r>
            <a:r>
              <a:rPr lang="es-PE" sz="2800" dirty="0" smtClean="0">
                <a:solidFill>
                  <a:schemeClr val="tx1"/>
                </a:solidFill>
              </a:rPr>
              <a:t>. Ahora bien, conviene precisar que el </a:t>
            </a:r>
            <a:r>
              <a:rPr lang="es-PE" sz="2800" b="1" u="sng" dirty="0" smtClean="0">
                <a:solidFill>
                  <a:schemeClr val="tx1"/>
                </a:solidFill>
              </a:rPr>
              <a:t>momento inicial puede coincidir con la detención policial o con otra medida restrictiva de derechos, pero que tal supuesto no constituye requisito indispensable para habilitar el inicio del cómputo del plazo</a:t>
            </a:r>
            <a:r>
              <a:rPr lang="es-PE" sz="2800" dirty="0" smtClean="0">
                <a:solidFill>
                  <a:schemeClr val="tx1"/>
                </a:solidFill>
              </a:rPr>
              <a:t>, pues es claro que aquél </a:t>
            </a:r>
            <a:r>
              <a:rPr lang="es-PE" sz="2800" b="1" dirty="0" smtClean="0">
                <a:solidFill>
                  <a:srgbClr val="C00000"/>
                </a:solidFill>
                <a:effectLst>
                  <a:outerShdw blurRad="38100" dist="38100" dir="2700000" algn="tl">
                    <a:srgbClr val="000000">
                      <a:alpha val="43137"/>
                    </a:srgbClr>
                  </a:outerShdw>
                </a:effectLst>
              </a:rPr>
              <a:t>momento comienza con la indicación oficial del Estado a una persona corno sujeto de una persecución penal</a:t>
            </a:r>
            <a:r>
              <a:rPr lang="es-PE" sz="2800" dirty="0" smtClean="0">
                <a:solidFill>
                  <a:schemeClr val="tx1"/>
                </a:solidFill>
              </a:rPr>
              <a:t>…”</a:t>
            </a:r>
          </a:p>
          <a:p>
            <a:pPr>
              <a:buNone/>
            </a:pPr>
            <a:endParaRPr lang="es-PE" dirty="0"/>
          </a:p>
        </p:txBody>
      </p:sp>
    </p:spTree>
    <p:extLst>
      <p:ext uri="{BB962C8B-B14F-4D97-AF65-F5344CB8AC3E}">
        <p14:creationId xmlns:p14="http://schemas.microsoft.com/office/powerpoint/2010/main" val="3336287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686800" cy="838200"/>
          </a:xfrm>
        </p:spPr>
        <p:txBody>
          <a:bodyPr/>
          <a:lstStyle/>
          <a:p>
            <a:pPr algn="ctr"/>
            <a:r>
              <a:rPr lang="es-PE" b="1" dirty="0" smtClean="0">
                <a:solidFill>
                  <a:srgbClr val="FF0000"/>
                </a:solidFill>
              </a:rPr>
              <a:t>EXPEDIENTE 03559-2012-PhC/TC</a:t>
            </a:r>
            <a:endParaRPr lang="es-PE" b="1" dirty="0">
              <a:solidFill>
                <a:srgbClr val="FF0000"/>
              </a:solidFill>
            </a:endParaRPr>
          </a:p>
        </p:txBody>
      </p:sp>
      <p:sp>
        <p:nvSpPr>
          <p:cNvPr id="3" name="2 Marcador de contenido"/>
          <p:cNvSpPr>
            <a:spLocks noGrp="1"/>
          </p:cNvSpPr>
          <p:nvPr>
            <p:ph sz="quarter" idx="1"/>
          </p:nvPr>
        </p:nvSpPr>
        <p:spPr>
          <a:xfrm>
            <a:off x="179512" y="908720"/>
            <a:ext cx="8640960" cy="5589240"/>
          </a:xfrm>
        </p:spPr>
        <p:txBody>
          <a:bodyPr>
            <a:noAutofit/>
          </a:bodyPr>
          <a:lstStyle/>
          <a:p>
            <a:pPr algn="just">
              <a:buNone/>
            </a:pPr>
            <a:r>
              <a:rPr lang="es-PE" sz="2300" dirty="0" smtClean="0"/>
              <a:t>10. El Tribunal Constitucional, en la sentencia recaída en la STC 0295-2012-PHC/TC, respecto de la determinación de los extremos dentro de los que transcurre el </a:t>
            </a:r>
            <a:r>
              <a:rPr lang="es-PE" sz="2300" b="1" dirty="0" smtClean="0">
                <a:solidFill>
                  <a:srgbClr val="FF0000"/>
                </a:solidFill>
                <a:effectLst>
                  <a:outerShdw blurRad="38100" dist="38100" dir="2700000" algn="tl">
                    <a:srgbClr val="000000">
                      <a:alpha val="43137"/>
                    </a:srgbClr>
                  </a:outerShdw>
                </a:effectLst>
              </a:rPr>
              <a:t>plazo razonable del proceso penal</a:t>
            </a:r>
            <a:r>
              <a:rPr lang="es-PE" sz="2300" dirty="0" smtClean="0"/>
              <a:t>, es decir, </a:t>
            </a:r>
            <a:r>
              <a:rPr lang="es-PE" sz="2300" b="1" u="sng" dirty="0" smtClean="0">
                <a:solidFill>
                  <a:srgbClr val="FF0000"/>
                </a:solidFill>
                <a:effectLst>
                  <a:outerShdw blurRad="38100" dist="38100" dir="2700000" algn="tl">
                    <a:srgbClr val="000000">
                      <a:alpha val="43137"/>
                    </a:srgbClr>
                  </a:outerShdw>
                </a:effectLst>
              </a:rPr>
              <a:t>el momento en que comienza </a:t>
            </a:r>
            <a:r>
              <a:rPr lang="es-PE" sz="2300" b="1" i="1" u="sng" dirty="0" smtClean="0">
                <a:solidFill>
                  <a:srgbClr val="FF0000"/>
                </a:solidFill>
                <a:effectLst>
                  <a:outerShdw blurRad="38100" dist="38100" dir="2700000" algn="tl">
                    <a:srgbClr val="000000">
                      <a:alpha val="43137"/>
                    </a:srgbClr>
                  </a:outerShdw>
                </a:effectLst>
              </a:rPr>
              <a:t>(</a:t>
            </a:r>
            <a:r>
              <a:rPr lang="es-PE" sz="2300" b="1" i="1" u="sng" dirty="0" err="1" smtClean="0">
                <a:solidFill>
                  <a:srgbClr val="FF0000"/>
                </a:solidFill>
                <a:effectLst>
                  <a:outerShdw blurRad="38100" dist="38100" dir="2700000" algn="tl">
                    <a:srgbClr val="000000">
                      <a:alpha val="43137"/>
                    </a:srgbClr>
                  </a:outerShdw>
                </a:effectLst>
              </a:rPr>
              <a:t>dies</a:t>
            </a:r>
            <a:r>
              <a:rPr lang="es-PE" sz="2300" b="1" i="1" u="sng" dirty="0" smtClean="0">
                <a:solidFill>
                  <a:srgbClr val="FF0000"/>
                </a:solidFill>
                <a:effectLst>
                  <a:outerShdw blurRad="38100" dist="38100" dir="2700000" algn="tl">
                    <a:srgbClr val="000000">
                      <a:alpha val="43137"/>
                    </a:srgbClr>
                  </a:outerShdw>
                </a:effectLst>
              </a:rPr>
              <a:t> a quo) y el </a:t>
            </a:r>
            <a:r>
              <a:rPr lang="es-PE" sz="2300" b="1" u="sng" dirty="0" smtClean="0">
                <a:solidFill>
                  <a:srgbClr val="FF0000"/>
                </a:solidFill>
                <a:effectLst>
                  <a:outerShdw blurRad="38100" dist="38100" dir="2700000" algn="tl">
                    <a:srgbClr val="000000">
                      <a:alpha val="43137"/>
                    </a:srgbClr>
                  </a:outerShdw>
                </a:effectLst>
              </a:rPr>
              <a:t>instante en que debe concluir </a:t>
            </a:r>
            <a:r>
              <a:rPr lang="es-PE" sz="2300" b="1" i="1" dirty="0" smtClean="0">
                <a:solidFill>
                  <a:srgbClr val="FF0000"/>
                </a:solidFill>
                <a:effectLst>
                  <a:outerShdw blurRad="38100" dist="38100" dir="2700000" algn="tl">
                    <a:srgbClr val="000000">
                      <a:alpha val="43137"/>
                    </a:srgbClr>
                  </a:outerShdw>
                </a:effectLst>
              </a:rPr>
              <a:t>(</a:t>
            </a:r>
            <a:r>
              <a:rPr lang="es-PE" sz="2300" b="1" i="1" dirty="0" err="1" smtClean="0">
                <a:solidFill>
                  <a:srgbClr val="FF0000"/>
                </a:solidFill>
                <a:effectLst>
                  <a:outerShdw blurRad="38100" dist="38100" dir="2700000" algn="tl">
                    <a:srgbClr val="000000">
                      <a:alpha val="43137"/>
                    </a:srgbClr>
                  </a:outerShdw>
                </a:effectLst>
              </a:rPr>
              <a:t>dies</a:t>
            </a:r>
            <a:r>
              <a:rPr lang="es-PE" sz="2300" b="1" i="1" dirty="0" smtClean="0">
                <a:solidFill>
                  <a:srgbClr val="FF0000"/>
                </a:solidFill>
                <a:effectLst>
                  <a:outerShdw blurRad="38100" dist="38100" dir="2700000" algn="tl">
                    <a:srgbClr val="000000">
                      <a:alpha val="43137"/>
                    </a:srgbClr>
                  </a:outerShdw>
                </a:effectLst>
              </a:rPr>
              <a:t> ad </a:t>
            </a:r>
            <a:r>
              <a:rPr lang="es-PE" sz="2300" b="1" i="1" dirty="0" err="1" smtClean="0">
                <a:solidFill>
                  <a:srgbClr val="FF0000"/>
                </a:solidFill>
                <a:effectLst>
                  <a:outerShdw blurRad="38100" dist="38100" dir="2700000" algn="tl">
                    <a:srgbClr val="000000">
                      <a:alpha val="43137"/>
                    </a:srgbClr>
                  </a:outerShdw>
                </a:effectLst>
              </a:rPr>
              <a:t>quem</a:t>
            </a:r>
            <a:r>
              <a:rPr lang="es-PE" sz="2300" b="1" i="1" dirty="0" smtClean="0">
                <a:solidFill>
                  <a:srgbClr val="FF0000"/>
                </a:solidFill>
                <a:effectLst>
                  <a:outerShdw blurRad="38100" dist="38100" dir="2700000" algn="tl">
                    <a:srgbClr val="000000">
                      <a:alpha val="43137"/>
                    </a:srgbClr>
                  </a:outerShdw>
                </a:effectLst>
              </a:rPr>
              <a:t>) </a:t>
            </a:r>
            <a:r>
              <a:rPr lang="es-PE" sz="2300" i="1" dirty="0" smtClean="0"/>
              <a:t>ha señalado que: "...el cómputo del </a:t>
            </a:r>
            <a:r>
              <a:rPr lang="es-PE" sz="2300" dirty="0" smtClean="0"/>
              <a:t>plazo razonable del proceso penal </a:t>
            </a:r>
            <a:r>
              <a:rPr lang="es-PE" sz="2300" b="1" dirty="0" smtClean="0">
                <a:solidFill>
                  <a:srgbClr val="FF0000"/>
                </a:solidFill>
                <a:effectLst>
                  <a:outerShdw blurRad="38100" dist="38100" dir="2700000" algn="tl">
                    <a:srgbClr val="000000">
                      <a:alpha val="43137"/>
                    </a:srgbClr>
                  </a:outerShdw>
                </a:effectLst>
              </a:rPr>
              <a:t>comienza a correr desde la apertura de la investigación preliminar del delito, el cual comprende la investigación policial o la investigación fiscal</a:t>
            </a:r>
            <a:r>
              <a:rPr lang="es-PE" sz="2300" dirty="0" smtClean="0"/>
              <a:t>; o </a:t>
            </a:r>
            <a:r>
              <a:rPr lang="es-PE" sz="2300" b="1" dirty="0" smtClean="0">
                <a:solidFill>
                  <a:srgbClr val="FF0000"/>
                </a:solidFill>
                <a:effectLst>
                  <a:outerShdw blurRad="38100" dist="38100" dir="2700000" algn="tl">
                    <a:srgbClr val="000000">
                      <a:alpha val="43137"/>
                    </a:srgbClr>
                  </a:outerShdw>
                </a:effectLst>
              </a:rPr>
              <a:t>desde el inicio del proceso judicial en los casos de delitos de acción privada</a:t>
            </a:r>
            <a:r>
              <a:rPr lang="es-PE" sz="2300" dirty="0" smtClean="0"/>
              <a:t>, por </a:t>
            </a:r>
            <a:r>
              <a:rPr lang="es-PE" sz="2300" b="1" dirty="0" smtClean="0">
                <a:solidFill>
                  <a:srgbClr val="FF0000"/>
                </a:solidFill>
                <a:effectLst>
                  <a:outerShdw blurRad="38100" dist="38100" dir="2700000" algn="tl">
                    <a:srgbClr val="000000">
                      <a:alpha val="43137"/>
                    </a:srgbClr>
                  </a:outerShdw>
                </a:effectLst>
              </a:rPr>
              <a:t>constituir el primer acto oficial a través del cual la persona toma conocimiento de que el Estado ha iniciado una persecución penal en su contra </a:t>
            </a:r>
            <a:r>
              <a:rPr lang="es-PE" sz="2300" dirty="0" smtClean="0"/>
              <a:t>(...) En relación a la finalización del cómputo del plazo (...) el </a:t>
            </a:r>
            <a:r>
              <a:rPr lang="es-PE" sz="2300" b="1" u="sng" dirty="0" smtClean="0">
                <a:solidFill>
                  <a:srgbClr val="FF0000"/>
                </a:solidFill>
                <a:effectLst>
                  <a:outerShdw blurRad="38100" dist="38100" dir="2700000" algn="tl">
                    <a:srgbClr val="000000">
                      <a:alpha val="43137"/>
                    </a:srgbClr>
                  </a:outerShdw>
                </a:effectLst>
              </a:rPr>
              <a:t>momento final del cómputo del plazo razonable del proceso penal opera en el momento en que el órgano jurisdiccional expide la decisión definitiva</a:t>
            </a:r>
            <a:r>
              <a:rPr lang="es-PE" sz="2300" b="1" dirty="0" smtClean="0">
                <a:solidFill>
                  <a:srgbClr val="FF0000"/>
                </a:solidFill>
                <a:effectLst>
                  <a:outerShdw blurRad="38100" dist="38100" dir="2700000" algn="tl">
                    <a:srgbClr val="000000">
                      <a:alpha val="43137"/>
                    </a:srgbClr>
                  </a:outerShdw>
                </a:effectLst>
              </a:rPr>
              <a:t> que resuelve la situación jurídica de la persona</a:t>
            </a:r>
            <a:r>
              <a:rPr lang="es-PE" sz="2300" dirty="0" smtClean="0"/>
              <a:t>...".</a:t>
            </a:r>
            <a:endParaRPr lang="es-PE" sz="2300" dirty="0"/>
          </a:p>
        </p:txBody>
      </p:sp>
    </p:spTree>
    <p:extLst>
      <p:ext uri="{BB962C8B-B14F-4D97-AF65-F5344CB8AC3E}">
        <p14:creationId xmlns:p14="http://schemas.microsoft.com/office/powerpoint/2010/main" val="15217410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404664"/>
            <a:ext cx="8496944" cy="6453336"/>
          </a:xfrm>
        </p:spPr>
        <p:txBody>
          <a:bodyPr>
            <a:normAutofit/>
          </a:bodyPr>
          <a:lstStyle/>
          <a:p>
            <a:pPr algn="just">
              <a:buNone/>
            </a:pPr>
            <a:r>
              <a:rPr lang="es-PE" sz="2300" b="1" dirty="0" smtClean="0"/>
              <a:t>13. Sin embargo, dicha dilación no ha afectado el derecho invocado por el recurrente, pues </a:t>
            </a:r>
            <a:r>
              <a:rPr lang="es-PE" sz="2300" b="1" dirty="0" smtClean="0">
                <a:solidFill>
                  <a:srgbClr val="FF0000"/>
                </a:solidFill>
                <a:effectLst>
                  <a:outerShdw blurRad="38100" dist="38100" dir="2700000" algn="tl">
                    <a:srgbClr val="000000">
                      <a:alpha val="43137"/>
                    </a:srgbClr>
                  </a:outerShdw>
                </a:effectLst>
              </a:rPr>
              <a:t>el plazo razonable del proceso penal comienza a computarse cuando se  presenta el primer acto oficial a través del cual la persona toma conocimiento de que el Estado ha iniciado una persecución penal en su contra</a:t>
            </a:r>
            <a:r>
              <a:rPr lang="es-PE" sz="2300" b="1" dirty="0" smtClean="0"/>
              <a:t>. En el caso de autos el </a:t>
            </a:r>
            <a:r>
              <a:rPr lang="es-PE" sz="2300" dirty="0" smtClean="0">
                <a:solidFill>
                  <a:srgbClr val="FF0000"/>
                </a:solidFill>
                <a:effectLst>
                  <a:outerShdw blurRad="38100" dist="38100" dir="2700000" algn="tl">
                    <a:srgbClr val="000000">
                      <a:alpha val="43137"/>
                    </a:srgbClr>
                  </a:outerShdw>
                </a:effectLst>
              </a:rPr>
              <a:t>recurrente se encontraba en calidad de no habido, por lo que recién tomó conocimiento del proceso en su contra el mismo día de su detención; esto es el 18 de enero del 2012, fecha a partir de la cual se comienza a computar el plazo razonable del proceso penal</a:t>
            </a:r>
            <a:r>
              <a:rPr lang="es-PE" sz="2300" b="1" dirty="0" smtClean="0"/>
              <a:t> cuestionado porque es cuando se presenta el primer acto del proceso en su contra como probable responsable del delito imputado. Por tanto, </a:t>
            </a:r>
            <a:r>
              <a:rPr lang="es-PE" sz="2300" b="1" dirty="0" smtClean="0">
                <a:solidFill>
                  <a:srgbClr val="FF0000"/>
                </a:solidFill>
                <a:effectLst>
                  <a:outerShdw blurRad="38100" dist="38100" dir="2700000" algn="tl">
                    <a:srgbClr val="000000">
                      <a:alpha val="43137"/>
                    </a:srgbClr>
                  </a:outerShdw>
                </a:effectLst>
              </a:rPr>
              <a:t>desde la referida fecha hasta la interposición de la demanda, el plazo razonable no había sido vulnerado</a:t>
            </a:r>
            <a:r>
              <a:rPr lang="es-PE" sz="2300" b="1" dirty="0" smtClean="0"/>
              <a:t>.</a:t>
            </a:r>
            <a:endParaRPr lang="es-PE" sz="2300" dirty="0"/>
          </a:p>
        </p:txBody>
      </p:sp>
    </p:spTree>
    <p:extLst>
      <p:ext uri="{BB962C8B-B14F-4D97-AF65-F5344CB8AC3E}">
        <p14:creationId xmlns:p14="http://schemas.microsoft.com/office/powerpoint/2010/main" val="18476919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0"/>
            <a:ext cx="8496944" cy="6858000"/>
          </a:xfrm>
        </p:spPr>
        <p:txBody>
          <a:bodyPr>
            <a:normAutofit/>
          </a:bodyPr>
          <a:lstStyle/>
          <a:p>
            <a:pPr marL="45720" indent="0">
              <a:buNone/>
            </a:pPr>
            <a:endParaRPr lang="es-ES_tradnl" b="1" dirty="0" smtClean="0"/>
          </a:p>
          <a:p>
            <a:pPr marL="45720" indent="0">
              <a:buNone/>
            </a:pPr>
            <a:r>
              <a:rPr lang="es-ES_tradnl" sz="3000" b="1" dirty="0" smtClean="0">
                <a:solidFill>
                  <a:srgbClr val="FF0000"/>
                </a:solidFill>
                <a:effectLst>
                  <a:outerShdw blurRad="38100" dist="38100" dir="2700000" algn="tl">
                    <a:srgbClr val="000000">
                      <a:alpha val="43137"/>
                    </a:srgbClr>
                  </a:outerShdw>
                </a:effectLst>
              </a:rPr>
              <a:t>EXP</a:t>
            </a:r>
            <a:r>
              <a:rPr lang="es-ES_tradnl" sz="3000" b="1" dirty="0">
                <a:solidFill>
                  <a:srgbClr val="FF0000"/>
                </a:solidFill>
                <a:effectLst>
                  <a:outerShdw blurRad="38100" dist="38100" dir="2700000" algn="tl">
                    <a:srgbClr val="000000">
                      <a:alpha val="43137"/>
                    </a:srgbClr>
                  </a:outerShdw>
                </a:effectLst>
              </a:rPr>
              <a:t>. N.° </a:t>
            </a:r>
            <a:r>
              <a:rPr lang="es-ES_tradnl" sz="3000" b="1" dirty="0" smtClean="0">
                <a:solidFill>
                  <a:srgbClr val="FF0000"/>
                </a:solidFill>
                <a:effectLst>
                  <a:outerShdw blurRad="38100" dist="38100" dir="2700000" algn="tl">
                    <a:srgbClr val="000000">
                      <a:alpha val="43137"/>
                    </a:srgbClr>
                  </a:outerShdw>
                </a:effectLst>
              </a:rPr>
              <a:t>04894-2011-PHC/TC</a:t>
            </a:r>
          </a:p>
          <a:p>
            <a:pPr marL="45720" indent="0" algn="just">
              <a:buNone/>
            </a:pPr>
            <a:r>
              <a:rPr lang="es-ES_tradnl" sz="2800" dirty="0" smtClean="0"/>
              <a:t>La </a:t>
            </a:r>
            <a:r>
              <a:rPr lang="es-ES_tradnl" sz="2800" dirty="0"/>
              <a:t>presente demanda tiene por objeto que </a:t>
            </a:r>
            <a:r>
              <a:rPr lang="es-ES" sz="2800" dirty="0"/>
              <a:t>se varíe la medida de detención que rige para el beneficiado, </a:t>
            </a:r>
            <a:r>
              <a:rPr lang="es-ES_tradnl" sz="2800" dirty="0"/>
              <a:t>don Segundo Cruz Cieza </a:t>
            </a:r>
            <a:r>
              <a:rPr lang="es-ES_tradnl" sz="2800" dirty="0" err="1"/>
              <a:t>Huanambal</a:t>
            </a:r>
            <a:r>
              <a:rPr lang="es-ES_tradnl" sz="2800" dirty="0"/>
              <a:t>,</a:t>
            </a:r>
            <a:r>
              <a:rPr lang="es-ES" sz="2800" dirty="0"/>
              <a:t> en el proceso que se le </a:t>
            </a:r>
            <a:r>
              <a:rPr lang="es-ES_tradnl" sz="2800" dirty="0"/>
              <a:t>sigue por la comisión del delito de libertad sexual, violación de menor de edad, Expediente Nº 23916-2010, y se ordene su inmediata excarcelación. Aduce que </a:t>
            </a:r>
            <a:r>
              <a:rPr lang="es-ES_tradnl" sz="2800" b="1" u="sng" dirty="0">
                <a:solidFill>
                  <a:srgbClr val="FF0000"/>
                </a:solidFill>
              </a:rPr>
              <a:t>viene cumpliendo mandato de detención preventiva sin sentencia por un plazo superior a los cuatro meses</a:t>
            </a:r>
            <a:r>
              <a:rPr lang="es-ES_tradnl" sz="2800" dirty="0"/>
              <a:t>, lo que vulnera sus derechos al debido proceso y a la libertad individual; </a:t>
            </a:r>
            <a:r>
              <a:rPr lang="es-ES_tradnl" sz="2800" b="1" u="sng" dirty="0">
                <a:solidFill>
                  <a:srgbClr val="7030A0"/>
                </a:solidFill>
              </a:rPr>
              <a:t>cuestiona, además, que al haber transcurrido 10 meses en la etapa de instrucción se habría vulnerado el derecho a que su juzgamiento se haga en el plazo establecido por ley</a:t>
            </a:r>
            <a:r>
              <a:rPr lang="es-ES_tradnl" sz="2800" dirty="0"/>
              <a:t>. </a:t>
            </a:r>
            <a:endParaRPr lang="es-PE" sz="2800" dirty="0"/>
          </a:p>
          <a:p>
            <a:pPr marL="45720" indent="0" algn="just">
              <a:buNone/>
            </a:pPr>
            <a:endParaRPr lang="es-ES_tradnl" sz="2800" b="1" dirty="0"/>
          </a:p>
          <a:p>
            <a:pPr marL="45720" indent="0" algn="just">
              <a:buNone/>
            </a:pPr>
            <a:endParaRPr lang="es-PE" sz="2800" dirty="0"/>
          </a:p>
        </p:txBody>
      </p:sp>
    </p:spTree>
    <p:extLst>
      <p:ext uri="{BB962C8B-B14F-4D97-AF65-F5344CB8AC3E}">
        <p14:creationId xmlns:p14="http://schemas.microsoft.com/office/powerpoint/2010/main" val="2629936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8964488" cy="1143000"/>
          </a:xfrm>
        </p:spPr>
        <p:txBody>
          <a:bodyPr>
            <a:normAutofit/>
          </a:bodyPr>
          <a:lstStyle/>
          <a:p>
            <a:pPr marL="0" indent="0" algn="ctr">
              <a:buNone/>
            </a:pPr>
            <a:r>
              <a:rPr lang="es-PE" sz="3500" dirty="0" smtClean="0">
                <a:effectLst>
                  <a:outerShdw blurRad="38100" dist="38100" dir="2700000" algn="tl">
                    <a:srgbClr val="000000">
                      <a:alpha val="43137"/>
                    </a:srgbClr>
                  </a:outerShdw>
                  <a:reflection blurRad="12700" stA="48000" endA="300" endPos="55000" dir="5400000" sy="-90000" algn="bl" rotWithShape="0"/>
                </a:effectLst>
              </a:rPr>
              <a:t>PROCEDENCIA DEL HC FRENTE A AMENAZAS</a:t>
            </a:r>
            <a:endParaRPr lang="es-PE" sz="35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79512" y="980728"/>
            <a:ext cx="8640960" cy="5733256"/>
          </a:xfrm>
        </p:spPr>
        <p:txBody>
          <a:bodyPr>
            <a:normAutofit fontScale="92500" lnSpcReduction="10000"/>
          </a:bodyPr>
          <a:lstStyle/>
          <a:p>
            <a:pPr marL="45720" indent="0" algn="just">
              <a:buNone/>
            </a:pPr>
            <a:endParaRPr lang="es-PE" sz="2800" dirty="0" smtClean="0"/>
          </a:p>
          <a:p>
            <a:pPr marL="45720" indent="0" algn="just">
              <a:buNone/>
            </a:pPr>
            <a:r>
              <a:rPr lang="es-PE" sz="2800" dirty="0" smtClean="0"/>
              <a:t>El HC no sólo procede ante el hecho u omisión de cualquier autoridad, funcionario o persona que vulnera la libertad individual o derechos conexos, sino también ante la </a:t>
            </a:r>
            <a:r>
              <a:rPr lang="es-PE" sz="2800" u="sng" dirty="0" smtClean="0"/>
              <a:t>amenaza</a:t>
            </a:r>
            <a:r>
              <a:rPr lang="es-PE" sz="2800" dirty="0" smtClean="0"/>
              <a:t> de que se pueda producir tal vulneración.</a:t>
            </a:r>
          </a:p>
          <a:p>
            <a:pPr marL="45720" indent="0" algn="just">
              <a:buNone/>
            </a:pPr>
            <a:r>
              <a:rPr lang="es-PE" sz="2800" dirty="0" smtClean="0"/>
              <a:t>Para tal efecto debe reunir las siguientes condiciones:</a:t>
            </a:r>
          </a:p>
          <a:p>
            <a:pPr marL="45720" indent="0" algn="just">
              <a:buNone/>
            </a:pPr>
            <a:r>
              <a:rPr lang="es-PE" sz="2800" dirty="0" smtClean="0"/>
              <a:t>a). </a:t>
            </a:r>
            <a:r>
              <a:rPr lang="es-PE" sz="2800" b="1" u="sng" dirty="0" smtClean="0"/>
              <a:t>Inminencia</a:t>
            </a:r>
            <a:r>
              <a:rPr lang="es-PE" sz="2800" b="1" dirty="0" smtClean="0"/>
              <a:t> de que se produzca el acto vulnerador, es decir, que se trate de un atentado a la libertad personal que éste por </a:t>
            </a:r>
            <a:r>
              <a:rPr lang="es-PE" sz="2800" b="1" u="sng" dirty="0" smtClean="0"/>
              <a:t>suceder prontamente o en proceso de ejecución</a:t>
            </a:r>
            <a:r>
              <a:rPr lang="es-PE" sz="2800" b="1" dirty="0" smtClean="0"/>
              <a:t>, </a:t>
            </a:r>
            <a:r>
              <a:rPr lang="es-PE" sz="2800" b="1" u="sng" dirty="0" smtClean="0"/>
              <a:t>no</a:t>
            </a:r>
            <a:r>
              <a:rPr lang="es-PE" sz="2800" b="1" dirty="0" smtClean="0"/>
              <a:t> reputándose como tal a los simples </a:t>
            </a:r>
            <a:r>
              <a:rPr lang="es-PE" sz="2800" b="1" u="sng" dirty="0" smtClean="0"/>
              <a:t>actos preparatorios</a:t>
            </a:r>
            <a:r>
              <a:rPr lang="es-PE" sz="2800" b="1" dirty="0" smtClean="0"/>
              <a:t>.</a:t>
            </a:r>
          </a:p>
          <a:p>
            <a:pPr marL="45720" indent="0" algn="just">
              <a:buNone/>
            </a:pPr>
            <a:endParaRPr lang="es-PE" sz="2800" b="1" dirty="0"/>
          </a:p>
          <a:p>
            <a:pPr marL="45720" indent="0" algn="just">
              <a:buNone/>
            </a:pPr>
            <a:r>
              <a:rPr lang="es-PE" sz="2800" b="1" dirty="0" smtClean="0"/>
              <a:t>b). </a:t>
            </a:r>
            <a:r>
              <a:rPr lang="es-PE" sz="2800" b="1" u="sng" dirty="0" smtClean="0"/>
              <a:t>Cierta,</a:t>
            </a:r>
            <a:r>
              <a:rPr lang="es-PE" sz="2800" b="1" dirty="0" smtClean="0"/>
              <a:t> que exista un </a:t>
            </a:r>
            <a:r>
              <a:rPr lang="es-PE" sz="2800" b="1" u="sng" dirty="0" smtClean="0"/>
              <a:t>conocimiento seguro y claro de la amenaza a la libertad</a:t>
            </a:r>
            <a:r>
              <a:rPr lang="es-PE" sz="2800" b="1" dirty="0" smtClean="0"/>
              <a:t>, dejando de lado conjeturas y presunciones.  </a:t>
            </a:r>
            <a:r>
              <a:rPr lang="es-PE" sz="2800" dirty="0" smtClean="0"/>
              <a:t> </a:t>
            </a:r>
            <a:endParaRPr lang="es-PE" sz="2800" dirty="0"/>
          </a:p>
          <a:p>
            <a:pPr marL="45720" indent="0" algn="just">
              <a:buNone/>
            </a:pPr>
            <a:endParaRPr lang="es-PE" dirty="0"/>
          </a:p>
        </p:txBody>
      </p:sp>
    </p:spTree>
    <p:extLst>
      <p:ext uri="{BB962C8B-B14F-4D97-AF65-F5344CB8AC3E}">
        <p14:creationId xmlns:p14="http://schemas.microsoft.com/office/powerpoint/2010/main" val="343720893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116632"/>
            <a:ext cx="8640960" cy="6741368"/>
          </a:xfrm>
        </p:spPr>
        <p:txBody>
          <a:bodyPr>
            <a:normAutofit fontScale="70000" lnSpcReduction="20000"/>
          </a:bodyPr>
          <a:lstStyle/>
          <a:p>
            <a:pPr marL="45720" indent="0" algn="just">
              <a:buNone/>
            </a:pPr>
            <a:r>
              <a:rPr lang="es-ES_tradnl" dirty="0" smtClean="0"/>
              <a:t>se </a:t>
            </a:r>
            <a:r>
              <a:rPr lang="es-ES_tradnl" dirty="0"/>
              <a:t>alega violación al plazo razonable de la prisión preventiva, </a:t>
            </a:r>
            <a:r>
              <a:rPr lang="es-ES_tradnl" b="1" u="sng" dirty="0">
                <a:solidFill>
                  <a:srgbClr val="C00000"/>
                </a:solidFill>
              </a:rPr>
              <a:t>el Tribunal Constitucional ha manifestado que el derecho a que la prisión preventiva no exceda de un plazo razonable coadyuva al pleno respeto de los principios de </a:t>
            </a:r>
            <a:r>
              <a:rPr lang="es-ES_tradnl" b="1" u="sng" dirty="0">
                <a:solidFill>
                  <a:srgbClr val="002060"/>
                </a:solidFill>
              </a:rPr>
              <a:t>proporcionalidad, razonabilidad, subsidiariedad, necesidad, provisionalidad y excepcionalidad </a:t>
            </a:r>
            <a:r>
              <a:rPr lang="es-ES_tradnl" b="1" u="sng" dirty="0">
                <a:solidFill>
                  <a:srgbClr val="C00000"/>
                </a:solidFill>
              </a:rPr>
              <a:t>que debe guardar la aplicación de la prisión provisional para ser reconocida como constitucional</a:t>
            </a:r>
            <a:r>
              <a:rPr lang="es-ES_tradnl" b="1" dirty="0">
                <a:solidFill>
                  <a:srgbClr val="C00000"/>
                </a:solidFill>
              </a:rPr>
              <a:t>. </a:t>
            </a:r>
            <a:r>
              <a:rPr lang="es-ES_tradnl" dirty="0"/>
              <a:t>Se trata, propiamente, de una manifestación implícita del derecho a la libertad personal reconocido en la Constitución (artículo 2.º, inciso 24) y, en tal medida, se funda en el respeto a la dignidad de la persona humana. </a:t>
            </a:r>
            <a:endParaRPr lang="es-PE" dirty="0"/>
          </a:p>
          <a:p>
            <a:pPr marL="45720" indent="0" algn="just">
              <a:buNone/>
            </a:pPr>
            <a:r>
              <a:rPr lang="es-ES_tradnl" b="1" dirty="0" smtClean="0">
                <a:solidFill>
                  <a:srgbClr val="C00000"/>
                </a:solidFill>
              </a:rPr>
              <a:t>El </a:t>
            </a:r>
            <a:r>
              <a:rPr lang="es-ES_tradnl" b="1" dirty="0">
                <a:solidFill>
                  <a:srgbClr val="C00000"/>
                </a:solidFill>
              </a:rPr>
              <a:t>artículo 137º del Código Procesal Penal (Decreto Legislativo Nº 638), prescribe los plazos máximos de detención preventiva en el proceso penal</a:t>
            </a:r>
            <a:r>
              <a:rPr lang="es-ES_tradnl" dirty="0"/>
              <a:t>, estableciendo un plazo máximo de detención de </a:t>
            </a:r>
            <a:r>
              <a:rPr lang="es-ES_tradnl" u="sng" dirty="0" smtClean="0">
                <a:solidFill>
                  <a:srgbClr val="7030A0"/>
                </a:solidFill>
              </a:rPr>
              <a:t>9 </a:t>
            </a:r>
            <a:r>
              <a:rPr lang="es-ES_tradnl" b="1" u="sng" dirty="0" smtClean="0">
                <a:solidFill>
                  <a:srgbClr val="7030A0"/>
                </a:solidFill>
              </a:rPr>
              <a:t>meses </a:t>
            </a:r>
            <a:r>
              <a:rPr lang="es-ES_tradnl" b="1" u="sng" dirty="0">
                <a:solidFill>
                  <a:srgbClr val="7030A0"/>
                </a:solidFill>
              </a:rPr>
              <a:t>para los procedimientos ordinarios y de 18 meses para los especiales</a:t>
            </a:r>
            <a:r>
              <a:rPr lang="es-ES_tradnl" dirty="0"/>
              <a:t>. </a:t>
            </a:r>
            <a:r>
              <a:rPr lang="es-ES" dirty="0"/>
              <a:t>Este Tribunal ya ha dejado establecido en el Expediente N.º 1300-2002-HC/TC que: “De conformidad con el artículo 3° del Decreto Ley N.º 25824, el procedimiento ordinario al que hacía referencia el Código Procesal Penal es el que actualmente se conoce como proceso sumario, y el que se denominaba procedimiento especial es el actual proceso ordinario” (fundamento 4). </a:t>
            </a:r>
            <a:endParaRPr lang="es-PE" dirty="0"/>
          </a:p>
          <a:p>
            <a:pPr marL="45720" indent="0">
              <a:buNone/>
            </a:pPr>
            <a:endParaRPr lang="es-PE" dirty="0"/>
          </a:p>
        </p:txBody>
      </p:sp>
    </p:spTree>
    <p:extLst>
      <p:ext uri="{BB962C8B-B14F-4D97-AF65-F5344CB8AC3E}">
        <p14:creationId xmlns:p14="http://schemas.microsoft.com/office/powerpoint/2010/main" val="141933743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60648"/>
            <a:ext cx="8496944" cy="6597352"/>
          </a:xfrm>
        </p:spPr>
        <p:txBody>
          <a:bodyPr>
            <a:normAutofit fontScale="77500" lnSpcReduction="20000"/>
          </a:bodyPr>
          <a:lstStyle/>
          <a:p>
            <a:pPr marL="45720" indent="0" algn="just">
              <a:buNone/>
            </a:pPr>
            <a:r>
              <a:rPr lang="es-ES_tradnl" dirty="0" smtClean="0"/>
              <a:t>el </a:t>
            </a:r>
            <a:r>
              <a:rPr lang="es-ES_tradnl" dirty="0"/>
              <a:t>juez de la causa penal, mediante resolución de fecha 25 de marzo del </a:t>
            </a:r>
            <a:r>
              <a:rPr lang="es-ES_tradnl" dirty="0" smtClean="0"/>
              <a:t>2010 </a:t>
            </a:r>
            <a:r>
              <a:rPr lang="es-ES_tradnl" dirty="0"/>
              <a:t>(fojas 85), dispuso la detención del favorecido </a:t>
            </a:r>
            <a:r>
              <a:rPr lang="es-ES_tradnl" b="1" u="sng" dirty="0" smtClean="0">
                <a:solidFill>
                  <a:srgbClr val="002060"/>
                </a:solidFill>
              </a:rPr>
              <a:t>en el proceso ordinario</a:t>
            </a:r>
            <a:r>
              <a:rPr lang="es-ES_tradnl" b="1" dirty="0" smtClean="0">
                <a:solidFill>
                  <a:srgbClr val="002060"/>
                </a:solidFill>
              </a:rPr>
              <a:t> </a:t>
            </a:r>
            <a:r>
              <a:rPr lang="es-ES_tradnl" dirty="0" smtClean="0"/>
              <a:t>que </a:t>
            </a:r>
            <a:r>
              <a:rPr lang="es-ES_tradnl" dirty="0"/>
              <a:t>se le sigue por la comisión del delito de libertad sexual, violación de menor de edad (Expediente Nº 23916-2010</a:t>
            </a:r>
            <a:r>
              <a:rPr lang="es-ES_tradnl" dirty="0" smtClean="0"/>
              <a:t>).</a:t>
            </a:r>
            <a:endParaRPr lang="es-PE" dirty="0"/>
          </a:p>
          <a:p>
            <a:pPr marL="45720" indent="0" algn="just">
              <a:buNone/>
            </a:pPr>
            <a:endParaRPr lang="es-PE" dirty="0"/>
          </a:p>
          <a:p>
            <a:pPr marL="45720" indent="0" algn="just">
              <a:buNone/>
            </a:pPr>
            <a:r>
              <a:rPr lang="es-ES_tradnl" dirty="0" smtClean="0"/>
              <a:t>De </a:t>
            </a:r>
            <a:r>
              <a:rPr lang="es-ES_tradnl" dirty="0"/>
              <a:t>las manifestaciones del propio recurrente en la demanda se desprende que fue detenido, puesto a disposición e internado en el Centro Penitenciario de Cañete en el mes de agosto del 2010. Siendo así, </a:t>
            </a:r>
            <a:r>
              <a:rPr lang="es-ES_tradnl" b="1" u="sng" dirty="0">
                <a:solidFill>
                  <a:srgbClr val="FF0000"/>
                </a:solidFill>
              </a:rPr>
              <a:t>el plazo máximo de detención preventiva establecido para el presente proceso penal, al tratarse de un proceso ordinario desde su detención hasta la presentación de la demanda de autos, el 25 de febrero del 2011, no ha vencido, por tanto, no se ha producido la vulneración del derecho al plazo razonable de la prisión preventiva</a:t>
            </a:r>
            <a:r>
              <a:rPr lang="es-ES_tradnl" dirty="0"/>
              <a:t>, razón por la cual, en cuanto a este extremo, la demanda debe ser desestimada. </a:t>
            </a:r>
            <a:endParaRPr lang="es-PE" dirty="0"/>
          </a:p>
          <a:p>
            <a:pPr marL="45720" indent="0" algn="just">
              <a:buNone/>
            </a:pPr>
            <a:r>
              <a:rPr lang="es-PE" dirty="0" smtClean="0"/>
              <a:t>...</a:t>
            </a:r>
            <a:r>
              <a:rPr lang="es-PE" dirty="0"/>
              <a:t>      </a:t>
            </a:r>
            <a:r>
              <a:rPr lang="es-MX" dirty="0"/>
              <a:t>Declarar </a:t>
            </a:r>
            <a:r>
              <a:rPr lang="es-MX" b="1" dirty="0"/>
              <a:t>INFUNDADA</a:t>
            </a:r>
            <a:r>
              <a:rPr lang="es-MX" dirty="0"/>
              <a:t> la demanda en el extremo relativo al plazo razonable de la detención por no haberse acreditado la afectación del derecho invocado. </a:t>
            </a:r>
            <a:endParaRPr lang="es-PE" dirty="0"/>
          </a:p>
          <a:p>
            <a:pPr marL="45720" indent="0">
              <a:buNone/>
            </a:pPr>
            <a:endParaRPr lang="es-PE" dirty="0"/>
          </a:p>
        </p:txBody>
      </p:sp>
    </p:spTree>
    <p:extLst>
      <p:ext uri="{BB962C8B-B14F-4D97-AF65-F5344CB8AC3E}">
        <p14:creationId xmlns:p14="http://schemas.microsoft.com/office/powerpoint/2010/main" val="274995566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568952" cy="6858000"/>
          </a:xfrm>
        </p:spPr>
        <p:txBody>
          <a:bodyPr>
            <a:normAutofit fontScale="92500"/>
          </a:bodyPr>
          <a:lstStyle/>
          <a:p>
            <a:pPr marL="45720" indent="0">
              <a:buNone/>
            </a:pPr>
            <a:endParaRPr lang="es-ES_tradnl" b="1" dirty="0" smtClean="0"/>
          </a:p>
          <a:p>
            <a:pPr marL="45720" indent="0" algn="just">
              <a:buNone/>
            </a:pPr>
            <a:r>
              <a:rPr lang="es-ES_tradnl" sz="2600" b="1" dirty="0" smtClean="0">
                <a:solidFill>
                  <a:srgbClr val="FF0000"/>
                </a:solidFill>
              </a:rPr>
              <a:t>EXP</a:t>
            </a:r>
            <a:r>
              <a:rPr lang="es-ES_tradnl" sz="2600" b="1" dirty="0">
                <a:solidFill>
                  <a:srgbClr val="FF0000"/>
                </a:solidFill>
              </a:rPr>
              <a:t>. N.° 00006-2013-PHC/TC </a:t>
            </a:r>
            <a:endParaRPr lang="es-PE" sz="2600" b="1" dirty="0">
              <a:solidFill>
                <a:srgbClr val="FF0000"/>
              </a:solidFill>
            </a:endParaRPr>
          </a:p>
          <a:p>
            <a:pPr marL="45720" indent="0" algn="just">
              <a:buNone/>
            </a:pPr>
            <a:r>
              <a:rPr lang="es-ES_tradnl" sz="2600" b="1" dirty="0"/>
              <a:t>LIMA </a:t>
            </a:r>
            <a:endParaRPr lang="es-PE" sz="2600" dirty="0"/>
          </a:p>
          <a:p>
            <a:pPr marL="45720" indent="0" algn="just">
              <a:buNone/>
            </a:pPr>
            <a:r>
              <a:rPr lang="es-ES_tradnl" sz="2600" b="1" dirty="0"/>
              <a:t>JULIO ROLANDO </a:t>
            </a:r>
            <a:endParaRPr lang="es-PE" sz="2600" dirty="0"/>
          </a:p>
          <a:p>
            <a:pPr marL="45720" indent="0" algn="just">
              <a:buNone/>
            </a:pPr>
            <a:r>
              <a:rPr lang="es-ES_tradnl" sz="2600" b="1" dirty="0"/>
              <a:t>SALAZAR MONROE </a:t>
            </a:r>
            <a:endParaRPr lang="es-PE" sz="2600" dirty="0"/>
          </a:p>
          <a:p>
            <a:pPr marL="45720" indent="0" algn="just">
              <a:buNone/>
            </a:pPr>
            <a:endParaRPr lang="es-PE" sz="2600" dirty="0" smtClean="0"/>
          </a:p>
          <a:p>
            <a:pPr marL="45720" indent="0" algn="just">
              <a:buNone/>
            </a:pPr>
            <a:r>
              <a:rPr lang="es-MX" sz="2600" b="1" dirty="0"/>
              <a:t>Delimitación del petitorio</a:t>
            </a:r>
            <a:endParaRPr lang="es-PE" sz="2600" dirty="0"/>
          </a:p>
          <a:p>
            <a:pPr marL="45720" indent="0" algn="just">
              <a:buNone/>
            </a:pPr>
            <a:r>
              <a:rPr lang="es-ES_tradnl" sz="2600" dirty="0" smtClean="0"/>
              <a:t>El </a:t>
            </a:r>
            <a:r>
              <a:rPr lang="es-ES_tradnl" sz="2600" dirty="0"/>
              <a:t>recurrente </a:t>
            </a:r>
            <a:r>
              <a:rPr lang="es-ES_tradnl" sz="2600" dirty="0">
                <a:solidFill>
                  <a:srgbClr val="002060"/>
                </a:solidFill>
              </a:rPr>
              <a:t>solicita que se sobresee la causa seguida contra el favorecido y otros por </a:t>
            </a:r>
            <a:r>
              <a:rPr lang="es-ES_tradnl" sz="2600" u="sng" dirty="0">
                <a:solidFill>
                  <a:srgbClr val="002060"/>
                </a:solidFill>
                <a:effectLst>
                  <a:outerShdw blurRad="38100" dist="38100" dir="2700000" algn="tl">
                    <a:srgbClr val="000000">
                      <a:alpha val="43137"/>
                    </a:srgbClr>
                  </a:outerShdw>
                </a:effectLst>
              </a:rPr>
              <a:t>delitos de desaparición forzada</a:t>
            </a:r>
            <a:r>
              <a:rPr lang="es-ES_tradnl" sz="2600" dirty="0">
                <a:solidFill>
                  <a:srgbClr val="002060"/>
                </a:solidFill>
                <a:effectLst>
                  <a:outerShdw blurRad="38100" dist="38100" dir="2700000" algn="tl">
                    <a:srgbClr val="000000">
                      <a:alpha val="43137"/>
                    </a:srgbClr>
                  </a:outerShdw>
                </a:effectLst>
              </a:rPr>
              <a:t> </a:t>
            </a:r>
            <a:r>
              <a:rPr lang="es-ES_tradnl" sz="2600" dirty="0">
                <a:solidFill>
                  <a:srgbClr val="002060"/>
                </a:solidFill>
              </a:rPr>
              <a:t>en agravio de la sociedad y de don Fortunato Santiago Gómez Palomino y contra la vida, el cuerpo y la salud, homicidio calificado con las agravantes de alevosía y ferocidad</a:t>
            </a:r>
            <a:r>
              <a:rPr lang="es-ES_tradnl" sz="2600" dirty="0"/>
              <a:t> en agravio de don Fortunato Santiago Gómez Palomino (Expediente N.º 62-2007). </a:t>
            </a:r>
            <a:r>
              <a:rPr lang="es-ES_tradnl" sz="2600" b="1" u="sng" dirty="0">
                <a:solidFill>
                  <a:srgbClr val="FF0000"/>
                </a:solidFill>
              </a:rPr>
              <a:t>Alega la vulneración del derecho del favorecido con la demanda a ser juzgado dentro de un plazo razonable</a:t>
            </a:r>
            <a:r>
              <a:rPr lang="es-ES_tradnl" sz="2600" dirty="0"/>
              <a:t>. </a:t>
            </a:r>
            <a:endParaRPr lang="es-PE" sz="2600" dirty="0"/>
          </a:p>
          <a:p>
            <a:pPr marL="45720" indent="0" algn="just">
              <a:buNone/>
            </a:pPr>
            <a:r>
              <a:rPr lang="es-ES_tradnl" sz="2600" dirty="0"/>
              <a:t> </a:t>
            </a:r>
            <a:endParaRPr lang="es-PE" sz="2600" dirty="0"/>
          </a:p>
          <a:p>
            <a:pPr marL="45720" indent="0">
              <a:buNone/>
            </a:pPr>
            <a:endParaRPr lang="es-PE" dirty="0"/>
          </a:p>
        </p:txBody>
      </p:sp>
    </p:spTree>
    <p:extLst>
      <p:ext uri="{BB962C8B-B14F-4D97-AF65-F5344CB8AC3E}">
        <p14:creationId xmlns:p14="http://schemas.microsoft.com/office/powerpoint/2010/main" val="19265034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640960" cy="6858000"/>
          </a:xfrm>
        </p:spPr>
        <p:txBody>
          <a:bodyPr>
            <a:normAutofit fontScale="77500" lnSpcReduction="20000"/>
          </a:bodyPr>
          <a:lstStyle/>
          <a:p>
            <a:pPr marL="45720" indent="0" algn="just">
              <a:buNone/>
            </a:pPr>
            <a:endParaRPr lang="es-ES" dirty="0" smtClean="0"/>
          </a:p>
          <a:p>
            <a:pPr marL="45720" indent="0" algn="just">
              <a:buNone/>
            </a:pPr>
            <a:r>
              <a:rPr lang="es-ES" dirty="0" smtClean="0"/>
              <a:t>En </a:t>
            </a:r>
            <a:r>
              <a:rPr lang="es-ES" dirty="0"/>
              <a:t>la referida sentencia este Tribunal señaló ciertos criterios a efectos de verificar la denuncia de afectación del derecho al plazo razonable del proceso; a saber: </a:t>
            </a:r>
            <a:r>
              <a:rPr lang="es-ES" b="1" i="1" dirty="0"/>
              <a:t>i)</a:t>
            </a:r>
            <a:r>
              <a:rPr lang="es-ES" dirty="0"/>
              <a:t> </a:t>
            </a:r>
            <a:r>
              <a:rPr lang="es-ES" b="1" i="1" u="sng" dirty="0">
                <a:solidFill>
                  <a:srgbClr val="FF0000"/>
                </a:solidFill>
              </a:rPr>
              <a:t>la complejidad del asunto</a:t>
            </a:r>
            <a:r>
              <a:rPr lang="es-ES" b="1" i="1" dirty="0">
                <a:solidFill>
                  <a:srgbClr val="FF0000"/>
                </a:solidFill>
              </a:rPr>
              <a:t>,</a:t>
            </a:r>
            <a:r>
              <a:rPr lang="es-ES" dirty="0"/>
              <a:t> en que se consideran factores tales como </a:t>
            </a:r>
            <a:r>
              <a:rPr lang="es-ES" b="1" dirty="0">
                <a:solidFill>
                  <a:srgbClr val="002060"/>
                </a:solidFill>
              </a:rPr>
              <a:t>la naturaleza y gravedad del delito, los hechos investigados, los alcances de la actividad probatoria para el esclarecimiento de los hechos, la pluralidad de agraviados o inculpados</a:t>
            </a:r>
            <a:r>
              <a:rPr lang="es-ES" dirty="0"/>
              <a:t>, o algún otro elemento que permita concluir, con un alto grado de objetividad, que la dilucidación de un determinado </a:t>
            </a:r>
            <a:r>
              <a:rPr lang="es-ES" dirty="0">
                <a:solidFill>
                  <a:srgbClr val="002060"/>
                </a:solidFill>
              </a:rPr>
              <a:t>asunto resulta particularmente complicada y difícil</a:t>
            </a:r>
            <a:r>
              <a:rPr lang="es-ES" dirty="0"/>
              <a:t>; </a:t>
            </a:r>
            <a:r>
              <a:rPr lang="es-ES" b="1" i="1" dirty="0"/>
              <a:t>ii) </a:t>
            </a:r>
            <a:r>
              <a:rPr lang="es-ES" b="1" i="1" u="sng" dirty="0">
                <a:solidFill>
                  <a:srgbClr val="FF0000"/>
                </a:solidFill>
              </a:rPr>
              <a:t>la actividad o conducta procesal del actor penal</a:t>
            </a:r>
            <a:r>
              <a:rPr lang="es-ES" u="sng" dirty="0"/>
              <a:t> </a:t>
            </a:r>
            <a:r>
              <a:rPr lang="es-ES" dirty="0"/>
              <a:t>en donde se evalúa si su </a:t>
            </a:r>
            <a:r>
              <a:rPr lang="es-ES" dirty="0">
                <a:solidFill>
                  <a:srgbClr val="002060"/>
                </a:solidFill>
              </a:rPr>
              <a:t>actitud ha sido diligente o ha provocado retrasos o demoras en el proceso penal </a:t>
            </a:r>
            <a:r>
              <a:rPr lang="es-ES" dirty="0"/>
              <a:t>que se le sigue, por cuanto si la dilación ha sido provocada por él no cabe calificarla de indebida, ya que las </a:t>
            </a:r>
            <a:r>
              <a:rPr lang="es-ES" b="1" dirty="0">
                <a:solidFill>
                  <a:srgbClr val="7030A0"/>
                </a:solidFill>
              </a:rPr>
              <a:t>maniobras dilatorias u obstruccionistas </a:t>
            </a:r>
            <a:r>
              <a:rPr lang="es-ES" dirty="0"/>
              <a:t>no le son imputables al órgano judicial; y </a:t>
            </a:r>
            <a:r>
              <a:rPr lang="es-ES" b="1" i="1" dirty="0"/>
              <a:t>iii) </a:t>
            </a:r>
            <a:r>
              <a:rPr lang="es-ES" b="1" i="1" u="sng" dirty="0">
                <a:solidFill>
                  <a:srgbClr val="FF0000"/>
                </a:solidFill>
              </a:rPr>
              <a:t>la conducta de las autoridades judiciales</a:t>
            </a:r>
            <a:r>
              <a:rPr lang="es-ES" b="1" dirty="0">
                <a:solidFill>
                  <a:srgbClr val="FF0000"/>
                </a:solidFill>
              </a:rPr>
              <a:t> </a:t>
            </a:r>
            <a:r>
              <a:rPr lang="es-ES" dirty="0"/>
              <a:t>que se encuentra relacionado con el </a:t>
            </a:r>
            <a:r>
              <a:rPr lang="es-ES" dirty="0">
                <a:solidFill>
                  <a:srgbClr val="002060"/>
                </a:solidFill>
              </a:rPr>
              <a:t>retraso injustificado del proceso penal</a:t>
            </a:r>
            <a:r>
              <a:rPr lang="es-ES" dirty="0"/>
              <a:t>. Estos elementos permitirán apreciar si el retraso o dilación del proceso es indebido y comporta la afectación del derecho reclamado</a:t>
            </a:r>
            <a:endParaRPr lang="es-PE" dirty="0"/>
          </a:p>
          <a:p>
            <a:pPr marL="45720" indent="0">
              <a:buNone/>
            </a:pPr>
            <a:endParaRPr lang="es-PE" dirty="0"/>
          </a:p>
        </p:txBody>
      </p:sp>
    </p:spTree>
    <p:extLst>
      <p:ext uri="{BB962C8B-B14F-4D97-AF65-F5344CB8AC3E}">
        <p14:creationId xmlns:p14="http://schemas.microsoft.com/office/powerpoint/2010/main" val="374263790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lstStyle/>
          <a:p>
            <a:pPr algn="ctr"/>
            <a:r>
              <a:rPr lang="es-PE" b="1" dirty="0">
                <a:solidFill>
                  <a:srgbClr val="FF0000"/>
                </a:solidFill>
              </a:rPr>
              <a:t>EXP N.° 01006-2016-PHC/TC</a:t>
            </a:r>
          </a:p>
        </p:txBody>
      </p:sp>
      <p:sp>
        <p:nvSpPr>
          <p:cNvPr id="3" name="2 Marcador de contenido"/>
          <p:cNvSpPr>
            <a:spLocks noGrp="1"/>
          </p:cNvSpPr>
          <p:nvPr>
            <p:ph sz="quarter" idx="1"/>
          </p:nvPr>
        </p:nvSpPr>
        <p:spPr>
          <a:xfrm>
            <a:off x="142844" y="928670"/>
            <a:ext cx="8643998" cy="5545282"/>
          </a:xfrm>
        </p:spPr>
        <p:txBody>
          <a:bodyPr>
            <a:normAutofit fontScale="70000" lnSpcReduction="20000"/>
          </a:bodyPr>
          <a:lstStyle/>
          <a:p>
            <a:pPr algn="just">
              <a:buNone/>
            </a:pPr>
            <a:r>
              <a:rPr lang="es-PE" dirty="0" smtClean="0"/>
              <a:t>	§</a:t>
            </a:r>
            <a:r>
              <a:rPr lang="es-PE" dirty="0"/>
              <a:t>3.3. </a:t>
            </a:r>
            <a:r>
              <a:rPr lang="es-PE" b="1" dirty="0"/>
              <a:t>Consideraciones del Tribunal Constitucional</a:t>
            </a:r>
          </a:p>
          <a:p>
            <a:pPr algn="just">
              <a:buNone/>
            </a:pPr>
            <a:r>
              <a:rPr lang="es-PE" dirty="0" smtClean="0"/>
              <a:t>	</a:t>
            </a:r>
          </a:p>
          <a:p>
            <a:pPr algn="just">
              <a:buNone/>
            </a:pPr>
            <a:r>
              <a:rPr lang="es-PE" dirty="0" smtClean="0"/>
              <a:t>	9</a:t>
            </a:r>
            <a:r>
              <a:rPr lang="es-PE" dirty="0"/>
              <a:t>. El derecho al plazo razonable del proceso o a ser juzgado dentro de un </a:t>
            </a:r>
            <a:r>
              <a:rPr lang="es-PE" dirty="0" smtClean="0"/>
              <a:t>plazo 	razonable </a:t>
            </a:r>
            <a:r>
              <a:rPr lang="es-PE" dirty="0"/>
              <a:t>constituye una manifestación implícita del derecho al debido </a:t>
            </a:r>
            <a:r>
              <a:rPr lang="es-PE" dirty="0" smtClean="0"/>
              <a:t>proceso 	reconocido </a:t>
            </a:r>
            <a:r>
              <a:rPr lang="es-PE" dirty="0"/>
              <a:t>en el artículo 139, inciso 3, de la Constitución [STC </a:t>
            </a:r>
            <a:r>
              <a:rPr lang="es-PE" dirty="0" smtClean="0"/>
              <a:t>02141-2012-PHC/TC </a:t>
            </a:r>
            <a:r>
              <a:rPr lang="es-PE" dirty="0"/>
              <a:t>fundamento 3, 3509-2009-PHC/TC fundamento 19]. </a:t>
            </a:r>
            <a:r>
              <a:rPr lang="es-PE" b="1" u="sng" dirty="0"/>
              <a:t>El plazo de </a:t>
            </a:r>
            <a:r>
              <a:rPr lang="es-PE" b="1" u="sng" dirty="0" smtClean="0"/>
              <a:t>un proceso </a:t>
            </a:r>
            <a:r>
              <a:rPr lang="es-PE" b="1" u="sng" dirty="0"/>
              <a:t>o un procedimiento será razonable sólo si es que aquél comprende un </a:t>
            </a:r>
            <a:r>
              <a:rPr lang="es-PE" b="1" u="sng" dirty="0" smtClean="0"/>
              <a:t>lapso de </a:t>
            </a:r>
            <a:r>
              <a:rPr lang="es-PE" b="1" u="sng" dirty="0"/>
              <a:t>tiempo que resulte necesario y suficiente para el desarrollo de las </a:t>
            </a:r>
            <a:r>
              <a:rPr lang="es-PE" b="1" u="sng" dirty="0" smtClean="0"/>
              <a:t>actuaciones </a:t>
            </a:r>
            <a:r>
              <a:rPr lang="es-PE" b="1" u="sng" dirty="0"/>
              <a:t>procesales necesarias y pertinentes que requiere el caso concreto, así como para </a:t>
            </a:r>
            <a:r>
              <a:rPr lang="es-PE" b="1" u="sng" dirty="0" smtClean="0"/>
              <a:t>el ejercicio </a:t>
            </a:r>
            <a:r>
              <a:rPr lang="es-PE" b="1" u="sng" dirty="0"/>
              <a:t>de los derechos de las partes de acuerdo a sus intereses, a fin de </a:t>
            </a:r>
            <a:r>
              <a:rPr lang="es-PE" b="1" u="sng" dirty="0" smtClean="0"/>
              <a:t>obtener una </a:t>
            </a:r>
            <a:r>
              <a:rPr lang="es-PE" b="1" u="sng" dirty="0"/>
              <a:t>respuesta definitiva en la que se determinen los derechos u obligaciones de </a:t>
            </a:r>
            <a:r>
              <a:rPr lang="es-PE" b="1" u="sng" dirty="0" smtClean="0"/>
              <a:t>las partes </a:t>
            </a:r>
            <a:r>
              <a:rPr lang="es-PE" dirty="0"/>
              <a:t>[STC 03776-2012-HC/TC fundamento 7]. Si bien el plazo razonable </a:t>
            </a:r>
            <a:r>
              <a:rPr lang="es-PE" dirty="0" smtClean="0"/>
              <a:t>se entiende </a:t>
            </a:r>
            <a:r>
              <a:rPr lang="es-PE" dirty="0"/>
              <a:t>comúnmente como una garantía ante las dilaciones indebidas, </a:t>
            </a:r>
            <a:r>
              <a:rPr lang="es-PE" dirty="0" smtClean="0"/>
              <a:t>también garantiza </a:t>
            </a:r>
            <a:r>
              <a:rPr lang="es-PE" dirty="0"/>
              <a:t>que las controversias no sean resueltas en plazos excesivamente </a:t>
            </a:r>
            <a:r>
              <a:rPr lang="es-PE" dirty="0" smtClean="0"/>
              <a:t>breves que </a:t>
            </a:r>
            <a:r>
              <a:rPr lang="es-PE" dirty="0"/>
              <a:t>tornen ilusorias las etapas procesales y el derecho de defensa de las partes.</a:t>
            </a:r>
          </a:p>
        </p:txBody>
      </p:sp>
    </p:spTree>
    <p:extLst>
      <p:ext uri="{BB962C8B-B14F-4D97-AF65-F5344CB8AC3E}">
        <p14:creationId xmlns:p14="http://schemas.microsoft.com/office/powerpoint/2010/main" val="6632665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000108"/>
            <a:ext cx="7829576" cy="5473844"/>
          </a:xfrm>
        </p:spPr>
        <p:txBody>
          <a:bodyPr/>
          <a:lstStyle/>
          <a:p>
            <a:pPr algn="just">
              <a:buNone/>
            </a:pPr>
            <a:r>
              <a:rPr lang="es-PE" dirty="0" smtClean="0"/>
              <a:t>	11</a:t>
            </a:r>
            <a:r>
              <a:rPr lang="es-PE" dirty="0"/>
              <a:t>. Para la determinación de eventuales violaciones del derecho a ser juzgado dentro </a:t>
            </a:r>
            <a:r>
              <a:rPr lang="es-PE" dirty="0" smtClean="0"/>
              <a:t>de 	un </a:t>
            </a:r>
            <a:r>
              <a:rPr lang="es-PE" dirty="0"/>
              <a:t>plazo razonable, este Tribunal ha establecido que son tres los criterios que </a:t>
            </a:r>
            <a:r>
              <a:rPr lang="es-PE" dirty="0" smtClean="0"/>
              <a:t>deben 	ser </a:t>
            </a:r>
            <a:r>
              <a:rPr lang="es-PE" dirty="0"/>
              <a:t>tomados en cuenta para tal fin</a:t>
            </a:r>
            <a:r>
              <a:rPr lang="es-PE" dirty="0" smtClean="0"/>
              <a:t>:</a:t>
            </a:r>
          </a:p>
          <a:p>
            <a:endParaRPr lang="es-PE" dirty="0"/>
          </a:p>
        </p:txBody>
      </p:sp>
    </p:spTree>
    <p:extLst>
      <p:ext uri="{BB962C8B-B14F-4D97-AF65-F5344CB8AC3E}">
        <p14:creationId xmlns:p14="http://schemas.microsoft.com/office/powerpoint/2010/main" val="9816865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620688"/>
            <a:ext cx="8390166" cy="5853264"/>
          </a:xfrm>
        </p:spPr>
        <p:txBody>
          <a:bodyPr>
            <a:normAutofit lnSpcReduction="10000"/>
          </a:bodyPr>
          <a:lstStyle/>
          <a:p>
            <a:pPr algn="just">
              <a:buNone/>
            </a:pPr>
            <a:r>
              <a:rPr lang="es-PE" dirty="0" smtClean="0"/>
              <a:t>	i) </a:t>
            </a:r>
            <a:r>
              <a:rPr lang="es-PE" b="1" u="sng" dirty="0" smtClean="0"/>
              <a:t>la complejidad </a:t>
            </a:r>
            <a:r>
              <a:rPr lang="es-PE" b="1" u="sng" dirty="0"/>
              <a:t>del asunto, en el que se consideran factores tales como </a:t>
            </a:r>
            <a:r>
              <a:rPr lang="es-PE" b="1" u="sng" dirty="0" smtClean="0"/>
              <a:t>la naturaleza </a:t>
            </a:r>
            <a:r>
              <a:rPr lang="es-PE" b="1" u="sng" dirty="0"/>
              <a:t>y gravedad del delito, los hechos investigados</a:t>
            </a:r>
            <a:r>
              <a:rPr lang="es-PE" dirty="0"/>
              <a:t>, los </a:t>
            </a:r>
            <a:r>
              <a:rPr lang="es-PE" b="1" u="sng" dirty="0"/>
              <a:t>alcances </a:t>
            </a:r>
            <a:r>
              <a:rPr lang="es-PE" b="1" u="sng" dirty="0" smtClean="0"/>
              <a:t>de la actividad </a:t>
            </a:r>
            <a:r>
              <a:rPr lang="es-PE" b="1" u="sng" dirty="0"/>
              <a:t>probatoria para el esclarecimiento de los hechos</a:t>
            </a:r>
            <a:r>
              <a:rPr lang="es-PE" dirty="0"/>
              <a:t>, la </a:t>
            </a:r>
            <a:r>
              <a:rPr lang="es-PE" b="1" u="sng" dirty="0" smtClean="0"/>
              <a:t>pluralidad de </a:t>
            </a:r>
            <a:r>
              <a:rPr lang="es-PE" b="1" u="sng" dirty="0"/>
              <a:t>agraviados o inculpados</a:t>
            </a:r>
            <a:r>
              <a:rPr lang="es-PE" dirty="0"/>
              <a:t>, o algún </a:t>
            </a:r>
            <a:r>
              <a:rPr lang="es-PE" b="1" u="sng" dirty="0"/>
              <a:t>otro elemento que permita concluir</a:t>
            </a:r>
            <a:r>
              <a:rPr lang="es-PE" b="1" u="sng" dirty="0" smtClean="0"/>
              <a:t>, con </a:t>
            </a:r>
            <a:r>
              <a:rPr lang="es-PE" b="1" u="sng" dirty="0"/>
              <a:t>un alto grado de objetividad, que la dilucidación de un </a:t>
            </a:r>
            <a:r>
              <a:rPr lang="es-PE" b="1" u="sng" dirty="0" smtClean="0"/>
              <a:t>determinado asunto </a:t>
            </a:r>
            <a:r>
              <a:rPr lang="es-PE" b="1" u="sng" dirty="0"/>
              <a:t>resulta particularmente complicada y difícil </a:t>
            </a:r>
            <a:r>
              <a:rPr lang="es-PE" dirty="0"/>
              <a:t>[STC </a:t>
            </a:r>
            <a:r>
              <a:rPr lang="es-PE" dirty="0" smtClean="0"/>
              <a:t>04144-2011-PHC/TC </a:t>
            </a:r>
            <a:r>
              <a:rPr lang="es-PE" dirty="0"/>
              <a:t>fundamento 13 y STC 00295-2012-PHC/TC fundamento 4];</a:t>
            </a:r>
          </a:p>
        </p:txBody>
      </p:sp>
    </p:spTree>
    <p:extLst>
      <p:ext uri="{BB962C8B-B14F-4D97-AF65-F5344CB8AC3E}">
        <p14:creationId xmlns:p14="http://schemas.microsoft.com/office/powerpoint/2010/main" val="41100837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57158" y="642918"/>
            <a:ext cx="8215370" cy="5831034"/>
          </a:xfrm>
        </p:spPr>
        <p:txBody>
          <a:bodyPr>
            <a:normAutofit fontScale="92500" lnSpcReduction="20000"/>
          </a:bodyPr>
          <a:lstStyle/>
          <a:p>
            <a:pPr algn="just">
              <a:buNone/>
            </a:pPr>
            <a:r>
              <a:rPr lang="es-PE" dirty="0" smtClean="0"/>
              <a:t>	</a:t>
            </a:r>
            <a:r>
              <a:rPr lang="es-PE" dirty="0" err="1" smtClean="0"/>
              <a:t>ii</a:t>
            </a:r>
            <a:r>
              <a:rPr lang="es-PE" dirty="0"/>
              <a:t>) </a:t>
            </a:r>
            <a:r>
              <a:rPr lang="es-PE" b="1" u="sng" dirty="0"/>
              <a:t>la actividad o conducta procesal del interesado, en el que se evalúa si </a:t>
            </a:r>
            <a:r>
              <a:rPr lang="es-PE" b="1" u="sng" dirty="0" smtClean="0"/>
              <a:t>su actitud </a:t>
            </a:r>
            <a:r>
              <a:rPr lang="es-PE" b="1" u="sng" dirty="0"/>
              <a:t>ha sido diligente o ha provocado retrasos o demoras en el proceso</a:t>
            </a:r>
            <a:r>
              <a:rPr lang="es-PE" dirty="0" smtClean="0"/>
              <a:t>, por </a:t>
            </a:r>
            <a:r>
              <a:rPr lang="es-PE" dirty="0"/>
              <a:t>cuanto </a:t>
            </a:r>
            <a:r>
              <a:rPr lang="es-PE" b="1" u="sng" dirty="0"/>
              <a:t>si la dilación ha sido provocada por él no cabe calificarla </a:t>
            </a:r>
            <a:r>
              <a:rPr lang="es-PE" b="1" u="sng" dirty="0" smtClean="0"/>
              <a:t>de indebida</a:t>
            </a:r>
            <a:r>
              <a:rPr lang="es-PE" dirty="0"/>
              <a:t>. En ese sentido, habrá que </a:t>
            </a:r>
            <a:r>
              <a:rPr lang="es-PE" b="1" u="sng" dirty="0"/>
              <a:t>distinguir entre el uso regular de </a:t>
            </a:r>
            <a:r>
              <a:rPr lang="es-PE" b="1" u="sng" dirty="0" smtClean="0"/>
              <a:t>los medios </a:t>
            </a:r>
            <a:r>
              <a:rPr lang="es-PE" b="1" u="sng" dirty="0"/>
              <a:t>procesales que la ley prevé y la actitud obstruccionista o la falta </a:t>
            </a:r>
            <a:r>
              <a:rPr lang="es-PE" b="1" u="sng" dirty="0" smtClean="0"/>
              <a:t>de cooperación </a:t>
            </a:r>
            <a:r>
              <a:rPr lang="es-PE" b="1" u="sng" dirty="0"/>
              <a:t>del interesado</a:t>
            </a:r>
            <a:r>
              <a:rPr lang="es-PE" dirty="0"/>
              <a:t>, la cual estaría materializada en la </a:t>
            </a:r>
            <a:r>
              <a:rPr lang="es-PE" b="1" u="sng" dirty="0" smtClean="0"/>
              <a:t>interposición de </a:t>
            </a:r>
            <a:r>
              <a:rPr lang="es-PE" b="1" u="sng" dirty="0"/>
              <a:t>recursos que, desde su origen y de manera manifiesta se </a:t>
            </a:r>
            <a:r>
              <a:rPr lang="es-PE" b="1" u="sng" dirty="0" smtClean="0"/>
              <a:t>encontraban condenados </a:t>
            </a:r>
            <a:r>
              <a:rPr lang="es-PE" b="1" u="sng" dirty="0"/>
              <a:t>a la desestimación</a:t>
            </a:r>
            <a:r>
              <a:rPr lang="es-PE" dirty="0"/>
              <a:t>. En todo caso, </a:t>
            </a:r>
            <a:r>
              <a:rPr lang="es-PE" b="1" u="sng" dirty="0"/>
              <a:t>corresponde al </a:t>
            </a:r>
            <a:r>
              <a:rPr lang="es-PE" b="1" u="sng" dirty="0" smtClean="0"/>
              <a:t>juez demostrar </a:t>
            </a:r>
            <a:r>
              <a:rPr lang="es-PE" b="1" u="sng" dirty="0"/>
              <a:t>la conducta obstruccionista del interesado</a:t>
            </a:r>
            <a:r>
              <a:rPr lang="es-PE" dirty="0"/>
              <a:t>; [STC </a:t>
            </a:r>
            <a:r>
              <a:rPr lang="es-PE" dirty="0" smtClean="0"/>
              <a:t>00929-2012-PHC/TC</a:t>
            </a:r>
            <a:r>
              <a:rPr lang="es-PE" dirty="0"/>
              <a:t>] y,</a:t>
            </a:r>
          </a:p>
        </p:txBody>
      </p:sp>
    </p:spTree>
    <p:extLst>
      <p:ext uri="{BB962C8B-B14F-4D97-AF65-F5344CB8AC3E}">
        <p14:creationId xmlns:p14="http://schemas.microsoft.com/office/powerpoint/2010/main" val="4730236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476672"/>
            <a:ext cx="8462174" cy="5997280"/>
          </a:xfrm>
        </p:spPr>
        <p:txBody>
          <a:bodyPr>
            <a:normAutofit fontScale="70000" lnSpcReduction="20000"/>
          </a:bodyPr>
          <a:lstStyle/>
          <a:p>
            <a:pPr marL="0" indent="0" algn="just">
              <a:buNone/>
            </a:pPr>
            <a:r>
              <a:rPr lang="es-PE" dirty="0"/>
              <a:t>iii) </a:t>
            </a:r>
            <a:r>
              <a:rPr lang="es-PE" b="1" u="sng" dirty="0"/>
              <a:t>la conducta de las autoridades judiciales donde se evalúa el grado </a:t>
            </a:r>
            <a:r>
              <a:rPr lang="es-PE" b="1" u="sng" dirty="0" smtClean="0"/>
              <a:t>de celeridad </a:t>
            </a:r>
            <a:r>
              <a:rPr lang="es-PE" b="1" u="sng" dirty="0"/>
              <a:t>con el que se ha tramitado el proceso</a:t>
            </a:r>
            <a:r>
              <a:rPr lang="es-PE" dirty="0"/>
              <a:t>, sin perder de vista </a:t>
            </a:r>
            <a:r>
              <a:rPr lang="es-PE" dirty="0" smtClean="0"/>
              <a:t>en ningún </a:t>
            </a:r>
            <a:r>
              <a:rPr lang="es-PE" dirty="0"/>
              <a:t>momento </a:t>
            </a:r>
            <a:r>
              <a:rPr lang="es-PE" b="1" u="sng" dirty="0"/>
              <a:t>el especial celo que es exigible a todo juez encargado </a:t>
            </a:r>
            <a:r>
              <a:rPr lang="es-PE" b="1" u="sng" dirty="0" smtClean="0"/>
              <a:t>de dilucidar </a:t>
            </a:r>
            <a:r>
              <a:rPr lang="es-PE" b="1" u="sng" dirty="0"/>
              <a:t>una causa</a:t>
            </a:r>
            <a:r>
              <a:rPr lang="es-PE" dirty="0"/>
              <a:t>. Para ello, será preciso </a:t>
            </a:r>
            <a:r>
              <a:rPr lang="es-PE" b="1" u="sng" dirty="0"/>
              <a:t>examinar las actuaciones </a:t>
            </a:r>
            <a:r>
              <a:rPr lang="es-PE" b="1" u="sng" dirty="0" smtClean="0"/>
              <a:t>u omisiones </a:t>
            </a:r>
            <a:r>
              <a:rPr lang="es-PE" b="1" u="sng" dirty="0"/>
              <a:t>de los órganos judiciales en la tramitación de la causa. </a:t>
            </a:r>
            <a:r>
              <a:rPr lang="es-PE" b="1" u="sng" dirty="0" smtClean="0"/>
              <a:t>Las indebidas </a:t>
            </a:r>
            <a:r>
              <a:rPr lang="es-PE" b="1" u="sng" dirty="0"/>
              <a:t>e injustificadas acumulaciones o </a:t>
            </a:r>
            <a:r>
              <a:rPr lang="es-PE" b="1" u="sng" dirty="0" err="1"/>
              <a:t>desacumulaciones</a:t>
            </a:r>
            <a:r>
              <a:rPr lang="es-PE" b="1" u="sng" dirty="0"/>
              <a:t> de procesos</a:t>
            </a:r>
            <a:r>
              <a:rPr lang="es-PE" b="1" u="sng" dirty="0" smtClean="0"/>
              <a:t>; la </a:t>
            </a:r>
            <a:r>
              <a:rPr lang="es-PE" b="1" u="sng" dirty="0"/>
              <a:t>suspensión reiterada e injustificada del juicio oral; la admisión y/o </a:t>
            </a:r>
            <a:r>
              <a:rPr lang="es-PE" b="1" u="sng" dirty="0" smtClean="0"/>
              <a:t>la actuación </a:t>
            </a:r>
            <a:r>
              <a:rPr lang="es-PE" b="1" u="sng" dirty="0"/>
              <a:t>de una prueba manifiestamente impertinente; la reiterada </a:t>
            </a:r>
            <a:r>
              <a:rPr lang="es-PE" b="1" u="sng" dirty="0" smtClean="0"/>
              <a:t>e indebida </a:t>
            </a:r>
            <a:r>
              <a:rPr lang="es-PE" b="1" u="sng" dirty="0"/>
              <a:t>anulación por parte del órgano jurisdiccional de segundo </a:t>
            </a:r>
            <a:r>
              <a:rPr lang="es-PE" b="1" u="sng" dirty="0" smtClean="0"/>
              <a:t>grado respecto </a:t>
            </a:r>
            <a:r>
              <a:rPr lang="es-PE" b="1" u="sng" dirty="0"/>
              <a:t>de las decisiones del órgano jurisdiccional de primer grado, etc</a:t>
            </a:r>
            <a:r>
              <a:rPr lang="es-PE" b="1" u="sng" dirty="0" smtClean="0"/>
              <a:t>., vienen </a:t>
            </a:r>
            <a:r>
              <a:rPr lang="es-PE" b="1" u="sng" dirty="0"/>
              <a:t>a ser ejemplos de lo primero</a:t>
            </a:r>
            <a:r>
              <a:rPr lang="es-PE" dirty="0"/>
              <a:t>. </a:t>
            </a:r>
            <a:r>
              <a:rPr lang="es-PE" b="1" u="sng" dirty="0"/>
              <a:t>La inobservancia injustificada de </a:t>
            </a:r>
            <a:r>
              <a:rPr lang="es-PE" b="1" u="sng" dirty="0" smtClean="0"/>
              <a:t>los horarios </a:t>
            </a:r>
            <a:r>
              <a:rPr lang="es-PE" b="1" u="sng" dirty="0"/>
              <a:t>para la realización de las diligencias; la demora en la </a:t>
            </a:r>
            <a:r>
              <a:rPr lang="es-PE" b="1" u="sng" dirty="0" smtClean="0"/>
              <a:t>tramitación y </a:t>
            </a:r>
            <a:r>
              <a:rPr lang="es-PE" b="1" u="sng" dirty="0"/>
              <a:t>resolución de los medios impugnatorios</a:t>
            </a:r>
            <a:r>
              <a:rPr lang="es-PE" dirty="0"/>
              <a:t>, etc., vienen a ser ejemplos de </a:t>
            </a:r>
            <a:r>
              <a:rPr lang="es-PE" dirty="0" smtClean="0"/>
              <a:t>lo </a:t>
            </a:r>
            <a:r>
              <a:rPr lang="pt-BR" dirty="0" smtClean="0"/>
              <a:t>segundo </a:t>
            </a:r>
            <a:r>
              <a:rPr lang="pt-BR" dirty="0"/>
              <a:t>[STC N.° 03360-2011-PA/TC, fundamento 7</a:t>
            </a:r>
            <a:r>
              <a:rPr lang="pt-BR" dirty="0" smtClean="0"/>
              <a:t>]. </a:t>
            </a:r>
          </a:p>
          <a:p>
            <a:pPr marL="0" indent="0" algn="just">
              <a:buNone/>
            </a:pPr>
            <a:r>
              <a:rPr lang="es-PE" dirty="0"/>
              <a:t>Estos criterios permitirán apreciar si el retraso o dilación es indebido o no</a:t>
            </a:r>
            <a:r>
              <a:rPr lang="es-PE" dirty="0" smtClean="0"/>
              <a:t>, y </a:t>
            </a:r>
            <a:r>
              <a:rPr lang="es-PE" dirty="0"/>
              <a:t>han de ser analizadas caso por caso: es decir, según las circunstancias </a:t>
            </a:r>
            <a:r>
              <a:rPr lang="es-PE" dirty="0" smtClean="0"/>
              <a:t>de cada </a:t>
            </a:r>
            <a:r>
              <a:rPr lang="es-PE" dirty="0"/>
              <a:t>caso concreto [STC N.° 00295-2012-PHC/TC fundamento 4].</a:t>
            </a:r>
          </a:p>
        </p:txBody>
      </p:sp>
    </p:spTree>
    <p:extLst>
      <p:ext uri="{BB962C8B-B14F-4D97-AF65-F5344CB8AC3E}">
        <p14:creationId xmlns:p14="http://schemas.microsoft.com/office/powerpoint/2010/main" val="237309969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8568952" cy="6141296"/>
          </a:xfrm>
        </p:spPr>
        <p:txBody>
          <a:bodyPr>
            <a:normAutofit fontScale="70000" lnSpcReduction="20000"/>
          </a:bodyPr>
          <a:lstStyle/>
          <a:p>
            <a:pPr marL="0" indent="0" algn="just">
              <a:buNone/>
            </a:pPr>
            <a:r>
              <a:rPr lang="es-PE" dirty="0"/>
              <a:t>12. Asimismo, este Tribunal ha establecido, a modo de doctrina jurisprudencial, en </a:t>
            </a:r>
            <a:r>
              <a:rPr lang="es-PE" dirty="0" smtClean="0"/>
              <a:t>los fundamentos </a:t>
            </a:r>
            <a:r>
              <a:rPr lang="es-PE" dirty="0"/>
              <a:t>6 y 7 de la STC 00295-2012-PHC/TC los criterios para determinar </a:t>
            </a:r>
            <a:r>
              <a:rPr lang="es-PE" dirty="0" smtClean="0"/>
              <a:t>el inicio </a:t>
            </a:r>
            <a:r>
              <a:rPr lang="es-PE" dirty="0"/>
              <a:t>y el final del cómputo del plazo razonable. Al respecto, ha precisado sobre </a:t>
            </a:r>
            <a:r>
              <a:rPr lang="es-PE" dirty="0" smtClean="0"/>
              <a:t>el término </a:t>
            </a:r>
            <a:r>
              <a:rPr lang="es-PE" dirty="0"/>
              <a:t>inicial para el computo del plazo que</a:t>
            </a:r>
            <a:r>
              <a:rPr lang="es-PE" dirty="0" smtClean="0"/>
              <a:t>: </a:t>
            </a:r>
          </a:p>
          <a:p>
            <a:pPr marL="0" indent="0" algn="just">
              <a:buNone/>
            </a:pPr>
            <a:endParaRPr lang="es-PE" dirty="0"/>
          </a:p>
          <a:p>
            <a:pPr marL="0" indent="0" algn="just">
              <a:buNone/>
            </a:pPr>
            <a:r>
              <a:rPr lang="es-PE" dirty="0" smtClean="0"/>
              <a:t>“</a:t>
            </a:r>
            <a:r>
              <a:rPr lang="es-PE" b="1" u="sng" dirty="0" smtClean="0"/>
              <a:t>El cómputo </a:t>
            </a:r>
            <a:r>
              <a:rPr lang="es-PE" b="1" u="sng" dirty="0"/>
              <a:t>del plazo razonable del proceso penal comienza a correr desde </a:t>
            </a:r>
            <a:r>
              <a:rPr lang="es-PE" b="1" u="sng" dirty="0" smtClean="0"/>
              <a:t>la apertura </a:t>
            </a:r>
            <a:r>
              <a:rPr lang="es-PE" b="1" u="sng" dirty="0"/>
              <a:t>de la investigación preliminar del delito, el cual comprende </a:t>
            </a:r>
            <a:r>
              <a:rPr lang="es-PE" b="1" u="sng" dirty="0" smtClean="0"/>
              <a:t>la  investigación </a:t>
            </a:r>
            <a:r>
              <a:rPr lang="es-PE" b="1" u="sng" dirty="0"/>
              <a:t>policial o la investigación fiscal; o desde el inicio del </a:t>
            </a:r>
            <a:r>
              <a:rPr lang="es-PE" b="1" u="sng" dirty="0" smtClean="0"/>
              <a:t>proceso  judicial </a:t>
            </a:r>
            <a:r>
              <a:rPr lang="es-PE" b="1" u="sng" dirty="0"/>
              <a:t>en los casos de delitos de acción privada</a:t>
            </a:r>
            <a:r>
              <a:rPr lang="es-PE" dirty="0"/>
              <a:t>, por constituir el primer </a:t>
            </a:r>
            <a:r>
              <a:rPr lang="es-PE" dirty="0" smtClean="0"/>
              <a:t>acto oficial </a:t>
            </a:r>
            <a:r>
              <a:rPr lang="es-PE" dirty="0"/>
              <a:t>a través del cual la persona toma conocimiento de que el Estado </a:t>
            </a:r>
            <a:r>
              <a:rPr lang="es-PE" dirty="0" smtClean="0"/>
              <a:t>ha iniciado </a:t>
            </a:r>
            <a:r>
              <a:rPr lang="es-PE" dirty="0"/>
              <a:t>una persecución penal en su contra. Ahora bien, conviene precisar que </a:t>
            </a:r>
            <a:r>
              <a:rPr lang="es-PE" dirty="0" smtClean="0"/>
              <a:t>el momento </a:t>
            </a:r>
            <a:r>
              <a:rPr lang="es-PE" dirty="0"/>
              <a:t>inicial puede coincidir con la detención policial o con otra </a:t>
            </a:r>
            <a:r>
              <a:rPr lang="es-PE" dirty="0" smtClean="0"/>
              <a:t>medida restrictiva </a:t>
            </a:r>
            <a:r>
              <a:rPr lang="es-PE" dirty="0"/>
              <a:t>de derechos, pero que tal supuesto no constituye </a:t>
            </a:r>
            <a:r>
              <a:rPr lang="es-PE" dirty="0" smtClean="0"/>
              <a:t>requisito indispensable </a:t>
            </a:r>
            <a:r>
              <a:rPr lang="es-PE" dirty="0"/>
              <a:t>para habilitar el inicio del cómputo del plazo, pues es claro </a:t>
            </a:r>
            <a:r>
              <a:rPr lang="es-PE" dirty="0" smtClean="0"/>
              <a:t>que aquél </a:t>
            </a:r>
            <a:r>
              <a:rPr lang="es-PE" dirty="0"/>
              <a:t>momento comienza con la indicación oficial del Estado a una </a:t>
            </a:r>
            <a:r>
              <a:rPr lang="es-PE" dirty="0" smtClean="0"/>
              <a:t>persona corno </a:t>
            </a:r>
            <a:r>
              <a:rPr lang="es-PE" dirty="0"/>
              <a:t>sujeto de una persecución penal."</a:t>
            </a:r>
          </a:p>
        </p:txBody>
      </p:sp>
    </p:spTree>
    <p:extLst>
      <p:ext uri="{BB962C8B-B14F-4D97-AF65-F5344CB8AC3E}">
        <p14:creationId xmlns:p14="http://schemas.microsoft.com/office/powerpoint/2010/main" val="45450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p:spPr>
        <p:txBody>
          <a:bodyPr>
            <a:noAutofit/>
          </a:bodyPr>
          <a:lstStyle/>
          <a:p>
            <a:pPr marL="0" indent="0" algn="ctr">
              <a:buNone/>
            </a:pPr>
            <a:r>
              <a:rPr lang="es-PE" sz="2000" b="1" dirty="0" smtClean="0">
                <a:effectLst>
                  <a:outerShdw blurRad="38100" dist="38100" dir="2700000" algn="tl">
                    <a:srgbClr val="000000">
                      <a:alpha val="43137"/>
                    </a:srgbClr>
                  </a:outerShdw>
                  <a:reflection blurRad="12700" stA="48000" endA="300" endPos="55000" dir="5400000" sy="-90000" algn="bl" rotWithShape="0"/>
                </a:effectLst>
              </a:rPr>
              <a:t>PROCEDENCIA DEL HABEAS CORPUS CONTRA RESOLUCIONES JUDICIALES </a:t>
            </a:r>
            <a:endParaRPr lang="es-PE" sz="20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07504" y="620688"/>
            <a:ext cx="8784976" cy="6594526"/>
          </a:xfrm>
        </p:spPr>
        <p:txBody>
          <a:bodyPr>
            <a:normAutofit fontScale="85000" lnSpcReduction="20000"/>
          </a:bodyPr>
          <a:lstStyle/>
          <a:p>
            <a:pPr marL="45720" indent="0" algn="just">
              <a:buNone/>
            </a:pPr>
            <a:endParaRPr lang="es-PE" sz="2600" b="1" dirty="0" smtClean="0"/>
          </a:p>
          <a:p>
            <a:pPr marL="45720" indent="0" algn="just">
              <a:buNone/>
            </a:pPr>
            <a:r>
              <a:rPr lang="es-PE" sz="2600" b="1" dirty="0" smtClean="0"/>
              <a:t>Con la entrada en vigencia del Código Procesal Constitucional (Ley 23506). Art. 4 , segundo párrafo: EL HC procede cuando una resolución judicial firme vulnera en forma manifiesta la libertad individual y le tutela procesal efectiva.</a:t>
            </a:r>
          </a:p>
          <a:p>
            <a:pPr marL="45720" indent="0" algn="just">
              <a:buNone/>
            </a:pPr>
            <a:r>
              <a:rPr lang="es-PE" sz="2600" b="1" dirty="0" smtClean="0"/>
              <a:t>No todas las resoluciones judiciales pueden ser objeto de control por el proceso de HC, sólo aquellas resoluciones judiciales firmes que vulneren en forma manifiesta la libertad individual o los derechos conexos a ella. Entre estos derechos tenemos:</a:t>
            </a:r>
          </a:p>
          <a:p>
            <a:pPr algn="just">
              <a:buFont typeface="Wingdings" pitchFamily="2" charset="2"/>
              <a:buChar char="Ø"/>
            </a:pPr>
            <a:r>
              <a:rPr lang="es-PE" sz="2600" b="1" dirty="0" smtClean="0">
                <a:effectLst>
                  <a:outerShdw blurRad="38100" dist="38100" dir="2700000" algn="tl">
                    <a:srgbClr val="000000">
                      <a:alpha val="43137"/>
                    </a:srgbClr>
                  </a:outerShdw>
                </a:effectLst>
              </a:rPr>
              <a:t>Tutela Procesal Efectiva.</a:t>
            </a:r>
          </a:p>
          <a:p>
            <a:pPr algn="just">
              <a:buFont typeface="Wingdings" pitchFamily="2" charset="2"/>
              <a:buChar char="Ø"/>
            </a:pPr>
            <a:r>
              <a:rPr lang="es-PE" sz="2600" b="1" dirty="0" smtClean="0">
                <a:effectLst>
                  <a:outerShdw blurRad="38100" dist="38100" dir="2700000" algn="tl">
                    <a:srgbClr val="000000">
                      <a:alpha val="43137"/>
                    </a:srgbClr>
                  </a:outerShdw>
                </a:effectLst>
              </a:rPr>
              <a:t>Debido Proceso</a:t>
            </a:r>
          </a:p>
          <a:p>
            <a:pPr algn="just">
              <a:buFont typeface="Wingdings" pitchFamily="2" charset="2"/>
              <a:buChar char="Ø"/>
            </a:pPr>
            <a:r>
              <a:rPr lang="es-PE" sz="2600" b="1" dirty="0" smtClean="0">
                <a:effectLst>
                  <a:outerShdw blurRad="38100" dist="38100" dir="2700000" algn="tl">
                    <a:srgbClr val="000000">
                      <a:alpha val="43137"/>
                    </a:srgbClr>
                  </a:outerShdw>
                </a:effectLst>
              </a:rPr>
              <a:t>Juez Natural o Predeterminado por Ley</a:t>
            </a:r>
          </a:p>
          <a:p>
            <a:pPr algn="just">
              <a:buFont typeface="Wingdings" pitchFamily="2" charset="2"/>
              <a:buChar char="Ø"/>
            </a:pPr>
            <a:r>
              <a:rPr lang="es-PE" sz="2600" b="1" dirty="0" smtClean="0">
                <a:effectLst>
                  <a:outerShdw blurRad="38100" dist="38100" dir="2700000" algn="tl">
                    <a:srgbClr val="000000">
                      <a:alpha val="43137"/>
                    </a:srgbClr>
                  </a:outerShdw>
                </a:effectLst>
              </a:rPr>
              <a:t>Derecho a la prueba</a:t>
            </a:r>
          </a:p>
          <a:p>
            <a:pPr algn="just">
              <a:buFont typeface="Wingdings" pitchFamily="2" charset="2"/>
              <a:buChar char="Ø"/>
            </a:pPr>
            <a:r>
              <a:rPr lang="es-PE" sz="2600" b="1" dirty="0" smtClean="0">
                <a:effectLst>
                  <a:outerShdw blurRad="38100" dist="38100" dir="2700000" algn="tl">
                    <a:srgbClr val="000000">
                      <a:alpha val="43137"/>
                    </a:srgbClr>
                  </a:outerShdw>
                </a:effectLst>
              </a:rPr>
              <a:t>Pluralidad de Instancias o Instancia Plural</a:t>
            </a:r>
          </a:p>
          <a:p>
            <a:pPr algn="just">
              <a:buFont typeface="Wingdings" pitchFamily="2" charset="2"/>
              <a:buChar char="Ø"/>
            </a:pPr>
            <a:r>
              <a:rPr lang="es-PE" sz="2600" b="1" dirty="0" smtClean="0">
                <a:effectLst>
                  <a:outerShdw blurRad="38100" dist="38100" dir="2700000" algn="tl">
                    <a:srgbClr val="000000">
                      <a:alpha val="43137"/>
                    </a:srgbClr>
                  </a:outerShdw>
                </a:effectLst>
              </a:rPr>
              <a:t>Plazo razonable </a:t>
            </a:r>
          </a:p>
          <a:p>
            <a:pPr algn="just">
              <a:buFont typeface="Wingdings" pitchFamily="2" charset="2"/>
              <a:buChar char="Ø"/>
            </a:pPr>
            <a:r>
              <a:rPr lang="es-PE" sz="2600" b="1" dirty="0" smtClean="0">
                <a:effectLst>
                  <a:outerShdw blurRad="38100" dist="38100" dir="2700000" algn="tl">
                    <a:srgbClr val="000000">
                      <a:alpha val="43137"/>
                    </a:srgbClr>
                  </a:outerShdw>
                </a:effectLst>
              </a:rPr>
              <a:t>Derecho de defensa</a:t>
            </a:r>
          </a:p>
          <a:p>
            <a:pPr algn="just">
              <a:buFont typeface="Wingdings" pitchFamily="2" charset="2"/>
              <a:buChar char="Ø"/>
            </a:pPr>
            <a:r>
              <a:rPr lang="es-PE" sz="2600" b="1" dirty="0" smtClean="0">
                <a:effectLst>
                  <a:outerShdw blurRad="38100" dist="38100" dir="2700000" algn="tl">
                    <a:srgbClr val="000000">
                      <a:alpha val="43137"/>
                    </a:srgbClr>
                  </a:outerShdw>
                </a:effectLst>
              </a:rPr>
              <a:t>A la debida motivación de resoluciones judiciales, entre otros </a:t>
            </a:r>
          </a:p>
          <a:p>
            <a:pPr marL="45720" indent="0" algn="just">
              <a:buNone/>
            </a:pPr>
            <a:endParaRPr lang="es-PE" dirty="0" smtClean="0"/>
          </a:p>
          <a:p>
            <a:pPr marL="45720" indent="0" algn="just">
              <a:buNone/>
            </a:pPr>
            <a:r>
              <a:rPr lang="es-PE" dirty="0" smtClean="0"/>
              <a:t> </a:t>
            </a:r>
            <a:endParaRPr lang="es-PE" dirty="0"/>
          </a:p>
        </p:txBody>
      </p:sp>
    </p:spTree>
    <p:extLst>
      <p:ext uri="{BB962C8B-B14F-4D97-AF65-F5344CB8AC3E}">
        <p14:creationId xmlns:p14="http://schemas.microsoft.com/office/powerpoint/2010/main" val="93700048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285728"/>
            <a:ext cx="8534752" cy="6188224"/>
          </a:xfrm>
        </p:spPr>
        <p:txBody>
          <a:bodyPr>
            <a:normAutofit fontScale="70000" lnSpcReduction="20000"/>
          </a:bodyPr>
          <a:lstStyle/>
          <a:p>
            <a:pPr marL="0" indent="0" algn="just">
              <a:buNone/>
            </a:pPr>
            <a:r>
              <a:rPr lang="es-PE" dirty="0"/>
              <a:t>Y sobre el término final que:</a:t>
            </a:r>
          </a:p>
          <a:p>
            <a:pPr marL="0" indent="0" algn="just">
              <a:buNone/>
            </a:pPr>
            <a:r>
              <a:rPr lang="es-PE" dirty="0"/>
              <a:t>"{</a:t>
            </a:r>
            <a:r>
              <a:rPr lang="es-PE" b="1" u="sng" dirty="0"/>
              <a:t>S]e debe efectuar en relación con la duración total del proceso penal que </a:t>
            </a:r>
            <a:r>
              <a:rPr lang="es-PE" b="1" u="sng" dirty="0" smtClean="0"/>
              <a:t>se desarrolla </a:t>
            </a:r>
            <a:r>
              <a:rPr lang="es-PE" b="1" u="sng" dirty="0"/>
              <a:t>contra la persona —análisis global del proceso— hasta que se </a:t>
            </a:r>
            <a:r>
              <a:rPr lang="es-PE" b="1" u="sng" dirty="0" smtClean="0"/>
              <a:t>dicte sentencia </a:t>
            </a:r>
            <a:r>
              <a:rPr lang="es-PE" b="1" u="sng" dirty="0"/>
              <a:t>definitiva y firme que resuelva su situación jurídica, incluyendo </a:t>
            </a:r>
            <a:r>
              <a:rPr lang="es-PE" b="1" u="sng" dirty="0" smtClean="0"/>
              <a:t>los recursos </a:t>
            </a:r>
            <a:r>
              <a:rPr lang="es-PE" b="1" u="sng" dirty="0"/>
              <a:t>previstos en la ley y que pudieran eventualmente presentarse</a:t>
            </a:r>
            <a:r>
              <a:rPr lang="es-PE" dirty="0" smtClean="0"/>
              <a:t>.“</a:t>
            </a:r>
          </a:p>
          <a:p>
            <a:pPr marL="0" indent="0" algn="just">
              <a:buNone/>
            </a:pPr>
            <a:r>
              <a:rPr lang="es-PE" dirty="0" smtClean="0"/>
              <a:t>13. De </a:t>
            </a:r>
            <a:r>
              <a:rPr lang="es-PE" dirty="0"/>
              <a:t>igual manera, en el fundamento 11 de la referida sentencia ha precisado </a:t>
            </a:r>
            <a:r>
              <a:rPr lang="es-PE" dirty="0" smtClean="0"/>
              <a:t>cuales son </a:t>
            </a:r>
            <a:r>
              <a:rPr lang="es-PE" dirty="0"/>
              <a:t>las consecuencias de la constatación de una vulneración del derecho a </a:t>
            </a:r>
            <a:r>
              <a:rPr lang="es-PE" dirty="0" smtClean="0"/>
              <a:t>ser juzgado </a:t>
            </a:r>
            <a:r>
              <a:rPr lang="es-PE" dirty="0"/>
              <a:t>dentro de un plazo razonable en los siguientes términos:</a:t>
            </a:r>
          </a:p>
          <a:p>
            <a:pPr marL="0" indent="0" algn="just">
              <a:buNone/>
            </a:pPr>
            <a:r>
              <a:rPr lang="es-PE" dirty="0"/>
              <a:t>"[Q]</a:t>
            </a:r>
            <a:r>
              <a:rPr lang="es-PE" dirty="0" err="1"/>
              <a:t>ue</a:t>
            </a:r>
            <a:r>
              <a:rPr lang="es-PE" dirty="0"/>
              <a:t>, </a:t>
            </a:r>
            <a:r>
              <a:rPr lang="es-PE" b="1" u="sng" dirty="0"/>
              <a:t>en el caso de un proceso penal, no puede establecerse por ejemplo, </a:t>
            </a:r>
            <a:r>
              <a:rPr lang="es-PE" b="1" u="sng" dirty="0" smtClean="0"/>
              <a:t>la exclusión </a:t>
            </a:r>
            <a:r>
              <a:rPr lang="es-PE" b="1" u="sng" dirty="0"/>
              <a:t>del procesado, el sobreseimiento del proceso o el archivo definitivo </a:t>
            </a:r>
            <a:r>
              <a:rPr lang="es-PE" b="1" u="sng" dirty="0" smtClean="0"/>
              <a:t>del proceso </a:t>
            </a:r>
            <a:r>
              <a:rPr lang="es-PE" b="1" u="sng" dirty="0"/>
              <a:t>penal como si fuera equivalente a una decisión de absolución emitida </a:t>
            </a:r>
            <a:r>
              <a:rPr lang="es-PE" b="1" u="sng" dirty="0" smtClean="0"/>
              <a:t>por el </a:t>
            </a:r>
            <a:r>
              <a:rPr lang="es-PE" b="1" u="sng" dirty="0"/>
              <a:t>juez ordinario; sino que, actuando dentro del marco constitucional </a:t>
            </a:r>
            <a:r>
              <a:rPr lang="es-PE" b="1" u="sng" dirty="0" smtClean="0"/>
              <a:t>y democrático </a:t>
            </a:r>
            <a:r>
              <a:rPr lang="es-PE" b="1" u="sng" dirty="0"/>
              <a:t>del proceso penal, el órgano jurisdiccional debe emitir </a:t>
            </a:r>
            <a:r>
              <a:rPr lang="es-PE" b="1" u="sng" dirty="0" smtClean="0"/>
              <a:t>el pronunciamiento </a:t>
            </a:r>
            <a:r>
              <a:rPr lang="es-PE" b="1" u="sng" dirty="0"/>
              <a:t>definitivo sobre el fondo del asunto en el plazo más </a:t>
            </a:r>
            <a:r>
              <a:rPr lang="es-PE" b="1" u="sng" dirty="0" smtClean="0"/>
              <a:t>breve posible</a:t>
            </a:r>
            <a:r>
              <a:rPr lang="es-PE" b="1" u="sng" dirty="0"/>
              <a:t>, declarando la inocencia o responsabilidad del procesado, y </a:t>
            </a:r>
            <a:r>
              <a:rPr lang="es-PE" b="1" u="sng" dirty="0" smtClean="0"/>
              <a:t>la  siguiente </a:t>
            </a:r>
            <a:r>
              <a:rPr lang="es-PE" b="1" u="sng" dirty="0"/>
              <a:t>conclusión del proceso penal</a:t>
            </a:r>
            <a:r>
              <a:rPr lang="es-PE" dirty="0"/>
              <a:t> (...)."</a:t>
            </a:r>
          </a:p>
        </p:txBody>
      </p:sp>
    </p:spTree>
    <p:extLst>
      <p:ext uri="{BB962C8B-B14F-4D97-AF65-F5344CB8AC3E}">
        <p14:creationId xmlns:p14="http://schemas.microsoft.com/office/powerpoint/2010/main" val="19250433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363272" cy="5853264"/>
          </a:xfrm>
        </p:spPr>
        <p:txBody>
          <a:bodyPr>
            <a:normAutofit fontScale="85000" lnSpcReduction="20000"/>
          </a:bodyPr>
          <a:lstStyle/>
          <a:p>
            <a:pPr marL="0" indent="0">
              <a:buNone/>
            </a:pPr>
            <a:r>
              <a:rPr lang="es-PE" b="1" dirty="0"/>
              <a:t>Análisis del caso concreto</a:t>
            </a:r>
          </a:p>
          <a:p>
            <a:pPr marL="0" indent="0" algn="just">
              <a:buNone/>
            </a:pPr>
            <a:r>
              <a:rPr lang="es-PE" dirty="0"/>
              <a:t>15. En virtud de los criterios jurisprudenciales desarrollados por este Tribunal, en </a:t>
            </a:r>
            <a:r>
              <a:rPr lang="es-PE" dirty="0" smtClean="0"/>
              <a:t>el presente </a:t>
            </a:r>
            <a:r>
              <a:rPr lang="es-PE" dirty="0"/>
              <a:t>caso se tomará en cuenta —para </a:t>
            </a:r>
            <a:r>
              <a:rPr lang="es-PE" b="1" u="sng" dirty="0"/>
              <a:t>la definición del marco temporal </a:t>
            </a:r>
            <a:r>
              <a:rPr lang="es-PE" b="1" u="sng" dirty="0" smtClean="0"/>
              <a:t>para efectos </a:t>
            </a:r>
            <a:r>
              <a:rPr lang="es-PE" b="1" u="sng" dirty="0"/>
              <a:t>del cómputo del plazo razonable</a:t>
            </a:r>
            <a:r>
              <a:rPr lang="es-PE" dirty="0"/>
              <a:t>—, como </a:t>
            </a:r>
            <a:r>
              <a:rPr lang="es-PE" b="1" u="sng" dirty="0"/>
              <a:t>término inicial el mes de abril </a:t>
            </a:r>
            <a:r>
              <a:rPr lang="es-PE" b="1" u="sng" dirty="0" smtClean="0"/>
              <a:t>de 2011</a:t>
            </a:r>
            <a:r>
              <a:rPr lang="es-PE" b="1" u="sng" dirty="0"/>
              <a:t>, fecha en que tanto la parte recurrente (fojas 7) como la parte </a:t>
            </a:r>
            <a:r>
              <a:rPr lang="es-PE" b="1" u="sng" dirty="0" smtClean="0"/>
              <a:t>demandada (fojas </a:t>
            </a:r>
            <a:r>
              <a:rPr lang="es-PE" b="1" u="sng" dirty="0"/>
              <a:t>103) señalan que se inició el proceso en cuestión</a:t>
            </a:r>
            <a:r>
              <a:rPr lang="es-PE" dirty="0"/>
              <a:t>. Respecto del término final</a:t>
            </a:r>
            <a:r>
              <a:rPr lang="es-PE" dirty="0" smtClean="0"/>
              <a:t>, este Tribunal </a:t>
            </a:r>
            <a:r>
              <a:rPr lang="es-PE" dirty="0"/>
              <a:t>advierte, en virtud del Oficio 6537-2016-(</a:t>
            </a:r>
            <a:r>
              <a:rPr lang="es-PE" dirty="0" err="1"/>
              <a:t>Exp</a:t>
            </a:r>
            <a:r>
              <a:rPr lang="es-PE" dirty="0"/>
              <a:t>. 0727-2011-10</a:t>
            </a:r>
            <a:r>
              <a:rPr lang="es-PE" dirty="0" smtClean="0"/>
              <a:t>)-3°J.P.U</a:t>
            </a:r>
            <a:r>
              <a:rPr lang="es-PE" dirty="0"/>
              <a:t>./M., así como de los escritos presentados por el recurrente con fechas 31 </a:t>
            </a:r>
            <a:r>
              <a:rPr lang="es-PE" dirty="0" smtClean="0"/>
              <a:t>de marzo </a:t>
            </a:r>
            <a:r>
              <a:rPr lang="es-PE" dirty="0"/>
              <a:t>y 27 de junio de 2017, que a la fecha de emisión de la presente sentencia, </a:t>
            </a:r>
            <a:r>
              <a:rPr lang="es-PE" dirty="0" smtClean="0"/>
              <a:t>el proceso </a:t>
            </a:r>
            <a:r>
              <a:rPr lang="es-PE" dirty="0"/>
              <a:t>penal sigue pendiente de resolverse y emitirse sentencia en </a:t>
            </a:r>
            <a:r>
              <a:rPr lang="es-PE" dirty="0" smtClean="0"/>
              <a:t>primera instancia</a:t>
            </a:r>
            <a:r>
              <a:rPr lang="es-PE" dirty="0"/>
              <a:t>, desde hace más de cinco años.</a:t>
            </a:r>
          </a:p>
        </p:txBody>
      </p:sp>
    </p:spTree>
    <p:extLst>
      <p:ext uri="{BB962C8B-B14F-4D97-AF65-F5344CB8AC3E}">
        <p14:creationId xmlns:p14="http://schemas.microsoft.com/office/powerpoint/2010/main" val="7487818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186766" cy="5853264"/>
          </a:xfrm>
        </p:spPr>
        <p:txBody>
          <a:bodyPr/>
          <a:lstStyle/>
          <a:p>
            <a:pPr marL="0" indent="0" algn="just">
              <a:buNone/>
            </a:pPr>
            <a:r>
              <a:rPr lang="es-PE" dirty="0"/>
              <a:t>16. En consecuencia, al haber determinado el marco temporal, este Tribunal llevará </a:t>
            </a:r>
            <a:r>
              <a:rPr lang="es-PE" dirty="0" smtClean="0"/>
              <a:t>a cabo </a:t>
            </a:r>
            <a:r>
              <a:rPr lang="es-PE" dirty="0"/>
              <a:t>un análisis de los tres criterios para la determinación del plazo </a:t>
            </a:r>
            <a:r>
              <a:rPr lang="es-PE" dirty="0" smtClean="0"/>
              <a:t>razonable anteriormente </a:t>
            </a:r>
            <a:r>
              <a:rPr lang="es-PE" dirty="0"/>
              <a:t>señalados: </a:t>
            </a:r>
            <a:r>
              <a:rPr lang="es-PE" b="1" u="sng" dirty="0"/>
              <a:t>a) complejidad del asunto; b) la actividad o </a:t>
            </a:r>
            <a:r>
              <a:rPr lang="es-PE" b="1" u="sng" dirty="0" smtClean="0"/>
              <a:t>conducta procesal </a:t>
            </a:r>
            <a:r>
              <a:rPr lang="es-PE" b="1" u="sng" dirty="0"/>
              <a:t>del interesado, y c) la conducta de las autoridades judiciales</a:t>
            </a:r>
            <a:r>
              <a:rPr lang="es-PE" dirty="0"/>
              <a:t>.</a:t>
            </a:r>
          </a:p>
        </p:txBody>
      </p:sp>
    </p:spTree>
    <p:extLst>
      <p:ext uri="{BB962C8B-B14F-4D97-AF65-F5344CB8AC3E}">
        <p14:creationId xmlns:p14="http://schemas.microsoft.com/office/powerpoint/2010/main" val="29695930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620688"/>
            <a:ext cx="8462744" cy="5853264"/>
          </a:xfrm>
        </p:spPr>
        <p:txBody>
          <a:bodyPr>
            <a:normAutofit fontScale="92500"/>
          </a:bodyPr>
          <a:lstStyle/>
          <a:p>
            <a:pPr marL="0" indent="0">
              <a:buNone/>
            </a:pPr>
            <a:r>
              <a:rPr lang="es-PE" b="1" dirty="0"/>
              <a:t>§4.1. Complejidad del asunto</a:t>
            </a:r>
          </a:p>
          <a:p>
            <a:pPr marL="0" indent="0" algn="just">
              <a:buNone/>
            </a:pPr>
            <a:r>
              <a:rPr lang="es-PE" dirty="0"/>
              <a:t>17. En cuanto a la complejidad del asunto, este Tribunal advierte, en primer lugar, </a:t>
            </a:r>
            <a:r>
              <a:rPr lang="es-PE" dirty="0" smtClean="0"/>
              <a:t>que en </a:t>
            </a:r>
            <a:r>
              <a:rPr lang="es-PE" dirty="0"/>
              <a:t>lo que concierne a la </a:t>
            </a:r>
            <a:r>
              <a:rPr lang="es-PE" b="1" u="sng" dirty="0"/>
              <a:t>naturaleza y gravedad del delito, este no ha sido </a:t>
            </a:r>
            <a:r>
              <a:rPr lang="es-PE" b="1" u="sng" dirty="0" smtClean="0"/>
              <a:t>declarado complejo</a:t>
            </a:r>
            <a:r>
              <a:rPr lang="es-PE" dirty="0"/>
              <a:t>. En cuanto a los hechos </a:t>
            </a:r>
            <a:r>
              <a:rPr lang="es-PE" b="1" u="sng" dirty="0"/>
              <a:t>investigados y los alcances de la </a:t>
            </a:r>
            <a:r>
              <a:rPr lang="es-PE" b="1" u="sng" dirty="0" smtClean="0"/>
              <a:t>actividad probatoria </a:t>
            </a:r>
            <a:r>
              <a:rPr lang="es-PE" b="1" u="sng" dirty="0"/>
              <a:t>para su esclarecimiento, tampoco se evidencia una especial dificultad </a:t>
            </a:r>
            <a:r>
              <a:rPr lang="es-PE" b="1" u="sng" dirty="0" smtClean="0"/>
              <a:t>en tanto </a:t>
            </a:r>
            <a:r>
              <a:rPr lang="es-PE" b="1" u="sng" dirty="0"/>
              <a:t>se puede advertir que el Segundo Juzgado de Investigación </a:t>
            </a:r>
            <a:r>
              <a:rPr lang="es-PE" b="1" u="sng" dirty="0" smtClean="0"/>
              <a:t>Preparatoria </a:t>
            </a:r>
            <a:r>
              <a:rPr lang="es-PE" b="1" u="sng" dirty="0"/>
              <a:t>dispuso en menos de una semana el enjuiciamiento de los imputados </a:t>
            </a:r>
            <a:r>
              <a:rPr lang="es-PE" b="1" u="sng" dirty="0" smtClean="0"/>
              <a:t>dictando medida </a:t>
            </a:r>
            <a:r>
              <a:rPr lang="es-PE" b="1" u="sng" dirty="0"/>
              <a:t>de comparecencia simple </a:t>
            </a:r>
            <a:r>
              <a:rPr lang="es-PE" dirty="0"/>
              <a:t>(fojas 322 a 327).</a:t>
            </a:r>
          </a:p>
        </p:txBody>
      </p:sp>
    </p:spTree>
    <p:extLst>
      <p:ext uri="{BB962C8B-B14F-4D97-AF65-F5344CB8AC3E}">
        <p14:creationId xmlns:p14="http://schemas.microsoft.com/office/powerpoint/2010/main" val="1171211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620688"/>
            <a:ext cx="8429684" cy="5853264"/>
          </a:xfrm>
        </p:spPr>
        <p:txBody>
          <a:bodyPr>
            <a:normAutofit lnSpcReduction="10000"/>
          </a:bodyPr>
          <a:lstStyle/>
          <a:p>
            <a:pPr algn="just">
              <a:buNone/>
            </a:pPr>
            <a:r>
              <a:rPr lang="es-PE" dirty="0" smtClean="0"/>
              <a:t>	18. </a:t>
            </a:r>
            <a:r>
              <a:rPr lang="es-PE" dirty="0"/>
              <a:t>Por otro lado, si bien el Procurador Público Adjunto a cargo de los </a:t>
            </a:r>
            <a:r>
              <a:rPr lang="es-PE" dirty="0" smtClean="0"/>
              <a:t>Asuntos Judiciales </a:t>
            </a:r>
            <a:r>
              <a:rPr lang="es-PE" dirty="0"/>
              <a:t>del Poder Judicial ha señalado que se trataría de un asunto </a:t>
            </a:r>
            <a:r>
              <a:rPr lang="es-PE" dirty="0" smtClean="0"/>
              <a:t>complejo debido </a:t>
            </a:r>
            <a:r>
              <a:rPr lang="es-PE" dirty="0"/>
              <a:t>a la pluralidad de agentes —en calidad de autor y cómplices— (fojas 107</a:t>
            </a:r>
            <a:r>
              <a:rPr lang="es-PE" dirty="0" smtClean="0"/>
              <a:t>), este </a:t>
            </a:r>
            <a:r>
              <a:rPr lang="es-PE" dirty="0"/>
              <a:t>Tribunal observa que, en el caso concreto, </a:t>
            </a:r>
            <a:r>
              <a:rPr lang="es-PE" b="1" u="sng" dirty="0"/>
              <a:t>las ocho personas procesadas </a:t>
            </a:r>
            <a:r>
              <a:rPr lang="es-PE" b="1" u="sng" dirty="0" smtClean="0"/>
              <a:t>están plenamente </a:t>
            </a:r>
            <a:r>
              <a:rPr lang="es-PE" b="1" u="sng" dirty="0"/>
              <a:t>identificadas y que mientras dos de ellos fueron sindicados del delito </a:t>
            </a:r>
            <a:r>
              <a:rPr lang="es-PE" b="1" u="sng" dirty="0" smtClean="0"/>
              <a:t>de falsificación </a:t>
            </a:r>
            <a:r>
              <a:rPr lang="es-PE" b="1" u="sng" dirty="0"/>
              <a:t>de documentos, los otros seis fueron vinculados con el delito </a:t>
            </a:r>
            <a:r>
              <a:rPr lang="es-PE" b="1" u="sng" dirty="0" smtClean="0"/>
              <a:t>de falsedad </a:t>
            </a:r>
            <a:r>
              <a:rPr lang="es-PE" b="1" u="sng" dirty="0"/>
              <a:t>ideológica</a:t>
            </a:r>
            <a:r>
              <a:rPr lang="es-PE" dirty="0"/>
              <a:t>.</a:t>
            </a:r>
          </a:p>
        </p:txBody>
      </p:sp>
    </p:spTree>
    <p:extLst>
      <p:ext uri="{BB962C8B-B14F-4D97-AF65-F5344CB8AC3E}">
        <p14:creationId xmlns:p14="http://schemas.microsoft.com/office/powerpoint/2010/main" val="26231226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548680"/>
            <a:ext cx="8390736" cy="5925272"/>
          </a:xfrm>
        </p:spPr>
        <p:txBody>
          <a:bodyPr>
            <a:normAutofit fontScale="92500"/>
          </a:bodyPr>
          <a:lstStyle/>
          <a:p>
            <a:pPr marL="0" indent="0" algn="just">
              <a:buNone/>
            </a:pPr>
            <a:r>
              <a:rPr lang="es-PE" b="1" dirty="0" smtClean="0"/>
              <a:t>4.2 Actividad </a:t>
            </a:r>
            <a:r>
              <a:rPr lang="es-PE" b="1" dirty="0"/>
              <a:t>o conducta procesal del </a:t>
            </a:r>
            <a:r>
              <a:rPr lang="es-PE" b="1" dirty="0" smtClean="0"/>
              <a:t>interesado</a:t>
            </a:r>
          </a:p>
          <a:p>
            <a:pPr marL="0" indent="0" algn="just">
              <a:buNone/>
            </a:pPr>
            <a:endParaRPr lang="es-PE" dirty="0" smtClean="0"/>
          </a:p>
          <a:p>
            <a:pPr marL="0" indent="0" algn="just">
              <a:buNone/>
            </a:pPr>
            <a:r>
              <a:rPr lang="es-PE" dirty="0" smtClean="0"/>
              <a:t>En </a:t>
            </a:r>
            <a:r>
              <a:rPr lang="es-PE" dirty="0"/>
              <a:t>cuanto a la actividad o conducta procesal de los interesados, </a:t>
            </a:r>
            <a:r>
              <a:rPr lang="es-PE" u="sng" dirty="0"/>
              <a:t>no se advierte </a:t>
            </a:r>
            <a:r>
              <a:rPr lang="es-PE" u="sng" dirty="0" smtClean="0"/>
              <a:t>que los </a:t>
            </a:r>
            <a:r>
              <a:rPr lang="es-PE" u="sng" dirty="0"/>
              <a:t>procesados hayan incurrido en algún tipo de acción que haya provocado </a:t>
            </a:r>
            <a:r>
              <a:rPr lang="es-PE" u="sng" dirty="0" smtClean="0"/>
              <a:t>la dilación </a:t>
            </a:r>
            <a:r>
              <a:rPr lang="es-PE" u="sng" dirty="0"/>
              <a:t>del proceso</a:t>
            </a:r>
            <a:r>
              <a:rPr lang="es-PE" dirty="0"/>
              <a:t>. En efecto, se advierte que, en el </a:t>
            </a:r>
            <a:r>
              <a:rPr lang="es-PE" b="1" u="sng" dirty="0"/>
              <a:t>desarrollo del primer </a:t>
            </a:r>
            <a:r>
              <a:rPr lang="es-PE" b="1" u="sng" dirty="0" smtClean="0"/>
              <a:t>juicio oral </a:t>
            </a:r>
            <a:r>
              <a:rPr lang="es-PE" b="1" u="sng" dirty="0"/>
              <a:t>—que se llevó a cabo del 26 de abril al 10 de junio de 2013—, durante las </a:t>
            </a:r>
            <a:r>
              <a:rPr lang="es-PE" b="1" u="sng" dirty="0" smtClean="0"/>
              <a:t>siete audiencias </a:t>
            </a:r>
            <a:r>
              <a:rPr lang="es-PE" b="1" u="sng" dirty="0"/>
              <a:t>programadas los procesados asistieron y, solo en una oportunidad, </a:t>
            </a:r>
            <a:r>
              <a:rPr lang="es-PE" b="1" u="sng" dirty="0" smtClean="0"/>
              <a:t>la audiencia </a:t>
            </a:r>
            <a:r>
              <a:rPr lang="es-PE" b="1" u="sng" dirty="0"/>
              <a:t>fue reprogramada por cuestiones imputables a los actores </a:t>
            </a:r>
            <a:r>
              <a:rPr lang="es-PE" dirty="0"/>
              <a:t>(fojas 420).</a:t>
            </a:r>
          </a:p>
        </p:txBody>
      </p:sp>
    </p:spTree>
    <p:extLst>
      <p:ext uri="{BB962C8B-B14F-4D97-AF65-F5344CB8AC3E}">
        <p14:creationId xmlns:p14="http://schemas.microsoft.com/office/powerpoint/2010/main" val="54442684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332656"/>
            <a:ext cx="8280920" cy="5853264"/>
          </a:xfrm>
        </p:spPr>
        <p:txBody>
          <a:bodyPr>
            <a:normAutofit fontScale="77500" lnSpcReduction="20000"/>
          </a:bodyPr>
          <a:lstStyle/>
          <a:p>
            <a:pPr marL="0" indent="0" algn="just">
              <a:buNone/>
            </a:pPr>
            <a:r>
              <a:rPr lang="es-PE" dirty="0" smtClean="0"/>
              <a:t>20</a:t>
            </a:r>
            <a:r>
              <a:rPr lang="es-PE" dirty="0"/>
              <a:t>. De igual forma, luego de la nulidad de la primera sentencia absolutoria, al llevarse </a:t>
            </a:r>
            <a:r>
              <a:rPr lang="es-PE" dirty="0" smtClean="0"/>
              <a:t>a cabo </a:t>
            </a:r>
            <a:r>
              <a:rPr lang="es-PE" dirty="0"/>
              <a:t>las audiencias del nuevo juicio oral, </a:t>
            </a:r>
            <a:r>
              <a:rPr lang="es-PE" b="1" u="sng" dirty="0"/>
              <a:t>durante la segunda audiencia programada</a:t>
            </a:r>
            <a:r>
              <a:rPr lang="es-PE" b="1" u="sng" dirty="0" smtClean="0"/>
              <a:t>, seis de los procesados </a:t>
            </a:r>
            <a:r>
              <a:rPr lang="es-PE" b="1" u="sng" dirty="0"/>
              <a:t>no acudieron pero la jueza sostuvo que ello no afectaba </a:t>
            </a:r>
            <a:r>
              <a:rPr lang="es-PE" b="1" u="sng" dirty="0" smtClean="0"/>
              <a:t>el desarrollo de </a:t>
            </a:r>
            <a:r>
              <a:rPr lang="es-PE" b="1" u="sng" dirty="0"/>
              <a:t>la etapa oral del juicio en tanto los mismos ya habían declarado y </a:t>
            </a:r>
            <a:r>
              <a:rPr lang="es-PE" b="1" u="sng" dirty="0" smtClean="0"/>
              <a:t>sus abogados </a:t>
            </a:r>
            <a:r>
              <a:rPr lang="es-PE" b="1" u="sng" dirty="0"/>
              <a:t>se encontraban present</a:t>
            </a:r>
            <a:r>
              <a:rPr lang="es-PE" dirty="0"/>
              <a:t>es (fojas 712). Asimismo, </a:t>
            </a:r>
            <a:r>
              <a:rPr lang="es-PE" b="1" u="sng" dirty="0"/>
              <a:t>la única </a:t>
            </a:r>
            <a:r>
              <a:rPr lang="es-PE" b="1" u="sng" dirty="0" smtClean="0"/>
              <a:t>reprogramación en </a:t>
            </a:r>
            <a:r>
              <a:rPr lang="es-PE" b="1" u="sng" dirty="0"/>
              <a:t>esta etapa se debió a un hecho imputable al Ministerio Público </a:t>
            </a:r>
            <a:r>
              <a:rPr lang="es-PE" dirty="0"/>
              <a:t>(fojas 719 a 721).</a:t>
            </a:r>
          </a:p>
          <a:p>
            <a:pPr marL="0" indent="0" algn="just">
              <a:buNone/>
            </a:pPr>
            <a:r>
              <a:rPr lang="es-PE" dirty="0"/>
              <a:t>21. Ahora bien, en cuanto a la </a:t>
            </a:r>
            <a:r>
              <a:rPr lang="es-PE" b="1" u="sng" dirty="0"/>
              <a:t>cuestión prejudicial y excepción de improcedencia </a:t>
            </a:r>
            <a:r>
              <a:rPr lang="es-PE" b="1" u="sng" dirty="0" smtClean="0"/>
              <a:t>de acción </a:t>
            </a:r>
            <a:r>
              <a:rPr lang="es-PE" b="1" u="sng" dirty="0"/>
              <a:t>presentada por el demandante, que fue resuelta el 11 de abril de 2012 (</a:t>
            </a:r>
            <a:r>
              <a:rPr lang="es-PE" b="1" u="sng" dirty="0" smtClean="0"/>
              <a:t>fojas302 </a:t>
            </a:r>
            <a:r>
              <a:rPr lang="es-PE" b="1" u="sng" dirty="0"/>
              <a:t>a 306), y la apelación contra la Resolución 23, de fecha 2 de febrero de 2013</a:t>
            </a:r>
            <a:r>
              <a:rPr lang="es-PE" b="1" u="sng" dirty="0" smtClean="0"/>
              <a:t>, que </a:t>
            </a:r>
            <a:r>
              <a:rPr lang="es-PE" b="1" u="sng" dirty="0"/>
              <a:t>declaró no ha lugar al sobreseimiento solicitado, este Tribunal advierte que </a:t>
            </a:r>
            <a:r>
              <a:rPr lang="es-PE" b="1" u="sng" dirty="0" smtClean="0"/>
              <a:t>no se </a:t>
            </a:r>
            <a:r>
              <a:rPr lang="es-PE" b="1" u="sng" dirty="0"/>
              <a:t>tratan de recursos obstruccionistas destinados de antemano a la desestimación</a:t>
            </a:r>
            <a:r>
              <a:rPr lang="es-PE" b="1" u="sng" dirty="0" smtClean="0"/>
              <a:t>, sino </a:t>
            </a:r>
            <a:r>
              <a:rPr lang="es-PE" b="1" u="sng" dirty="0"/>
              <a:t>que, son mecanismos defensa técnica ejercidos en el marco del proceso penal</a:t>
            </a:r>
            <a:r>
              <a:rPr lang="es-PE" dirty="0"/>
              <a:t>.</a:t>
            </a:r>
          </a:p>
        </p:txBody>
      </p:sp>
    </p:spTree>
    <p:extLst>
      <p:ext uri="{BB962C8B-B14F-4D97-AF65-F5344CB8AC3E}">
        <p14:creationId xmlns:p14="http://schemas.microsoft.com/office/powerpoint/2010/main" val="106675749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8435280" cy="5925272"/>
          </a:xfrm>
        </p:spPr>
        <p:txBody>
          <a:bodyPr>
            <a:normAutofit fontScale="92500" lnSpcReduction="20000"/>
          </a:bodyPr>
          <a:lstStyle/>
          <a:p>
            <a:pPr marL="0" indent="0" algn="just">
              <a:buNone/>
            </a:pPr>
            <a:r>
              <a:rPr lang="es-PE" b="1" dirty="0"/>
              <a:t>§4.3. La conducta de las autoridades </a:t>
            </a:r>
            <a:r>
              <a:rPr lang="es-PE" b="1" dirty="0" smtClean="0"/>
              <a:t>judiciales</a:t>
            </a:r>
          </a:p>
          <a:p>
            <a:pPr marL="0" indent="0" algn="just">
              <a:buNone/>
            </a:pPr>
            <a:r>
              <a:rPr lang="es-PE" dirty="0"/>
              <a:t>22. Este Tribunal advierte que, en el presente caso, la </a:t>
            </a:r>
            <a:r>
              <a:rPr lang="es-PE" b="1" u="sng" dirty="0"/>
              <a:t>conducta de las </a:t>
            </a:r>
            <a:r>
              <a:rPr lang="es-PE" b="1" u="sng" dirty="0" smtClean="0"/>
              <a:t>autoridades judiciales </a:t>
            </a:r>
            <a:r>
              <a:rPr lang="es-PE" b="1" u="sng" dirty="0"/>
              <a:t>ha tenido incidencia sobre la dilación del proceso por las </a:t>
            </a:r>
            <a:r>
              <a:rPr lang="es-PE" b="1" u="sng" dirty="0" smtClean="0"/>
              <a:t>siguientes consideraciones</a:t>
            </a:r>
            <a:r>
              <a:rPr lang="es-PE" dirty="0"/>
              <a:t>:</a:t>
            </a:r>
          </a:p>
          <a:p>
            <a:pPr marL="0" indent="0" algn="just">
              <a:buNone/>
            </a:pPr>
            <a:r>
              <a:rPr lang="es-PE" dirty="0"/>
              <a:t>i) Con fecha 6 de setiembre de 2013, </a:t>
            </a:r>
            <a:r>
              <a:rPr lang="es-PE" b="1" u="sng" dirty="0"/>
              <a:t>la Sala Penal de Apelaciones </a:t>
            </a:r>
            <a:r>
              <a:rPr lang="es-PE" b="1" u="sng" dirty="0" smtClean="0"/>
              <a:t>de Moyobamba</a:t>
            </a:r>
            <a:r>
              <a:rPr lang="es-PE" b="1" u="sng" dirty="0"/>
              <a:t>, declara la nulidad de la primera sentencia </a:t>
            </a:r>
            <a:r>
              <a:rPr lang="es-PE" b="1" u="sng" dirty="0" smtClean="0"/>
              <a:t>absolutoria expedida </a:t>
            </a:r>
            <a:r>
              <a:rPr lang="es-PE" b="1" u="sng" dirty="0"/>
              <a:t>por el Primer Juzgado Penal Unipersonal de Moyobamba </a:t>
            </a:r>
            <a:r>
              <a:rPr lang="es-PE" b="1" u="sng" dirty="0" smtClean="0"/>
              <a:t>con </a:t>
            </a:r>
            <a:r>
              <a:rPr lang="es-PE" b="1" u="sng" dirty="0"/>
              <a:t>fecha 10 de junio de 2013. Ello tras considerar que la </a:t>
            </a:r>
            <a:r>
              <a:rPr lang="es-PE" b="1" u="sng" dirty="0" smtClean="0"/>
              <a:t>sentencia absolutoria </a:t>
            </a:r>
            <a:r>
              <a:rPr lang="es-PE" b="1" u="sng" dirty="0"/>
              <a:t>de primera instancia estaba insuficientemente motivada, </a:t>
            </a:r>
            <a:r>
              <a:rPr lang="es-PE" b="1" u="sng" dirty="0" smtClean="0"/>
              <a:t>por lo </a:t>
            </a:r>
            <a:r>
              <a:rPr lang="es-PE" b="1" u="sng" dirty="0"/>
              <a:t>que se dispuso la realización de un nuevo juicio oral, no resolviendo </a:t>
            </a:r>
            <a:r>
              <a:rPr lang="es-PE" b="1" u="sng" dirty="0" smtClean="0"/>
              <a:t>el fondo </a:t>
            </a:r>
            <a:r>
              <a:rPr lang="es-PE" b="1" u="sng" dirty="0"/>
              <a:t>de la causa</a:t>
            </a:r>
            <a:r>
              <a:rPr lang="es-PE" dirty="0"/>
              <a:t>.</a:t>
            </a:r>
          </a:p>
        </p:txBody>
      </p:sp>
    </p:spTree>
    <p:extLst>
      <p:ext uri="{BB962C8B-B14F-4D97-AF65-F5344CB8AC3E}">
        <p14:creationId xmlns:p14="http://schemas.microsoft.com/office/powerpoint/2010/main" val="231774233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692696"/>
            <a:ext cx="8318728" cy="5781256"/>
          </a:xfrm>
        </p:spPr>
        <p:txBody>
          <a:bodyPr>
            <a:normAutofit fontScale="77500" lnSpcReduction="20000"/>
          </a:bodyPr>
          <a:lstStyle/>
          <a:p>
            <a:pPr marL="0" indent="0" algn="just">
              <a:buNone/>
            </a:pPr>
            <a:r>
              <a:rPr lang="es-PE" dirty="0"/>
              <a:t>ii) Durante la realización del nuevo juicio oral, </a:t>
            </a:r>
            <a:r>
              <a:rPr lang="es-PE" b="1" u="sng" dirty="0"/>
              <a:t>el Ministerio Público </a:t>
            </a:r>
            <a:r>
              <a:rPr lang="es-PE" b="1" u="sng" dirty="0" smtClean="0"/>
              <a:t>solicitó la </a:t>
            </a:r>
            <a:r>
              <a:rPr lang="es-PE" b="1" u="sng" dirty="0"/>
              <a:t>reprogramación de la audiencia de fecha 13 de noviembre de </a:t>
            </a:r>
            <a:r>
              <a:rPr lang="es-PE" b="1" u="sng" dirty="0" smtClean="0"/>
              <a:t>2013 debido </a:t>
            </a:r>
            <a:r>
              <a:rPr lang="es-PE" b="1" u="sng" dirty="0"/>
              <a:t>al abocamiento del nuevo Fiscal</a:t>
            </a:r>
            <a:r>
              <a:rPr lang="es-PE" dirty="0"/>
              <a:t>.</a:t>
            </a:r>
          </a:p>
          <a:p>
            <a:pPr marL="0" indent="0" algn="just">
              <a:buNone/>
            </a:pPr>
            <a:r>
              <a:rPr lang="es-PE" dirty="0"/>
              <a:t>iii) Mediante </a:t>
            </a:r>
            <a:r>
              <a:rPr lang="es-PE" b="1" u="sng" dirty="0"/>
              <a:t>Resolución 49, de fecha 15 de noviembre de 2013, el </a:t>
            </a:r>
            <a:r>
              <a:rPr lang="es-PE" b="1" u="sng" dirty="0" smtClean="0"/>
              <a:t>Segundo Juzgado </a:t>
            </a:r>
            <a:r>
              <a:rPr lang="es-PE" b="1" u="sng" dirty="0"/>
              <a:t>Unipersonal de Moyobamba resuelve reprogramar la </a:t>
            </a:r>
            <a:r>
              <a:rPr lang="es-PE" b="1" u="sng" dirty="0" smtClean="0"/>
              <a:t>audiencia de </a:t>
            </a:r>
            <a:r>
              <a:rPr lang="es-PE" b="1" u="sng" dirty="0"/>
              <a:t>juicio oral para el día 10 de enero de 2014 en mérito al </a:t>
            </a:r>
            <a:r>
              <a:rPr lang="es-PE" b="1" u="sng" dirty="0" smtClean="0"/>
              <a:t>plazo solicitado </a:t>
            </a:r>
            <a:r>
              <a:rPr lang="es-PE" b="1" u="sng" dirty="0"/>
              <a:t>por el nuevo Fiscal debido a su reciente abocamiento a la </a:t>
            </a:r>
            <a:r>
              <a:rPr lang="es-PE" b="1" u="sng" dirty="0" smtClean="0"/>
              <a:t>causa y </a:t>
            </a:r>
            <a:r>
              <a:rPr lang="es-PE" b="1" u="sng" dirty="0"/>
              <a:t>al inicio de su período vacacional establecido</a:t>
            </a:r>
            <a:r>
              <a:rPr lang="es-PE" dirty="0"/>
              <a:t> mediante </a:t>
            </a:r>
            <a:r>
              <a:rPr lang="es-PE" dirty="0" smtClean="0"/>
              <a:t>Resolución 1811-2013-MP-P-JFS-DF-SAN </a:t>
            </a:r>
            <a:r>
              <a:rPr lang="es-PE" dirty="0"/>
              <a:t>MARTÍN de la Presidencia de la </a:t>
            </a:r>
            <a:r>
              <a:rPr lang="es-PE" dirty="0" smtClean="0"/>
              <a:t>Junta de </a:t>
            </a:r>
            <a:r>
              <a:rPr lang="es-PE" dirty="0"/>
              <a:t>Fiscales Superiores del Distrito Fiscal de San Martín (fojas 669).</a:t>
            </a:r>
          </a:p>
          <a:p>
            <a:pPr marL="0" indent="0" algn="just">
              <a:buNone/>
            </a:pPr>
            <a:r>
              <a:rPr lang="es-PE" dirty="0"/>
              <a:t>iv) Con fecha 30 de enero de 2014, </a:t>
            </a:r>
            <a:r>
              <a:rPr lang="es-PE" b="1" u="sng" dirty="0"/>
              <a:t>el Segundo Juzgado Penal </a:t>
            </a:r>
            <a:r>
              <a:rPr lang="es-PE" b="1" u="sng" dirty="0" smtClean="0"/>
              <a:t>Unipersonal de </a:t>
            </a:r>
            <a:r>
              <a:rPr lang="es-PE" b="1" u="sng" dirty="0"/>
              <a:t>Moyobamba, luego de la realización de un nuevo juicio oral, </a:t>
            </a:r>
            <a:r>
              <a:rPr lang="es-PE" b="1" u="sng" dirty="0" smtClean="0"/>
              <a:t>emite sentencia </a:t>
            </a:r>
            <a:r>
              <a:rPr lang="es-PE" b="1" u="sng" dirty="0"/>
              <a:t>absolviendo a los ocho procesados</a:t>
            </a:r>
            <a:r>
              <a:rPr lang="es-PE" dirty="0"/>
              <a:t>.</a:t>
            </a:r>
          </a:p>
        </p:txBody>
      </p:sp>
    </p:spTree>
    <p:extLst>
      <p:ext uri="{BB962C8B-B14F-4D97-AF65-F5344CB8AC3E}">
        <p14:creationId xmlns:p14="http://schemas.microsoft.com/office/powerpoint/2010/main" val="233948144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04664"/>
            <a:ext cx="8640960" cy="6069288"/>
          </a:xfrm>
        </p:spPr>
        <p:txBody>
          <a:bodyPr>
            <a:normAutofit fontScale="62500" lnSpcReduction="20000"/>
          </a:bodyPr>
          <a:lstStyle/>
          <a:p>
            <a:pPr marL="0" indent="0" algn="just">
              <a:buNone/>
            </a:pPr>
            <a:r>
              <a:rPr lang="es-PE" dirty="0"/>
              <a:t>v</a:t>
            </a:r>
            <a:r>
              <a:rPr lang="es-PE" dirty="0" smtClean="0"/>
              <a:t>) Con </a:t>
            </a:r>
            <a:r>
              <a:rPr lang="es-PE" dirty="0"/>
              <a:t>fecha </a:t>
            </a:r>
            <a:r>
              <a:rPr lang="es-PE" b="1" u="sng" dirty="0"/>
              <a:t>9 de junio de 2015, la Sala Penal de Apelaciones </a:t>
            </a:r>
            <a:r>
              <a:rPr lang="es-PE" b="1" u="sng" dirty="0" smtClean="0"/>
              <a:t>de Moyobamba </a:t>
            </a:r>
            <a:r>
              <a:rPr lang="es-PE" b="1" u="sng" dirty="0"/>
              <a:t>declara nula la segunda sentencia absolutoria y dispone </a:t>
            </a:r>
            <a:r>
              <a:rPr lang="es-PE" b="1" u="sng" dirty="0" smtClean="0"/>
              <a:t>la realización </a:t>
            </a:r>
            <a:r>
              <a:rPr lang="es-PE" b="1" u="sng" dirty="0"/>
              <a:t>de un nuevo juicio oral, una vez más sin resolver el fondo </a:t>
            </a:r>
            <a:r>
              <a:rPr lang="es-PE" b="1" u="sng" dirty="0" smtClean="0"/>
              <a:t>de la causa. Allí </a:t>
            </a:r>
            <a:r>
              <a:rPr lang="es-PE" b="1" u="sng" dirty="0"/>
              <a:t>se consideró que el juez de la primera instancia no hizo </a:t>
            </a:r>
            <a:r>
              <a:rPr lang="es-PE" b="1" u="sng" dirty="0" smtClean="0"/>
              <a:t>un análisis pormenorizado de </a:t>
            </a:r>
            <a:r>
              <a:rPr lang="es-PE" b="1" u="sng" dirty="0"/>
              <a:t>los hechos imputados a los procesados a fin </a:t>
            </a:r>
            <a:r>
              <a:rPr lang="es-PE" b="1" u="sng" dirty="0" smtClean="0"/>
              <a:t>de disponer su </a:t>
            </a:r>
            <a:r>
              <a:rPr lang="es-PE" b="1" u="sng" dirty="0"/>
              <a:t>absolución o condena</a:t>
            </a:r>
            <a:r>
              <a:rPr lang="es-PE" dirty="0"/>
              <a:t>.</a:t>
            </a:r>
          </a:p>
          <a:p>
            <a:pPr marL="0" indent="0" algn="just">
              <a:buNone/>
            </a:pPr>
            <a:r>
              <a:rPr lang="es-PE" dirty="0"/>
              <a:t>Mediante </a:t>
            </a:r>
            <a:r>
              <a:rPr lang="es-PE" b="1" u="sng" dirty="0"/>
              <a:t>Resolución 106, de fecha 19 de octubre de 2016, el </a:t>
            </a:r>
            <a:r>
              <a:rPr lang="es-PE" b="1" u="sng" dirty="0" smtClean="0"/>
              <a:t>Tercer Juzgado </a:t>
            </a:r>
            <a:r>
              <a:rPr lang="es-PE" b="1" u="sng" dirty="0"/>
              <a:t>Penal Unipersonal de Moyobamba cumplió con expedir, </a:t>
            </a:r>
            <a:r>
              <a:rPr lang="es-PE" b="1" u="sng" dirty="0" smtClean="0"/>
              <a:t>por tercera </a:t>
            </a:r>
            <a:r>
              <a:rPr lang="es-PE" b="1" u="sng" dirty="0"/>
              <a:t>vez, la sentencia correspondiente. En esta oportunidad, </a:t>
            </a:r>
            <a:r>
              <a:rPr lang="es-PE" b="1" u="sng" dirty="0" smtClean="0"/>
              <a:t>se absolvió </a:t>
            </a:r>
            <a:r>
              <a:rPr lang="es-PE" b="1" u="sng" dirty="0"/>
              <a:t>al recurrente respecto de la comisión del delito contra la </a:t>
            </a:r>
            <a:r>
              <a:rPr lang="es-PE" b="1" u="sng" dirty="0" smtClean="0"/>
              <a:t>fe pública </a:t>
            </a:r>
            <a:r>
              <a:rPr lang="es-PE" b="1" u="sng" dirty="0"/>
              <a:t>en la modalidad de falsedad ideológica y se le condenó por </a:t>
            </a:r>
            <a:r>
              <a:rPr lang="es-PE" b="1" u="sng" dirty="0" smtClean="0"/>
              <a:t>el delito </a:t>
            </a:r>
            <a:r>
              <a:rPr lang="es-PE" b="1" u="sng" dirty="0"/>
              <a:t>contra la fe pública en la modalidad de falsificación </a:t>
            </a:r>
            <a:r>
              <a:rPr lang="es-PE" b="1" u="sng" dirty="0" smtClean="0"/>
              <a:t>de documentos</a:t>
            </a:r>
            <a:r>
              <a:rPr lang="es-PE" dirty="0"/>
              <a:t>.</a:t>
            </a:r>
          </a:p>
          <a:p>
            <a:pPr marL="0" indent="0" algn="just">
              <a:buNone/>
            </a:pPr>
            <a:r>
              <a:rPr lang="es-PE" dirty="0"/>
              <a:t>vii) Dicha resolución fue anulada mediante </a:t>
            </a:r>
            <a:r>
              <a:rPr lang="es-PE" b="1" u="sng" dirty="0"/>
              <a:t>sentencia de fecha 21 de junio </a:t>
            </a:r>
            <a:r>
              <a:rPr lang="es-PE" b="1" u="sng" dirty="0" smtClean="0"/>
              <a:t>de 2017 </a:t>
            </a:r>
            <a:r>
              <a:rPr lang="es-PE" b="1" u="sng" dirty="0"/>
              <a:t>expedida por la Sala Penal de Apelaciones de Moyobamba, </a:t>
            </a:r>
            <a:r>
              <a:rPr lang="es-PE" b="1" u="sng" dirty="0" smtClean="0"/>
              <a:t>donde se </a:t>
            </a:r>
            <a:r>
              <a:rPr lang="es-PE" b="1" u="sng" dirty="0"/>
              <a:t>ordenó que el expediente sea remitido al juez llamado por ley para </a:t>
            </a:r>
            <a:r>
              <a:rPr lang="es-PE" b="1" u="sng" dirty="0" smtClean="0"/>
              <a:t>su juzgamiento</a:t>
            </a:r>
            <a:r>
              <a:rPr lang="es-PE" b="1" u="sng" dirty="0"/>
              <a:t>, sin resolver el fondo de la causa por tercera vez. Ello </a:t>
            </a:r>
            <a:r>
              <a:rPr lang="es-PE" b="1" u="sng" dirty="0" smtClean="0"/>
              <a:t>tras considerar </a:t>
            </a:r>
            <a:r>
              <a:rPr lang="es-PE" b="1" u="sng" dirty="0"/>
              <a:t>que el juicio oral llevado a cabo en primera </a:t>
            </a:r>
            <a:r>
              <a:rPr lang="es-PE" b="1" u="sng" dirty="0" smtClean="0"/>
              <a:t>instancia contravino </a:t>
            </a:r>
            <a:r>
              <a:rPr lang="es-PE" b="1" u="sng" dirty="0"/>
              <a:t>los principios de concentración y contradicción vigentes en </a:t>
            </a:r>
            <a:r>
              <a:rPr lang="es-PE" b="1" u="sng" dirty="0" smtClean="0"/>
              <a:t>el proceso </a:t>
            </a:r>
            <a:r>
              <a:rPr lang="es-PE" b="1" u="sng" dirty="0"/>
              <a:t>penal</a:t>
            </a:r>
            <a:r>
              <a:rPr lang="es-PE" dirty="0" smtClean="0"/>
              <a:t>.</a:t>
            </a:r>
          </a:p>
          <a:p>
            <a:pPr marL="0" indent="0" algn="just">
              <a:buNone/>
            </a:pPr>
            <a:r>
              <a:rPr lang="es-PE" dirty="0"/>
              <a:t>viii) A la fecha </a:t>
            </a:r>
            <a:r>
              <a:rPr lang="es-PE" b="1" u="sng" dirty="0"/>
              <a:t>se encuentra pendiente de emitirse sentencia en primera</a:t>
            </a:r>
          </a:p>
          <a:p>
            <a:pPr marL="0" indent="0" algn="just">
              <a:buNone/>
            </a:pPr>
            <a:r>
              <a:rPr lang="es-PE" b="1" u="sng" dirty="0"/>
              <a:t>instancia, en mérito al mandato de la Sala Penal de Apelaciones </a:t>
            </a:r>
            <a:r>
              <a:rPr lang="es-PE" b="1" u="sng" dirty="0" smtClean="0"/>
              <a:t>de Moyobamba</a:t>
            </a:r>
            <a:r>
              <a:rPr lang="es-PE" dirty="0"/>
              <a:t>.</a:t>
            </a:r>
          </a:p>
        </p:txBody>
      </p:sp>
    </p:spTree>
    <p:extLst>
      <p:ext uri="{BB962C8B-B14F-4D97-AF65-F5344CB8AC3E}">
        <p14:creationId xmlns:p14="http://schemas.microsoft.com/office/powerpoint/2010/main" val="290570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686800" cy="838200"/>
          </a:xfrm>
        </p:spPr>
        <p:txBody>
          <a:bodyPr>
            <a:noAutofit/>
          </a:bodyPr>
          <a:lstStyle/>
          <a:p>
            <a:pPr algn="ctr"/>
            <a:r>
              <a:rPr lang="es-PE" sz="3200" b="1" dirty="0" smtClean="0">
                <a:solidFill>
                  <a:schemeClr val="tx1"/>
                </a:solidFill>
                <a:effectLst>
                  <a:outerShdw blurRad="38100" dist="38100" dir="2700000" algn="tl">
                    <a:srgbClr val="000000">
                      <a:alpha val="43137"/>
                    </a:srgbClr>
                  </a:outerShdw>
                </a:effectLst>
              </a:rPr>
              <a:t/>
            </a:r>
            <a:br>
              <a:rPr lang="es-PE" sz="3200" b="1" dirty="0" smtClean="0">
                <a:solidFill>
                  <a:schemeClr val="tx1"/>
                </a:solidFill>
                <a:effectLst>
                  <a:outerShdw blurRad="38100" dist="38100" dir="2700000" algn="tl">
                    <a:srgbClr val="000000">
                      <a:alpha val="43137"/>
                    </a:srgbClr>
                  </a:outerShdw>
                </a:effectLst>
              </a:rPr>
            </a:br>
            <a:r>
              <a:rPr lang="es-PE" sz="3200" b="1" dirty="0" smtClean="0">
                <a:solidFill>
                  <a:srgbClr val="FF0000"/>
                </a:solidFill>
                <a:effectLst>
                  <a:outerShdw blurRad="38100" dist="38100" dir="2700000" algn="tl">
                    <a:srgbClr val="000000">
                      <a:alpha val="43137"/>
                    </a:srgbClr>
                  </a:outerShdw>
                </a:effectLst>
              </a:rPr>
              <a:t> </a:t>
            </a:r>
            <a:r>
              <a:rPr lang="es-PE" b="1" dirty="0" smtClean="0">
                <a:effectLst>
                  <a:outerShdw blurRad="38100" dist="38100" dir="2700000" algn="tl">
                    <a:srgbClr val="000000">
                      <a:alpha val="43137"/>
                    </a:srgbClr>
                  </a:outerShdw>
                </a:effectLst>
              </a:rPr>
              <a:t>También se puede controlar temas sustantivos</a:t>
            </a:r>
            <a:endParaRPr lang="es-PE" dirty="0"/>
          </a:p>
        </p:txBody>
      </p:sp>
      <p:sp>
        <p:nvSpPr>
          <p:cNvPr id="3" name="2 Marcador de contenido"/>
          <p:cNvSpPr>
            <a:spLocks noGrp="1"/>
          </p:cNvSpPr>
          <p:nvPr>
            <p:ph sz="quarter" idx="1"/>
          </p:nvPr>
        </p:nvSpPr>
        <p:spPr>
          <a:xfrm>
            <a:off x="251520" y="1772816"/>
            <a:ext cx="8496944" cy="4525963"/>
          </a:xfrm>
        </p:spPr>
        <p:txBody>
          <a:bodyPr>
            <a:normAutofit lnSpcReduction="10000"/>
          </a:bodyPr>
          <a:lstStyle/>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Retroactividad benigna EN MATERIA PENAL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PRINCIPIO DE LEGALIDAD penal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APLICACIÓN DE UNA LEY NO APLICABLE AL MOMENTO DE LA COMISIÓN DEL DELITO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Principio de IGUALDAD DE LA APLICACIÓN DE LA LEY PENAL</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Proporcionalidad de las sanciones penales  </a:t>
            </a:r>
          </a:p>
          <a:p>
            <a:pPr algn="just">
              <a:buFont typeface="Wingdings" pitchFamily="2" charset="2"/>
              <a:buChar char="§"/>
            </a:pPr>
            <a:endParaRPr lang="es-PE" b="1" cap="all" dirty="0" smtClean="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34013570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291264" cy="5853264"/>
          </a:xfrm>
        </p:spPr>
        <p:txBody>
          <a:bodyPr>
            <a:normAutofit fontScale="70000" lnSpcReduction="20000"/>
          </a:bodyPr>
          <a:lstStyle/>
          <a:p>
            <a:pPr marL="0" indent="0" algn="just">
              <a:buNone/>
            </a:pPr>
            <a:r>
              <a:rPr lang="es-PE" dirty="0" smtClean="0"/>
              <a:t>23. Aun </a:t>
            </a:r>
            <a:r>
              <a:rPr lang="es-PE" dirty="0"/>
              <a:t>cuando en el marco del proceso penal se prevé una etapa de control de plazos</a:t>
            </a:r>
            <a:r>
              <a:rPr lang="es-PE" dirty="0" smtClean="0"/>
              <a:t>, no </a:t>
            </a:r>
            <a:r>
              <a:rPr lang="es-PE" dirty="0"/>
              <a:t>escapa a las consideraciones de este Tribunal el hecho que, al menos en </a:t>
            </a:r>
            <a:r>
              <a:rPr lang="es-PE" dirty="0" smtClean="0"/>
              <a:t>una oportunidad </a:t>
            </a:r>
            <a:r>
              <a:rPr lang="es-PE" dirty="0"/>
              <a:t>—del 13 de noviembre de 2013 al 10 de enero de </a:t>
            </a:r>
            <a:r>
              <a:rPr lang="es-PE" b="1" u="sng" dirty="0"/>
              <a:t>2014—el </a:t>
            </a:r>
            <a:r>
              <a:rPr lang="es-PE" b="1" u="sng" dirty="0" smtClean="0"/>
              <a:t>segundo juicio </a:t>
            </a:r>
            <a:r>
              <a:rPr lang="es-PE" b="1" u="sng" dirty="0"/>
              <a:t>oral fue suspendido por casi dos meses por una circunstancia imputable </a:t>
            </a:r>
            <a:r>
              <a:rPr lang="es-PE" b="1" u="sng" dirty="0" smtClean="0"/>
              <a:t>al Ministerio </a:t>
            </a:r>
            <a:r>
              <a:rPr lang="es-PE" b="1" u="sng" dirty="0"/>
              <a:t>Público, en inobservancia del plazo de interrupción del juicio oral </a:t>
            </a:r>
            <a:r>
              <a:rPr lang="es-PE" b="1" u="sng" dirty="0" smtClean="0"/>
              <a:t>que permite </a:t>
            </a:r>
            <a:r>
              <a:rPr lang="es-PE" b="1" u="sng" dirty="0"/>
              <a:t>el artículo 360, inciso 3, del Nuevo Código Procesal Penal</a:t>
            </a:r>
            <a:r>
              <a:rPr lang="es-PE" dirty="0"/>
              <a:t>.</a:t>
            </a:r>
          </a:p>
          <a:p>
            <a:pPr marL="0" indent="0" algn="just">
              <a:buNone/>
            </a:pPr>
            <a:r>
              <a:rPr lang="es-PE" dirty="0"/>
              <a:t>24 Al respecto, cabe precisar que la </a:t>
            </a:r>
            <a:r>
              <a:rPr lang="es-PE" b="1" u="sng" dirty="0"/>
              <a:t>potestad </a:t>
            </a:r>
            <a:r>
              <a:rPr lang="es-PE" b="1" u="sng" dirty="0" err="1"/>
              <a:t>nulificante</a:t>
            </a:r>
            <a:r>
              <a:rPr lang="es-PE" b="1" u="sng" dirty="0"/>
              <a:t> ejercida por las </a:t>
            </a:r>
            <a:r>
              <a:rPr lang="es-PE" b="1" u="sng" dirty="0" smtClean="0"/>
              <a:t>salas superiores </a:t>
            </a:r>
            <a:r>
              <a:rPr lang="es-PE" b="1" u="sng" dirty="0"/>
              <a:t>puede tener incidencia en la demora de la resolución final de un </a:t>
            </a:r>
            <a:r>
              <a:rPr lang="es-PE" b="1" u="sng" dirty="0" smtClean="0"/>
              <a:t>caso concreto</a:t>
            </a:r>
            <a:r>
              <a:rPr lang="es-PE" b="1" u="sng" dirty="0"/>
              <a:t>, por lo que si dicha sala cuenta con los elementos necesarios para </a:t>
            </a:r>
            <a:r>
              <a:rPr lang="es-PE" b="1" u="sng" dirty="0" smtClean="0"/>
              <a:t>resolver el </a:t>
            </a:r>
            <a:r>
              <a:rPr lang="es-PE" b="1" u="sng" dirty="0"/>
              <a:t>fondo del asunto controvertido y no lo hace, estaría demorando </a:t>
            </a:r>
            <a:r>
              <a:rPr lang="es-PE" b="1" u="sng" dirty="0" smtClean="0"/>
              <a:t>innecesariamente el </a:t>
            </a:r>
            <a:r>
              <a:rPr lang="es-PE" b="1" u="sng" dirty="0"/>
              <a:t>proceso o procedimiento</a:t>
            </a:r>
            <a:r>
              <a:rPr lang="es-PE" dirty="0"/>
              <a:t>. En efecto, </a:t>
            </a:r>
            <a:r>
              <a:rPr lang="es-PE" b="1" u="sng" dirty="0"/>
              <a:t>un juez superior, encargado de resolver </a:t>
            </a:r>
            <a:r>
              <a:rPr lang="es-PE" b="1" u="sng" dirty="0" smtClean="0"/>
              <a:t>una apelación</a:t>
            </a:r>
            <a:r>
              <a:rPr lang="es-PE" b="1" u="sng" dirty="0"/>
              <a:t>, </a:t>
            </a:r>
            <a:r>
              <a:rPr lang="es-PE" b="1" i="1" u="sng" dirty="0"/>
              <a:t>so </a:t>
            </a:r>
            <a:r>
              <a:rPr lang="es-PE" b="1" u="sng" dirty="0"/>
              <a:t>pretexto de reconducir un proceso judicial ordinario por los </a:t>
            </a:r>
            <a:r>
              <a:rPr lang="es-PE" b="1" u="sng" dirty="0" smtClean="0"/>
              <a:t>cánones del </a:t>
            </a:r>
            <a:r>
              <a:rPr lang="es-PE" b="1" u="sng" dirty="0"/>
              <a:t>debido proceso formal, no puede anular y reenviar los actuados judicial al </a:t>
            </a:r>
            <a:r>
              <a:rPr lang="es-PE" b="1" u="sng" dirty="0" smtClean="0"/>
              <a:t>juez de </a:t>
            </a:r>
            <a:r>
              <a:rPr lang="es-PE" b="1" u="sng" dirty="0"/>
              <a:t>primera instancia, cuando realmente no existen razones jurídicas para ello, y </a:t>
            </a:r>
            <a:r>
              <a:rPr lang="es-PE" b="1" u="sng" dirty="0" smtClean="0"/>
              <a:t>solo existirían </a:t>
            </a:r>
            <a:r>
              <a:rPr lang="es-PE" b="1" u="sng" dirty="0"/>
              <a:t>en su interior razones de temor judicial para resolver en forma </a:t>
            </a:r>
            <a:r>
              <a:rPr lang="es-PE" b="1" u="sng" dirty="0" smtClean="0"/>
              <a:t>definitiva el </a:t>
            </a:r>
            <a:r>
              <a:rPr lang="es-PE" b="1" u="sng" dirty="0"/>
              <a:t>fondo de la controversia planteada </a:t>
            </a:r>
            <a:r>
              <a:rPr lang="es-PE" dirty="0"/>
              <a:t>[STC 00537-2013-PA/TC, fundamento 18].</a:t>
            </a:r>
          </a:p>
        </p:txBody>
      </p:sp>
    </p:spTree>
    <p:extLst>
      <p:ext uri="{BB962C8B-B14F-4D97-AF65-F5344CB8AC3E}">
        <p14:creationId xmlns:p14="http://schemas.microsoft.com/office/powerpoint/2010/main" val="107235881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8568952" cy="6336704"/>
          </a:xfrm>
        </p:spPr>
        <p:txBody>
          <a:bodyPr>
            <a:normAutofit fontScale="70000" lnSpcReduction="20000"/>
          </a:bodyPr>
          <a:lstStyle/>
          <a:p>
            <a:pPr marL="0" indent="0" algn="just">
              <a:buNone/>
            </a:pPr>
            <a:r>
              <a:rPr lang="es-PE" dirty="0"/>
              <a:t>25. Sobre el particular, el Consejo Ejecutivo del Poder Judicial, mediante </a:t>
            </a:r>
            <a:r>
              <a:rPr lang="es-PE" dirty="0" smtClean="0"/>
              <a:t>Resolución Administrativa </a:t>
            </a:r>
            <a:r>
              <a:rPr lang="es-PE" dirty="0"/>
              <a:t>N° 002-2014-CE-PJ, de fecha 7 de enero de 2014, ha señalado que:</a:t>
            </a:r>
          </a:p>
          <a:p>
            <a:pPr marL="0" indent="0" algn="just">
              <a:buNone/>
            </a:pPr>
            <a:r>
              <a:rPr lang="es-PE" dirty="0" smtClean="0"/>
              <a:t>En los casos </a:t>
            </a:r>
            <a:r>
              <a:rPr lang="es-PE" dirty="0"/>
              <a:t>de autos o sentencias, consideradas como defectuosamente motivadas, </a:t>
            </a:r>
            <a:r>
              <a:rPr lang="es-PE" dirty="0" smtClean="0"/>
              <a:t>se debe resolver </a:t>
            </a:r>
            <a:r>
              <a:rPr lang="es-PE" dirty="0"/>
              <a:t>el fondo revocando o confirmando las resoluciones impugnadas por </a:t>
            </a:r>
            <a:r>
              <a:rPr lang="es-PE" dirty="0" smtClean="0"/>
              <a:t>los fundamentos </a:t>
            </a:r>
            <a:r>
              <a:rPr lang="es-PE" dirty="0"/>
              <a:t>expuestos por el superior (...).</a:t>
            </a:r>
          </a:p>
          <a:p>
            <a:pPr marL="0" indent="0" algn="just">
              <a:buNone/>
            </a:pPr>
            <a:r>
              <a:rPr lang="es-PE" dirty="0"/>
              <a:t>[S]i un órgano revisor tiene un criterio diferente al del juez inferior, corresponde </a:t>
            </a:r>
            <a:r>
              <a:rPr lang="es-PE" dirty="0" smtClean="0"/>
              <a:t>la revocación </a:t>
            </a:r>
            <a:r>
              <a:rPr lang="es-PE" dirty="0"/>
              <a:t>de la resolución y la obligación del juez inferior de ejecutar lo resuelto </a:t>
            </a:r>
            <a:r>
              <a:rPr lang="es-PE" dirty="0" smtClean="0"/>
              <a:t>por el </a:t>
            </a:r>
            <a:r>
              <a:rPr lang="es-PE" dirty="0"/>
              <a:t>superior; pero en ningún caso se puede anular resoluciones por defectos en </a:t>
            </a:r>
            <a:r>
              <a:rPr lang="es-PE" dirty="0" smtClean="0"/>
              <a:t>la motivación </a:t>
            </a:r>
            <a:r>
              <a:rPr lang="es-PE" dirty="0"/>
              <a:t>de las mismas, pretendiendo que el juez inferior emita nuevas </a:t>
            </a:r>
            <a:r>
              <a:rPr lang="es-PE" dirty="0" smtClean="0"/>
              <a:t>resoluciones en </a:t>
            </a:r>
            <a:r>
              <a:rPr lang="es-PE" dirty="0"/>
              <a:t>base a motivaciones que puede no compartir. En ese sentido, sólo se pueden </a:t>
            </a:r>
            <a:r>
              <a:rPr lang="es-PE" dirty="0" smtClean="0"/>
              <a:t>anular resoluciones </a:t>
            </a:r>
            <a:r>
              <a:rPr lang="es-PE" dirty="0"/>
              <a:t>y reenviar al inferior, cuando el vicio advertido se ha producido en </a:t>
            </a:r>
            <a:r>
              <a:rPr lang="es-PE" dirty="0" smtClean="0"/>
              <a:t>la tramitación </a:t>
            </a:r>
            <a:r>
              <a:rPr lang="es-PE" dirty="0"/>
              <a:t>del proceso anterior a la expedición de la resolución impugnada, y que </a:t>
            </a:r>
            <a:r>
              <a:rPr lang="es-PE" dirty="0" smtClean="0"/>
              <a:t>no sea posible subsanar </a:t>
            </a:r>
            <a:r>
              <a:rPr lang="es-PE" dirty="0"/>
              <a:t>por el órgano revisor. Sólo en estos casos el órgano </a:t>
            </a:r>
            <a:r>
              <a:rPr lang="es-PE" dirty="0" smtClean="0"/>
              <a:t>revisor aplicará </a:t>
            </a:r>
            <a:r>
              <a:rPr lang="es-PE" dirty="0"/>
              <a:t>el reenvío, por no tener los elementos suficientes para emitir </a:t>
            </a:r>
            <a:r>
              <a:rPr lang="es-PE" dirty="0" smtClean="0"/>
              <a:t>un pronunciamiento </a:t>
            </a:r>
            <a:r>
              <a:rPr lang="es-PE" dirty="0"/>
              <a:t>válido sobre el fondo del recurso."</a:t>
            </a:r>
          </a:p>
        </p:txBody>
      </p:sp>
    </p:spTree>
    <p:extLst>
      <p:ext uri="{BB962C8B-B14F-4D97-AF65-F5344CB8AC3E}">
        <p14:creationId xmlns:p14="http://schemas.microsoft.com/office/powerpoint/2010/main" val="26107114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115328" cy="5853264"/>
          </a:xfrm>
        </p:spPr>
        <p:txBody>
          <a:bodyPr>
            <a:normAutofit fontScale="85000" lnSpcReduction="20000"/>
          </a:bodyPr>
          <a:lstStyle/>
          <a:p>
            <a:pPr marL="0" indent="0" algn="just">
              <a:buNone/>
            </a:pPr>
            <a:r>
              <a:rPr lang="es-PE" dirty="0"/>
              <a:t>26. En el presente caso se advierte que, </a:t>
            </a:r>
            <a:r>
              <a:rPr lang="es-PE" b="1" u="sng" dirty="0"/>
              <a:t>en el marco del recurso de nulidad de </a:t>
            </a:r>
            <a:r>
              <a:rPr lang="es-PE" b="1" u="sng" dirty="0" smtClean="0"/>
              <a:t>la primera </a:t>
            </a:r>
            <a:r>
              <a:rPr lang="es-PE" b="1" u="sng" dirty="0"/>
              <a:t>sentencia absolutoria, la Sala Penal de Apelaciones de Moyobamba</a:t>
            </a:r>
            <a:r>
              <a:rPr lang="es-PE" b="1" u="sng" dirty="0" smtClean="0"/>
              <a:t>, además </a:t>
            </a:r>
            <a:r>
              <a:rPr lang="es-PE" b="1" u="sng" dirty="0"/>
              <a:t>de contar con el expediente proveniente del juzgado, llevó a cabo con </a:t>
            </a:r>
            <a:r>
              <a:rPr lang="es-PE" b="1" u="sng" dirty="0" smtClean="0"/>
              <a:t>fecha </a:t>
            </a:r>
            <a:r>
              <a:rPr lang="es-PE" b="1" u="sng" dirty="0"/>
              <a:t>14 de agosto de 2013, una audiencia pública de apelación de sentencia </a:t>
            </a:r>
            <a:r>
              <a:rPr lang="es-PE" b="1" u="sng" dirty="0" smtClean="0"/>
              <a:t>absolutoria que </a:t>
            </a:r>
            <a:r>
              <a:rPr lang="es-PE" b="1" u="sng" dirty="0"/>
              <a:t>se prolongó hasta el 6 de setiembre de 2013. En el marco de esta audiencia, </a:t>
            </a:r>
            <a:r>
              <a:rPr lang="es-PE" b="1" u="sng" dirty="0" smtClean="0"/>
              <a:t>la sala </a:t>
            </a:r>
            <a:r>
              <a:rPr lang="es-PE" b="1" u="sng" dirty="0"/>
              <a:t>superior pudo oír a las partes involucradas en el proceso penal, así como a </a:t>
            </a:r>
            <a:r>
              <a:rPr lang="es-PE" b="1" u="sng" dirty="0" smtClean="0"/>
              <a:t>los abogados </a:t>
            </a:r>
            <a:r>
              <a:rPr lang="es-PE" b="1" u="sng" dirty="0"/>
              <a:t>y al Ministerio Público. </a:t>
            </a:r>
            <a:r>
              <a:rPr lang="es-PE" dirty="0"/>
              <a:t>Además, </a:t>
            </a:r>
            <a:r>
              <a:rPr lang="es-PE" b="1" u="sng" dirty="0"/>
              <a:t>se practicaron interrogatorios (</a:t>
            </a:r>
            <a:r>
              <a:rPr lang="es-PE" b="1" u="sng" dirty="0" smtClean="0"/>
              <a:t>fojas 562</a:t>
            </a:r>
            <a:r>
              <a:rPr lang="es-PE" b="1" u="sng" dirty="0"/>
              <a:t>) y se expresaron alegatos finales</a:t>
            </a:r>
            <a:r>
              <a:rPr lang="es-PE" dirty="0"/>
              <a:t> (fojas 563). Todo esto, ciertamente, </a:t>
            </a:r>
            <a:r>
              <a:rPr lang="es-PE" dirty="0" smtClean="0"/>
              <a:t>son elementos </a:t>
            </a:r>
            <a:r>
              <a:rPr lang="es-PE" dirty="0"/>
              <a:t>que la referida </a:t>
            </a:r>
            <a:r>
              <a:rPr lang="es-PE" b="1" u="sng" dirty="0"/>
              <a:t>Sala debió tomar en consideración y emitir sentencia </a:t>
            </a:r>
            <a:r>
              <a:rPr lang="es-PE" b="1" u="sng" dirty="0" smtClean="0"/>
              <a:t>de fondo </a:t>
            </a:r>
            <a:r>
              <a:rPr lang="es-PE" b="1" u="sng" dirty="0"/>
              <a:t>antes de declarar nula la sentencia de primer grado y disponer la </a:t>
            </a:r>
            <a:r>
              <a:rPr lang="es-PE" b="1" u="sng" dirty="0" smtClean="0"/>
              <a:t>realización de </a:t>
            </a:r>
            <a:r>
              <a:rPr lang="es-PE" b="1" u="sng" dirty="0"/>
              <a:t>un nuevo juicio oral</a:t>
            </a:r>
            <a:r>
              <a:rPr lang="es-PE" dirty="0"/>
              <a:t>.</a:t>
            </a:r>
          </a:p>
        </p:txBody>
      </p:sp>
    </p:spTree>
    <p:extLst>
      <p:ext uri="{BB962C8B-B14F-4D97-AF65-F5344CB8AC3E}">
        <p14:creationId xmlns:p14="http://schemas.microsoft.com/office/powerpoint/2010/main" val="347333719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76672"/>
            <a:ext cx="8568952" cy="5997280"/>
          </a:xfrm>
        </p:spPr>
        <p:txBody>
          <a:bodyPr>
            <a:normAutofit fontScale="70000" lnSpcReduction="20000"/>
          </a:bodyPr>
          <a:lstStyle/>
          <a:p>
            <a:pPr marL="0" indent="0" algn="just">
              <a:buNone/>
            </a:pPr>
            <a:r>
              <a:rPr lang="es-PE" dirty="0" smtClean="0"/>
              <a:t>27. </a:t>
            </a:r>
            <a:r>
              <a:rPr lang="es-PE" dirty="0"/>
              <a:t>Asimismo, la primera sentencia de nulidad se sustenta únicamente en lo siguiente:</a:t>
            </a:r>
          </a:p>
          <a:p>
            <a:pPr marL="0" indent="0" algn="just">
              <a:buNone/>
            </a:pPr>
            <a:r>
              <a:rPr lang="es-PE" dirty="0"/>
              <a:t>"Del análisis de la resolución recurrida se advierte que la sentencia no </a:t>
            </a:r>
            <a:r>
              <a:rPr lang="es-PE" dirty="0" smtClean="0"/>
              <a:t>está argumentada </a:t>
            </a:r>
            <a:r>
              <a:rPr lang="es-PE" dirty="0"/>
              <a:t>adecuadamente, toda vez que contiene argumentos incompletos y </a:t>
            </a:r>
            <a:r>
              <a:rPr lang="es-PE" dirty="0" smtClean="0"/>
              <a:t>por otro </a:t>
            </a:r>
            <a:r>
              <a:rPr lang="es-PE" dirty="0"/>
              <a:t>lado fundamentos aparentes como son: "el poseedor puede sumar su plazo </a:t>
            </a:r>
            <a:r>
              <a:rPr lang="es-PE" dirty="0" smtClean="0"/>
              <a:t>de posesión </a:t>
            </a:r>
            <a:r>
              <a:rPr lang="es-PE" dirty="0"/>
              <a:t>los plazos posesorios de los anteriores poseedores plenos. Para tal </a:t>
            </a:r>
            <a:r>
              <a:rPr lang="es-PE" dirty="0" smtClean="0"/>
              <a:t>efecto deberá </a:t>
            </a:r>
            <a:r>
              <a:rPr lang="es-PE" dirty="0"/>
              <a:t>acreditar la cadena interrumpida (sic) de los plazos posesorios anteriores </a:t>
            </a:r>
            <a:r>
              <a:rPr lang="es-PE" dirty="0" smtClean="0"/>
              <a:t>al suyo</a:t>
            </a:r>
            <a:r>
              <a:rPr lang="es-PE" dirty="0"/>
              <a:t>...". Sin embargo en el considerando 5.3 de la sentencia no ha desarrollado </a:t>
            </a:r>
            <a:r>
              <a:rPr lang="es-PE" dirty="0" smtClean="0"/>
              <a:t>o justificado </a:t>
            </a:r>
            <a:r>
              <a:rPr lang="es-PE" dirty="0"/>
              <a:t>de cómo la señora Juez llega a la convicción judicial para sostener </a:t>
            </a:r>
            <a:r>
              <a:rPr lang="es-PE" dirty="0" smtClean="0"/>
              <a:t>que había </a:t>
            </a:r>
            <a:r>
              <a:rPr lang="es-PE" dirty="0"/>
              <a:t>anteriores "poseedores plenos". En lo que atañe al fundamento 5.4 referido a </a:t>
            </a:r>
            <a:r>
              <a:rPr lang="es-PE" dirty="0" smtClean="0"/>
              <a:t>la declaración </a:t>
            </a:r>
            <a:r>
              <a:rPr lang="es-PE" dirty="0"/>
              <a:t>de los vecinos colindantes, no ha argumentado adecuadamente, porque </a:t>
            </a:r>
            <a:r>
              <a:rPr lang="es-PE" dirty="0" smtClean="0"/>
              <a:t>los firmantes </a:t>
            </a:r>
            <a:r>
              <a:rPr lang="es-PE" dirty="0"/>
              <a:t>consignaron que el denunciado Jorge Washington era posesionario y </a:t>
            </a:r>
            <a:r>
              <a:rPr lang="es-PE" dirty="0" smtClean="0"/>
              <a:t>porque ha </a:t>
            </a:r>
            <a:r>
              <a:rPr lang="es-PE" dirty="0"/>
              <a:t>sido utilizado el documento ANEXO 1 "A" para acreditar la posesión por más </a:t>
            </a:r>
            <a:r>
              <a:rPr lang="es-PE" dirty="0" smtClean="0"/>
              <a:t>de cinco </a:t>
            </a:r>
            <a:r>
              <a:rPr lang="es-PE" dirty="0"/>
              <a:t>años." (fojas 569</a:t>
            </a:r>
            <a:r>
              <a:rPr lang="es-PE" dirty="0" smtClean="0"/>
              <a:t>)</a:t>
            </a:r>
          </a:p>
          <a:p>
            <a:pPr marL="0" indent="0">
              <a:buNone/>
            </a:pPr>
            <a:r>
              <a:rPr lang="es-PE" dirty="0"/>
              <a:t>Es decir, la Sala Penal de Apelaciones de Moyobamba no precisó con claridad </a:t>
            </a:r>
            <a:r>
              <a:rPr lang="es-PE" dirty="0" smtClean="0"/>
              <a:t>los vicios </a:t>
            </a:r>
            <a:r>
              <a:rPr lang="es-PE" dirty="0"/>
              <a:t>concretos de motivación aparente o insuficiente que tornaban </a:t>
            </a:r>
            <a:r>
              <a:rPr lang="es-PE" dirty="0" smtClean="0"/>
              <a:t>imprescindible la </a:t>
            </a:r>
            <a:r>
              <a:rPr lang="es-PE" dirty="0"/>
              <a:t>declaratoria de nulidad de la sentencia apelada.</a:t>
            </a:r>
          </a:p>
        </p:txBody>
      </p:sp>
    </p:spTree>
    <p:extLst>
      <p:ext uri="{BB962C8B-B14F-4D97-AF65-F5344CB8AC3E}">
        <p14:creationId xmlns:p14="http://schemas.microsoft.com/office/powerpoint/2010/main" val="166848176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332656"/>
            <a:ext cx="8352928" cy="5781256"/>
          </a:xfrm>
        </p:spPr>
        <p:txBody>
          <a:bodyPr>
            <a:normAutofit fontScale="77500" lnSpcReduction="20000"/>
          </a:bodyPr>
          <a:lstStyle/>
          <a:p>
            <a:pPr marL="0" indent="0" algn="just">
              <a:buNone/>
            </a:pPr>
            <a:r>
              <a:rPr lang="es-PE" dirty="0" smtClean="0"/>
              <a:t>28</a:t>
            </a:r>
            <a:r>
              <a:rPr lang="es-PE" dirty="0"/>
              <a:t>. Lo propio se dio en la segunda sentencia de nulidad, de fecha 9 de junio de 2015</a:t>
            </a:r>
            <a:r>
              <a:rPr lang="es-PE" dirty="0" smtClean="0"/>
              <a:t>, donde la referida </a:t>
            </a:r>
            <a:r>
              <a:rPr lang="es-PE" dirty="0"/>
              <a:t>Sala consideró que el juez de la primera instancia no hizo </a:t>
            </a:r>
            <a:r>
              <a:rPr lang="es-PE" dirty="0" smtClean="0"/>
              <a:t>un análisis pormenorizado </a:t>
            </a:r>
            <a:r>
              <a:rPr lang="es-PE" dirty="0"/>
              <a:t>de los hechos imputados a los procesados a fin de </a:t>
            </a:r>
            <a:r>
              <a:rPr lang="es-PE" dirty="0" smtClean="0"/>
              <a:t>disponer su absolución </a:t>
            </a:r>
            <a:r>
              <a:rPr lang="es-PE" dirty="0"/>
              <a:t>o condena. Ello sin justificar las razones que tornaban </a:t>
            </a:r>
            <a:r>
              <a:rPr lang="es-PE" dirty="0" smtClean="0"/>
              <a:t>imprescindible la </a:t>
            </a:r>
            <a:r>
              <a:rPr lang="es-PE" dirty="0"/>
              <a:t>declaratoria de nulidad de la sentencia apelada o le imposibilitan expedir </a:t>
            </a:r>
            <a:r>
              <a:rPr lang="es-PE" dirty="0" smtClean="0"/>
              <a:t>un pronunciamiento </a:t>
            </a:r>
            <a:r>
              <a:rPr lang="es-PE" dirty="0"/>
              <a:t>de fondo</a:t>
            </a:r>
            <a:r>
              <a:rPr lang="es-PE" dirty="0" smtClean="0"/>
              <a:t>.</a:t>
            </a:r>
          </a:p>
          <a:p>
            <a:pPr marL="0" indent="0" algn="just">
              <a:buNone/>
            </a:pPr>
            <a:r>
              <a:rPr lang="es-PE" dirty="0"/>
              <a:t>29. Finalmente, la referida Sala, resolviendo por tercera vez la </a:t>
            </a:r>
            <a:r>
              <a:rPr lang="es-PE" dirty="0" smtClean="0"/>
              <a:t>apelación </a:t>
            </a:r>
            <a:r>
              <a:rPr lang="es-PE" dirty="0"/>
              <a:t>en el </a:t>
            </a:r>
            <a:r>
              <a:rPr lang="es-PE" dirty="0" smtClean="0"/>
              <a:t>proceso penal</a:t>
            </a:r>
            <a:r>
              <a:rPr lang="es-PE" dirty="0"/>
              <a:t>, mediante la sentencia de 21 de junio de 2017 volvió a declarar nula </a:t>
            </a:r>
            <a:r>
              <a:rPr lang="es-PE" dirty="0" smtClean="0"/>
              <a:t>la sentencia </a:t>
            </a:r>
            <a:r>
              <a:rPr lang="es-PE" dirty="0"/>
              <a:t>de primera instancia y nulo el juicio oral por considerar que el plazo en </a:t>
            </a:r>
            <a:r>
              <a:rPr lang="es-PE" dirty="0" smtClean="0"/>
              <a:t>el cual </a:t>
            </a:r>
            <a:r>
              <a:rPr lang="es-PE" dirty="0"/>
              <a:t>se desarrolló el mismo fue excesivo, lo que, a su entender, contraviene </a:t>
            </a:r>
            <a:r>
              <a:rPr lang="es-PE" dirty="0" smtClean="0"/>
              <a:t>los principios </a:t>
            </a:r>
            <a:r>
              <a:rPr lang="es-PE" dirty="0"/>
              <a:t>de concentración y contradicción. En tal sentido, no se pronunció </a:t>
            </a:r>
            <a:r>
              <a:rPr lang="es-PE" dirty="0" smtClean="0"/>
              <a:t>sobre el </a:t>
            </a:r>
            <a:r>
              <a:rPr lang="es-PE" dirty="0"/>
              <a:t>fondo del asunto y, al declarar nulo el juicio oral, propició que éste sea </a:t>
            </a:r>
            <a:r>
              <a:rPr lang="es-PE" dirty="0" smtClean="0"/>
              <a:t>realizado nuevamente </a:t>
            </a:r>
            <a:r>
              <a:rPr lang="es-PE" dirty="0"/>
              <a:t>por el juzgado.</a:t>
            </a:r>
          </a:p>
        </p:txBody>
      </p:sp>
    </p:spTree>
    <p:extLst>
      <p:ext uri="{BB962C8B-B14F-4D97-AF65-F5344CB8AC3E}">
        <p14:creationId xmlns:p14="http://schemas.microsoft.com/office/powerpoint/2010/main" val="21212292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548680"/>
            <a:ext cx="8249000" cy="5925272"/>
          </a:xfrm>
        </p:spPr>
        <p:txBody>
          <a:bodyPr>
            <a:normAutofit fontScale="92500" lnSpcReduction="20000"/>
          </a:bodyPr>
          <a:lstStyle/>
          <a:p>
            <a:pPr marL="0" indent="0">
              <a:buNone/>
            </a:pPr>
            <a:r>
              <a:rPr lang="es-PE" dirty="0"/>
              <a:t>4.4. </a:t>
            </a:r>
            <a:r>
              <a:rPr lang="es-PE" dirty="0" smtClean="0"/>
              <a:t>Conclusión </a:t>
            </a:r>
            <a:r>
              <a:rPr lang="es-PE" dirty="0"/>
              <a:t>sobre el plazo </a:t>
            </a:r>
            <a:r>
              <a:rPr lang="es-PE" dirty="0" smtClean="0"/>
              <a:t>razonable</a:t>
            </a:r>
          </a:p>
          <a:p>
            <a:pPr marL="0" indent="0">
              <a:buNone/>
            </a:pPr>
            <a:endParaRPr lang="es-PE" dirty="0"/>
          </a:p>
          <a:p>
            <a:pPr marL="0" indent="0" algn="just">
              <a:buNone/>
            </a:pPr>
            <a:r>
              <a:rPr lang="es-PE" b="1" u="sng" dirty="0"/>
              <a:t>Luego del análisis de los tres elementos para </a:t>
            </a:r>
            <a:r>
              <a:rPr lang="es-PE" b="1" u="sng" dirty="0" smtClean="0"/>
              <a:t>determinar </a:t>
            </a:r>
            <a:r>
              <a:rPr lang="es-PE" b="1" u="sng" dirty="0"/>
              <a:t>la razonabilidad del plazo</a:t>
            </a:r>
            <a:r>
              <a:rPr lang="es-PE" b="1" u="sng" dirty="0" smtClean="0"/>
              <a:t>, este </a:t>
            </a:r>
            <a:r>
              <a:rPr lang="es-PE" b="1" u="sng" dirty="0"/>
              <a:t>Tribunal concluye que las autoridades jurisdiccionales a cargo del </a:t>
            </a:r>
            <a:r>
              <a:rPr lang="es-PE" b="1" u="sng" dirty="0" smtClean="0"/>
              <a:t>proceso penal </a:t>
            </a:r>
            <a:r>
              <a:rPr lang="es-PE" b="1" u="sng" dirty="0"/>
              <a:t>seguido contra los beneficiarios por la presunta comisión de los delitos </a:t>
            </a:r>
            <a:r>
              <a:rPr lang="es-PE" b="1" u="sng" dirty="0" smtClean="0"/>
              <a:t>de falsificación </a:t>
            </a:r>
            <a:r>
              <a:rPr lang="es-PE" b="1" u="sng" dirty="0"/>
              <a:t>de documentos y falsedad genérica, no actuaron con la </a:t>
            </a:r>
            <a:r>
              <a:rPr lang="es-PE" b="1" u="sng" dirty="0" smtClean="0"/>
              <a:t>debida diligencia </a:t>
            </a:r>
            <a:r>
              <a:rPr lang="es-PE" b="1" u="sng" dirty="0"/>
              <a:t>y celeridad a fin de resolver en un plazo razonable su situación jurídica</a:t>
            </a:r>
            <a:r>
              <a:rPr lang="es-PE" b="1" u="sng" dirty="0" smtClean="0"/>
              <a:t>, razón </a:t>
            </a:r>
            <a:r>
              <a:rPr lang="es-PE" b="1" u="sng" dirty="0"/>
              <a:t>por la cual se ha incurrido en una violación del derecho a ser juzgado </a:t>
            </a:r>
            <a:r>
              <a:rPr lang="es-PE" b="1" u="sng" dirty="0" smtClean="0"/>
              <a:t>dentro de </a:t>
            </a:r>
            <a:r>
              <a:rPr lang="es-PE" b="1" u="sng" dirty="0"/>
              <a:t>un plazo razonable</a:t>
            </a:r>
            <a:r>
              <a:rPr lang="es-PE" dirty="0"/>
              <a:t> como derecho implícito del debido proceso reconocido en </a:t>
            </a:r>
            <a:r>
              <a:rPr lang="es-PE" dirty="0" smtClean="0"/>
              <a:t>el artículo </a:t>
            </a:r>
            <a:r>
              <a:rPr lang="es-PE" dirty="0"/>
              <a:t>139, inciso 3, de la Constitución.</a:t>
            </a:r>
          </a:p>
        </p:txBody>
      </p:sp>
    </p:spTree>
    <p:extLst>
      <p:ext uri="{BB962C8B-B14F-4D97-AF65-F5344CB8AC3E}">
        <p14:creationId xmlns:p14="http://schemas.microsoft.com/office/powerpoint/2010/main" val="29734158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1" y="476672"/>
            <a:ext cx="8558028" cy="5997280"/>
          </a:xfrm>
        </p:spPr>
        <p:txBody>
          <a:bodyPr>
            <a:normAutofit fontScale="70000" lnSpcReduction="20000"/>
          </a:bodyPr>
          <a:lstStyle/>
          <a:p>
            <a:pPr marL="0" indent="0">
              <a:buNone/>
            </a:pPr>
            <a:r>
              <a:rPr lang="es-PE" b="1" dirty="0"/>
              <a:t>Efectos de la sentencia</a:t>
            </a:r>
          </a:p>
          <a:p>
            <a:pPr marL="0" indent="0">
              <a:buNone/>
            </a:pPr>
            <a:endParaRPr lang="es-PE" dirty="0" smtClean="0"/>
          </a:p>
          <a:p>
            <a:pPr marL="0" indent="0" algn="just">
              <a:buNone/>
            </a:pPr>
            <a:r>
              <a:rPr lang="es-PE" dirty="0" smtClean="0"/>
              <a:t>31</a:t>
            </a:r>
            <a:r>
              <a:rPr lang="es-PE" dirty="0"/>
              <a:t>. De acuerdo a la doctrina jurisprudencial vinculante establecida en el fundamento </a:t>
            </a:r>
            <a:r>
              <a:rPr lang="es-PE" dirty="0" smtClean="0"/>
              <a:t>12 de </a:t>
            </a:r>
            <a:r>
              <a:rPr lang="es-PE" dirty="0"/>
              <a:t>la STC 00295-2012-PHC/TC, el Tribunal Constitucional ha precisado que si </a:t>
            </a:r>
            <a:r>
              <a:rPr lang="es-PE" dirty="0" smtClean="0"/>
              <a:t>se constata </a:t>
            </a:r>
            <a:r>
              <a:rPr lang="es-PE" dirty="0"/>
              <a:t>la violación del derecho a ser juzgado dentro de un plazo razonable </a:t>
            </a:r>
            <a:r>
              <a:rPr lang="es-PE" dirty="0" smtClean="0"/>
              <a:t>como consecuencia </a:t>
            </a:r>
            <a:r>
              <a:rPr lang="es-PE" dirty="0"/>
              <a:t>de estimarse la demanda, </a:t>
            </a:r>
            <a:r>
              <a:rPr lang="es-PE" b="1" u="sng" dirty="0"/>
              <a:t>se ordenará al órgano jurisdiccional </a:t>
            </a:r>
            <a:r>
              <a:rPr lang="es-PE" b="1" u="sng" dirty="0" smtClean="0"/>
              <a:t>que conoce </a:t>
            </a:r>
            <a:r>
              <a:rPr lang="es-PE" b="1" u="sng" dirty="0"/>
              <a:t>el proceso penal que, en el plazo más breve posible, según sea el caso, </a:t>
            </a:r>
            <a:r>
              <a:rPr lang="es-PE" b="1" u="sng" dirty="0" smtClean="0"/>
              <a:t>emita y </a:t>
            </a:r>
            <a:r>
              <a:rPr lang="es-PE" b="1" u="sng" dirty="0"/>
              <a:t>notifique la correspondiente sentencia que defina la situación jurídica </a:t>
            </a:r>
            <a:r>
              <a:rPr lang="es-PE" b="1" u="sng" dirty="0" smtClean="0"/>
              <a:t>del procesado</a:t>
            </a:r>
            <a:r>
              <a:rPr lang="es-PE" b="1" u="sng" dirty="0"/>
              <a:t>, bajo apercibimiento</a:t>
            </a:r>
            <a:r>
              <a:rPr lang="es-PE" dirty="0"/>
              <a:t>. Y es que el plazo para el </a:t>
            </a:r>
            <a:r>
              <a:rPr lang="es-PE" dirty="0" smtClean="0"/>
              <a:t>pronunciamiento definitivo </a:t>
            </a:r>
            <a:r>
              <a:rPr lang="es-PE" dirty="0"/>
              <a:t>sobre el fondo del asunto no debe ser fijado una vez y para siempre, </a:t>
            </a:r>
            <a:r>
              <a:rPr lang="es-PE" dirty="0" smtClean="0"/>
              <a:t>de modo </a:t>
            </a:r>
            <a:r>
              <a:rPr lang="es-PE" dirty="0"/>
              <a:t>que sea aplicable en todos los casos, sino que éste debe determinarse </a:t>
            </a:r>
            <a:r>
              <a:rPr lang="es-PE" dirty="0" smtClean="0"/>
              <a:t>de manera </a:t>
            </a:r>
            <a:r>
              <a:rPr lang="es-PE" dirty="0"/>
              <a:t>objetiva y razonable por el juez constitucional en atención a </a:t>
            </a:r>
            <a:r>
              <a:rPr lang="es-PE" dirty="0" smtClean="0"/>
              <a:t>las circunstancias </a:t>
            </a:r>
            <a:r>
              <a:rPr lang="es-PE" dirty="0"/>
              <a:t>concretas de cada caso, sobre todo teniendo en cuenta el </a:t>
            </a:r>
            <a:r>
              <a:rPr lang="es-PE" dirty="0" smtClean="0"/>
              <a:t>estado actual </a:t>
            </a:r>
            <a:r>
              <a:rPr lang="es-PE" dirty="0"/>
              <a:t>del proceso, por cuanto la fijación del mismo puede resultar un imposible </a:t>
            </a:r>
            <a:r>
              <a:rPr lang="es-PE" dirty="0" smtClean="0"/>
              <a:t>en algunos </a:t>
            </a:r>
            <a:r>
              <a:rPr lang="es-PE" dirty="0"/>
              <a:t>casos y/o puede constituir un exceso en otros.</a:t>
            </a:r>
          </a:p>
        </p:txBody>
      </p:sp>
    </p:spTree>
    <p:extLst>
      <p:ext uri="{BB962C8B-B14F-4D97-AF65-F5344CB8AC3E}">
        <p14:creationId xmlns:p14="http://schemas.microsoft.com/office/powerpoint/2010/main" val="21654607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620688"/>
            <a:ext cx="8568952" cy="5853264"/>
          </a:xfrm>
        </p:spPr>
        <p:txBody>
          <a:bodyPr>
            <a:normAutofit fontScale="77500" lnSpcReduction="20000"/>
          </a:bodyPr>
          <a:lstStyle/>
          <a:p>
            <a:pPr marL="0" indent="0" algn="just">
              <a:buNone/>
            </a:pPr>
            <a:r>
              <a:rPr lang="es-PE" dirty="0" smtClean="0"/>
              <a:t>32. Por consiguiente</a:t>
            </a:r>
            <a:r>
              <a:rPr lang="es-PE" dirty="0"/>
              <a:t>, este Tribunal considera que debe declararse nula la </a:t>
            </a:r>
            <a:r>
              <a:rPr lang="es-PE" dirty="0" smtClean="0"/>
              <a:t>sentencia expedida por </a:t>
            </a:r>
            <a:r>
              <a:rPr lang="es-PE" dirty="0"/>
              <a:t>la Sala Penal de Apelaciones de Moyobamba con fecha 21 de junio </a:t>
            </a:r>
            <a:r>
              <a:rPr lang="es-PE" dirty="0" smtClean="0"/>
              <a:t>de 2007, así como </a:t>
            </a:r>
            <a:r>
              <a:rPr lang="es-PE" dirty="0"/>
              <a:t>todo acto posterior que esté destinado a su ejecución. Asimismo</a:t>
            </a:r>
            <a:r>
              <a:rPr lang="es-PE" dirty="0" smtClean="0"/>
              <a:t>, </a:t>
            </a:r>
            <a:r>
              <a:rPr lang="es-PE" dirty="0" err="1" smtClean="0"/>
              <a:t>córresponde</a:t>
            </a:r>
            <a:r>
              <a:rPr lang="es-PE" dirty="0" smtClean="0"/>
              <a:t> </a:t>
            </a:r>
            <a:r>
              <a:rPr lang="es-PE" dirty="0"/>
              <a:t>ordenar a la referida Sala que, en el plazo máximo de quince </a:t>
            </a:r>
            <a:r>
              <a:rPr lang="es-PE" dirty="0" smtClean="0"/>
              <a:t>días naturales</a:t>
            </a:r>
            <a:r>
              <a:rPr lang="es-PE" dirty="0"/>
              <a:t>, contados a partir de la notificación del presente fallo, emita una </a:t>
            </a:r>
            <a:r>
              <a:rPr lang="es-PE" dirty="0" smtClean="0"/>
              <a:t>nueva sentencia </a:t>
            </a:r>
            <a:r>
              <a:rPr lang="es-PE" dirty="0"/>
              <a:t>que defina la situación jurídica de Jorge Washington Vásquez Pérez y </a:t>
            </a:r>
            <a:r>
              <a:rPr lang="es-PE" dirty="0" smtClean="0"/>
              <a:t>los demás </a:t>
            </a:r>
            <a:r>
              <a:rPr lang="es-PE" dirty="0" err="1"/>
              <a:t>co</a:t>
            </a:r>
            <a:r>
              <a:rPr lang="es-PE" dirty="0"/>
              <a:t>-procesados representados en esta demanda, no pudiendo para tal </a:t>
            </a:r>
            <a:r>
              <a:rPr lang="es-PE" dirty="0" smtClean="0"/>
              <a:t>efecto recurrir </a:t>
            </a:r>
            <a:r>
              <a:rPr lang="es-PE" dirty="0"/>
              <a:t>nuevamente a la declaratoria de nulidad de la sentencia apelada</a:t>
            </a:r>
            <a:r>
              <a:rPr lang="es-PE" dirty="0" smtClean="0"/>
              <a:t>.</a:t>
            </a:r>
          </a:p>
          <a:p>
            <a:pPr marL="0" indent="0" algn="just">
              <a:buNone/>
            </a:pPr>
            <a:r>
              <a:rPr lang="es-PE" dirty="0"/>
              <a:t>33. Asimismo, la presente sentencia deberá ser puesta en conocimiento del </a:t>
            </a:r>
            <a:r>
              <a:rPr lang="es-PE" dirty="0" smtClean="0"/>
              <a:t>Consejo Nacional </a:t>
            </a:r>
            <a:r>
              <a:rPr lang="es-PE" dirty="0"/>
              <a:t>de la Magistratura y de la Oficina de Control de la Magistratura para </a:t>
            </a:r>
            <a:r>
              <a:rPr lang="es-PE" dirty="0" smtClean="0"/>
              <a:t>que inicien </a:t>
            </a:r>
            <a:r>
              <a:rPr lang="es-PE" dirty="0"/>
              <a:t>las investigaciones pertinentes a los jueces que vulneraron el derecho a </a:t>
            </a:r>
            <a:r>
              <a:rPr lang="es-PE" dirty="0" smtClean="0"/>
              <a:t>ser juzgado </a:t>
            </a:r>
            <a:r>
              <a:rPr lang="es-PE" dirty="0"/>
              <a:t>dentro de un plazo razonable en el presente caso.</a:t>
            </a:r>
          </a:p>
        </p:txBody>
      </p:sp>
    </p:spTree>
    <p:extLst>
      <p:ext uri="{BB962C8B-B14F-4D97-AF65-F5344CB8AC3E}">
        <p14:creationId xmlns:p14="http://schemas.microsoft.com/office/powerpoint/2010/main" val="168725973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8640960" cy="6336704"/>
          </a:xfrm>
        </p:spPr>
        <p:txBody>
          <a:bodyPr>
            <a:normAutofit fontScale="62500" lnSpcReduction="20000"/>
          </a:bodyPr>
          <a:lstStyle/>
          <a:p>
            <a:pPr marL="0" indent="0">
              <a:buNone/>
            </a:pPr>
            <a:r>
              <a:rPr lang="es-PE" dirty="0" smtClean="0"/>
              <a:t>	Por </a:t>
            </a:r>
            <a:r>
              <a:rPr lang="es-PE" dirty="0"/>
              <a:t>estos fundamentos, el Tribunal Constitucional, con la autoridad que le </a:t>
            </a:r>
            <a:r>
              <a:rPr lang="es-PE" dirty="0" smtClean="0"/>
              <a:t>confiere la </a:t>
            </a:r>
            <a:r>
              <a:rPr lang="es-PE" dirty="0"/>
              <a:t>Constitución Política del Perú</a:t>
            </a:r>
          </a:p>
          <a:p>
            <a:pPr marL="0" indent="0">
              <a:buNone/>
            </a:pPr>
            <a:endParaRPr lang="es-PE" b="1" dirty="0" smtClean="0"/>
          </a:p>
          <a:p>
            <a:pPr marL="0" indent="0" algn="ctr">
              <a:buNone/>
            </a:pPr>
            <a:r>
              <a:rPr lang="es-PE" b="1" dirty="0" smtClean="0"/>
              <a:t>HA </a:t>
            </a:r>
            <a:r>
              <a:rPr lang="es-PE" b="1" dirty="0"/>
              <a:t>RESUELTO</a:t>
            </a:r>
          </a:p>
          <a:p>
            <a:pPr marL="0" indent="0">
              <a:buNone/>
            </a:pPr>
            <a:endParaRPr lang="es-PE" dirty="0" smtClean="0"/>
          </a:p>
          <a:p>
            <a:pPr marL="0" indent="0" algn="just">
              <a:buNone/>
            </a:pPr>
            <a:r>
              <a:rPr lang="es-PE" dirty="0" smtClean="0"/>
              <a:t>1</a:t>
            </a:r>
            <a:r>
              <a:rPr lang="es-PE" dirty="0"/>
              <a:t>. Declarar </a:t>
            </a:r>
            <a:r>
              <a:rPr lang="es-PE" b="1" dirty="0"/>
              <a:t>FUNDADA </a:t>
            </a:r>
            <a:r>
              <a:rPr lang="es-PE" dirty="0"/>
              <a:t>la demanda en lo que se refiere a la afectación del derecho </a:t>
            </a:r>
            <a:r>
              <a:rPr lang="es-PE" dirty="0" smtClean="0"/>
              <a:t>a ser </a:t>
            </a:r>
            <a:r>
              <a:rPr lang="es-PE" dirty="0"/>
              <a:t>juzgado dentro de un plazo razonable.</a:t>
            </a:r>
          </a:p>
          <a:p>
            <a:pPr marL="0" indent="0" algn="just">
              <a:buNone/>
            </a:pPr>
            <a:r>
              <a:rPr lang="es-PE" dirty="0"/>
              <a:t>2. Declarar </a:t>
            </a:r>
            <a:r>
              <a:rPr lang="es-PE" b="1" dirty="0"/>
              <a:t>IMPROCEDENTE </a:t>
            </a:r>
            <a:r>
              <a:rPr lang="es-PE" dirty="0"/>
              <a:t>la demanda en el extremo referido a la nulidad de </a:t>
            </a:r>
            <a:r>
              <a:rPr lang="es-PE" dirty="0" smtClean="0"/>
              <a:t>la sentencia </a:t>
            </a:r>
            <a:r>
              <a:rPr lang="es-PE" dirty="0"/>
              <a:t>expedida por la Sala Penal de Apelaciones de Moyobamba, de fecha 9 </a:t>
            </a:r>
            <a:r>
              <a:rPr lang="es-PE" dirty="0" smtClean="0"/>
              <a:t>de junio </a:t>
            </a:r>
            <a:r>
              <a:rPr lang="es-PE" dirty="0"/>
              <a:t>de 2015, por haber operado la sustracción de la materia.</a:t>
            </a:r>
          </a:p>
          <a:p>
            <a:pPr marL="0" indent="0" algn="just">
              <a:buNone/>
            </a:pPr>
            <a:r>
              <a:rPr lang="es-PE" dirty="0"/>
              <a:t>3. </a:t>
            </a:r>
            <a:r>
              <a:rPr lang="es-PE" b="1" u="sng" dirty="0"/>
              <a:t>Declarar NULA la sentencia expedida por la Sala Penal de Apelaciones </a:t>
            </a:r>
            <a:r>
              <a:rPr lang="es-PE" b="1" u="sng" dirty="0" smtClean="0"/>
              <a:t>de Moyobamba </a:t>
            </a:r>
            <a:r>
              <a:rPr lang="es-PE" b="1" u="sng" dirty="0"/>
              <a:t>con fecha 21 de junio de 2017, y ORDENAR que la referida Sala, </a:t>
            </a:r>
            <a:r>
              <a:rPr lang="es-PE" b="1" u="sng" dirty="0" smtClean="0"/>
              <a:t>en el </a:t>
            </a:r>
            <a:r>
              <a:rPr lang="es-PE" b="1" u="sng" dirty="0"/>
              <a:t>plazo de quince días naturales, contados desde la fecha de notificación </a:t>
            </a:r>
            <a:r>
              <a:rPr lang="es-PE" b="1" u="sng" dirty="0" smtClean="0"/>
              <a:t>del presente </a:t>
            </a:r>
            <a:r>
              <a:rPr lang="es-PE" b="1" u="sng" dirty="0"/>
              <a:t>fallo, emita y notifique la correspondiente sentencia que defina la </a:t>
            </a:r>
            <a:r>
              <a:rPr lang="es-PE" b="1" u="sng" dirty="0" smtClean="0"/>
              <a:t>situación jurídica </a:t>
            </a:r>
            <a:r>
              <a:rPr lang="es-PE" b="1" u="sng" dirty="0"/>
              <a:t>de Jorge Washington Vásquez Pérez y los demás </a:t>
            </a:r>
            <a:r>
              <a:rPr lang="es-PE" b="1" u="sng" dirty="0" err="1" smtClean="0"/>
              <a:t>co</a:t>
            </a:r>
            <a:r>
              <a:rPr lang="es-PE" b="1" u="sng" dirty="0" smtClean="0"/>
              <a:t>-procesados representados </a:t>
            </a:r>
            <a:r>
              <a:rPr lang="es-PE" b="1" u="sng" dirty="0"/>
              <a:t>en esta demanda, de conformidad con lo indicado en el </a:t>
            </a:r>
            <a:r>
              <a:rPr lang="es-PE" b="1" u="sng" dirty="0" smtClean="0"/>
              <a:t>fundamento 32 </a:t>
            </a:r>
            <a:r>
              <a:rPr lang="es-PE" b="1" u="sng" dirty="0"/>
              <a:t>de la presente sentencia.</a:t>
            </a:r>
          </a:p>
          <a:p>
            <a:pPr marL="0" indent="0" algn="just">
              <a:buNone/>
            </a:pPr>
            <a:r>
              <a:rPr lang="es-PE" dirty="0"/>
              <a:t>4. Poner la presente sentencia en conocimiento de la Oficina de Control de </a:t>
            </a:r>
            <a:r>
              <a:rPr lang="es-PE" dirty="0" smtClean="0"/>
              <a:t>la Magistratura </a:t>
            </a:r>
            <a:r>
              <a:rPr lang="es-PE" dirty="0"/>
              <a:t>para que investigue el comportamiento de los jueces del Primer </a:t>
            </a:r>
            <a:r>
              <a:rPr lang="es-PE" dirty="0" smtClean="0"/>
              <a:t>y Segundo </a:t>
            </a:r>
            <a:r>
              <a:rPr lang="es-PE" dirty="0"/>
              <a:t>Juzgado Penal Unipersonal de Moyobamba y de los magistrados de </a:t>
            </a:r>
            <a:r>
              <a:rPr lang="es-PE" dirty="0" smtClean="0"/>
              <a:t>la Sala </a:t>
            </a:r>
            <a:r>
              <a:rPr lang="es-PE" dirty="0"/>
              <a:t>Penal de Apelaciones de la Corte Superior de Justicia de San Martín, por </a:t>
            </a:r>
            <a:r>
              <a:rPr lang="es-PE" dirty="0" smtClean="0"/>
              <a:t>la excesiva </a:t>
            </a:r>
            <a:r>
              <a:rPr lang="es-PE" dirty="0"/>
              <a:t>dilación en la tramitación del proceso penal, Expediente 0727-2011-10.</a:t>
            </a:r>
          </a:p>
          <a:p>
            <a:pPr marL="0" indent="0" algn="just">
              <a:buNone/>
            </a:pPr>
            <a:r>
              <a:rPr lang="es-PE" dirty="0"/>
              <a:t>Publíquese y notifíquese.</a:t>
            </a:r>
          </a:p>
        </p:txBody>
      </p:sp>
    </p:spTree>
    <p:extLst>
      <p:ext uri="{BB962C8B-B14F-4D97-AF65-F5344CB8AC3E}">
        <p14:creationId xmlns:p14="http://schemas.microsoft.com/office/powerpoint/2010/main" val="3095595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476672"/>
            <a:ext cx="9143999" cy="1080119"/>
          </a:xfrm>
        </p:spPr>
        <p:txBody>
          <a:bodyPr>
            <a:normAutofit/>
          </a:bodyPr>
          <a:lstStyle/>
          <a:p>
            <a:pPr marL="182880" indent="0" algn="ctr">
              <a:buNone/>
            </a:pP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INSTRUCTIVO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323528" y="1340768"/>
            <a:ext cx="8424936" cy="5157192"/>
          </a:xfrm>
        </p:spPr>
        <p:txBody>
          <a:bodyPr>
            <a:normAutofit fontScale="92500"/>
          </a:bodyPr>
          <a:lstStyle/>
          <a:p>
            <a:endParaRPr lang="es-PE" sz="2400" dirty="0" smtClean="0"/>
          </a:p>
          <a:p>
            <a:pPr algn="just"/>
            <a:r>
              <a:rPr lang="es-MX" sz="3600" dirty="0" smtClean="0">
                <a:solidFill>
                  <a:schemeClr val="tx1"/>
                </a:solidFill>
                <a:latin typeface="Times New Roman" pitchFamily="18" charset="0"/>
                <a:cs typeface="Times New Roman" pitchFamily="18" charset="0"/>
              </a:rPr>
              <a:t>Esta modalidad podrá ser utilizada cuando </a:t>
            </a:r>
            <a:r>
              <a:rPr lang="es-MX" sz="3600" b="1" u="sng" dirty="0" smtClean="0">
                <a:solidFill>
                  <a:schemeClr val="tx1"/>
                </a:solidFill>
                <a:latin typeface="Times New Roman" pitchFamily="18" charset="0"/>
                <a:cs typeface="Times New Roman" pitchFamily="18" charset="0"/>
              </a:rPr>
              <a:t>no sea posible ubicar el paradero de una persona detenida-desaparecida</a:t>
            </a:r>
            <a:r>
              <a:rPr lang="es-MX" sz="3600" dirty="0" smtClean="0">
                <a:solidFill>
                  <a:schemeClr val="tx1"/>
                </a:solidFill>
                <a:latin typeface="Times New Roman" pitchFamily="18" charset="0"/>
                <a:cs typeface="Times New Roman" pitchFamily="18" charset="0"/>
              </a:rPr>
              <a:t>. La finalidad de su interposición es no sólo garantizar la libertad y la integridad personal, sino, adicionalmente, asegurar el derecho a la vida y desterrar las prácticas de ocultamiento o indeterminación de los lugares de su desaparición (STC 2663-2003-HC/TC).       </a:t>
            </a:r>
            <a:endParaRPr lang="es-PE" sz="3600" dirty="0">
              <a:solidFill>
                <a:schemeClr val="tx1"/>
              </a:solidFill>
            </a:endParaRPr>
          </a:p>
        </p:txBody>
      </p:sp>
    </p:spTree>
    <p:extLst>
      <p:ext uri="{BB962C8B-B14F-4D97-AF65-F5344CB8AC3E}">
        <p14:creationId xmlns:p14="http://schemas.microsoft.com/office/powerpoint/2010/main" val="399785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1800" b="1" dirty="0" smtClean="0"/>
              <a:t>Contenido Esencial de los Derechos Fundamentales </a:t>
            </a:r>
            <a:r>
              <a:rPr lang="pt-BR" sz="1800" b="1" cap="all" dirty="0"/>
              <a:t>EXP. </a:t>
            </a:r>
            <a:r>
              <a:rPr lang="pt-BR" sz="1800" b="1" cap="all" dirty="0" err="1"/>
              <a:t>N.°</a:t>
            </a:r>
            <a:r>
              <a:rPr lang="pt-BR" sz="1800" b="1" cap="all" dirty="0"/>
              <a:t> 1417-2005-AA/TC</a:t>
            </a:r>
            <a:r>
              <a:rPr lang="pt-BR" sz="1800" dirty="0"/>
              <a:t/>
            </a:r>
            <a:br>
              <a:rPr lang="pt-BR" sz="1800" dirty="0"/>
            </a:br>
            <a:r>
              <a:rPr lang="pt-BR" sz="1800" b="1" cap="all" dirty="0"/>
              <a:t>LIMA</a:t>
            </a:r>
            <a:r>
              <a:rPr lang="pt-BR" sz="1800" dirty="0"/>
              <a:t/>
            </a:r>
            <a:br>
              <a:rPr lang="pt-BR" sz="1800" dirty="0"/>
            </a:br>
            <a:r>
              <a:rPr lang="pt-BR" sz="1800" b="1" cap="all" dirty="0"/>
              <a:t>MANUEL ANICAMA HERNÁNDEZ</a:t>
            </a:r>
            <a:r>
              <a:rPr lang="pt-BR" sz="1800" dirty="0"/>
              <a:t/>
            </a:r>
            <a:br>
              <a:rPr lang="pt-BR" sz="1800" dirty="0"/>
            </a:br>
            <a:endParaRPr lang="es-PE" sz="1800" b="1" dirty="0"/>
          </a:p>
        </p:txBody>
      </p:sp>
      <p:sp>
        <p:nvSpPr>
          <p:cNvPr id="3" name="2 Marcador de contenido"/>
          <p:cNvSpPr>
            <a:spLocks noGrp="1"/>
          </p:cNvSpPr>
          <p:nvPr>
            <p:ph idx="1"/>
          </p:nvPr>
        </p:nvSpPr>
        <p:spPr>
          <a:xfrm>
            <a:off x="179512" y="1268760"/>
            <a:ext cx="8712968" cy="5400600"/>
          </a:xfrm>
        </p:spPr>
        <p:txBody>
          <a:bodyPr>
            <a:normAutofit fontScale="62500" lnSpcReduction="20000"/>
          </a:bodyPr>
          <a:lstStyle/>
          <a:p>
            <a:pPr marL="0" indent="0" algn="just">
              <a:buNone/>
            </a:pPr>
            <a:r>
              <a:rPr lang="es-PE" b="1" dirty="0"/>
              <a:t>Los derechos fundamentales de la persona humana</a:t>
            </a:r>
            <a:endParaRPr lang="es-PE" dirty="0"/>
          </a:p>
          <a:p>
            <a:pPr marL="0" indent="0" algn="just">
              <a:buNone/>
            </a:pPr>
            <a:r>
              <a:rPr lang="es-PE" dirty="0"/>
              <a:t>2.    El concepto de derechos fundamentales comprende</a:t>
            </a:r>
          </a:p>
          <a:p>
            <a:pPr marL="0" indent="0" algn="just">
              <a:buNone/>
            </a:pPr>
            <a:r>
              <a:rPr lang="es-PE" dirty="0"/>
              <a:t>“tanto los presupuestos éticos como los componentes jurídicos, significando la relevancia moral de una idea que compromete la dignidad humana y sus objetivos de autonomía moral, y también la relevancia jurídica que convierte a los derechos en norma básica material del Ordenamiento, y es instrumento necesario para que el individuo desarrolle en la sociedad todas sus potencialidades. Los derechos fundamentales expresan tanto una moralidad básica como una juridicidad básica.” (Peces-Barba, Gregorio. </a:t>
            </a:r>
            <a:r>
              <a:rPr lang="es-PE" i="1" dirty="0"/>
              <a:t>Curso de Derechos Fundamentales. Teoría General. </a:t>
            </a:r>
            <a:r>
              <a:rPr lang="es-PE" dirty="0"/>
              <a:t>Madrid: Universidad Carlos III de Madrid. Boletín Oficial del Estado, 1999, pág. 37).</a:t>
            </a:r>
          </a:p>
          <a:p>
            <a:pPr marL="0" indent="0" algn="just">
              <a:buNone/>
            </a:pPr>
            <a:r>
              <a:rPr lang="es-PE" dirty="0"/>
              <a:t> </a:t>
            </a:r>
          </a:p>
          <a:p>
            <a:pPr marL="0" indent="0" algn="just">
              <a:buNone/>
            </a:pPr>
            <a:r>
              <a:rPr lang="es-PE" dirty="0"/>
              <a:t>Consecuentemente, si bien el reconocimiento positivo de los derechos fundamentales (comúnmente, en la Norma Fundamental de un ordenamiento) es presupuesto de su exigibilidad como límite al accionar del Estado y de los propios particulares, también lo es su connotación ética y axiológica, en tanto manifiestas concreciones positivas del principio-derecho de dignidad humana, preexistente al orden estatal y proyectado en él como fin supremo de la sociedad y del Estado (artículo 1º de la Constitución).</a:t>
            </a:r>
          </a:p>
          <a:p>
            <a:pPr marL="0" indent="0">
              <a:buNone/>
            </a:pPr>
            <a:endParaRPr lang="es-PE" dirty="0"/>
          </a:p>
        </p:txBody>
      </p:sp>
    </p:spTree>
    <p:extLst>
      <p:ext uri="{BB962C8B-B14F-4D97-AF65-F5344CB8AC3E}">
        <p14:creationId xmlns:p14="http://schemas.microsoft.com/office/powerpoint/2010/main" val="1487204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3200" b="1" dirty="0" smtClean="0"/>
              <a:t>Presupuestos de </a:t>
            </a:r>
            <a:r>
              <a:rPr lang="es-PE" sz="3200" b="1" dirty="0" err="1" smtClean="0"/>
              <a:t>Procedibilidad</a:t>
            </a:r>
            <a:r>
              <a:rPr lang="es-PE" sz="3200" b="1" dirty="0" smtClean="0"/>
              <a:t> del Proceso de Habeas Corpus contra Resoluciones Judiciales </a:t>
            </a:r>
            <a:endParaRPr lang="es-PE" sz="3200" dirty="0"/>
          </a:p>
        </p:txBody>
      </p:sp>
      <p:sp>
        <p:nvSpPr>
          <p:cNvPr id="3" name="2 Marcador de contenido"/>
          <p:cNvSpPr>
            <a:spLocks noGrp="1"/>
          </p:cNvSpPr>
          <p:nvPr>
            <p:ph idx="1"/>
          </p:nvPr>
        </p:nvSpPr>
        <p:spPr>
          <a:xfrm>
            <a:off x="457200" y="1600200"/>
            <a:ext cx="8229600" cy="4853136"/>
          </a:xfrm>
        </p:spPr>
        <p:txBody>
          <a:bodyPr/>
          <a:lstStyle/>
          <a:p>
            <a:pPr marL="0" indent="0" algn="just">
              <a:buNone/>
            </a:pPr>
            <a:r>
              <a:rPr lang="es-PE" dirty="0" smtClean="0"/>
              <a:t>El </a:t>
            </a:r>
            <a:r>
              <a:rPr lang="es-PE" dirty="0"/>
              <a:t>Código Procesal Constitucional establece en su artículo 4 que el proceso constitucional de hábeas corpus procede cuando una resolución judicial firme vulnera en forma manifiesta la libertad personal y la tutela procesal efectiva; por tanto, no procede cuando –antes de interponer la demanda– no se agotaron los recursos ordinarios previstos para </a:t>
            </a:r>
            <a:r>
              <a:rPr lang="es-PE" dirty="0" smtClean="0"/>
              <a:t>impugnarla.</a:t>
            </a:r>
            <a:endParaRPr lang="es-PE" dirty="0"/>
          </a:p>
        </p:txBody>
      </p:sp>
    </p:spTree>
    <p:extLst>
      <p:ext uri="{BB962C8B-B14F-4D97-AF65-F5344CB8AC3E}">
        <p14:creationId xmlns:p14="http://schemas.microsoft.com/office/powerpoint/2010/main" val="17887835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1340768"/>
            <a:ext cx="8424936" cy="3474720"/>
          </a:xfrm>
        </p:spPr>
        <p:txBody>
          <a:bodyPr>
            <a:normAutofit/>
          </a:bodyPr>
          <a:lstStyle/>
          <a:p>
            <a:pPr marL="45720" indent="0" algn="just">
              <a:buNone/>
            </a:pPr>
            <a:r>
              <a:rPr lang="en-US" sz="4000" b="1" dirty="0">
                <a:solidFill>
                  <a:srgbClr val="FF0000"/>
                </a:solidFill>
                <a:effectLst>
                  <a:outerShdw blurRad="38100" dist="38100" dir="2700000" algn="tl">
                    <a:srgbClr val="000000">
                      <a:alpha val="43137"/>
                    </a:srgbClr>
                  </a:outerShdw>
                </a:effectLst>
              </a:rPr>
              <a:t>EXP. N.°  2488-2002-HC/TC</a:t>
            </a:r>
            <a:endParaRPr lang="es-ES" sz="4000" b="1" dirty="0">
              <a:solidFill>
                <a:srgbClr val="FF0000"/>
              </a:solidFill>
              <a:effectLst>
                <a:outerShdw blurRad="38100" dist="38100" dir="2700000" algn="tl">
                  <a:srgbClr val="000000">
                    <a:alpha val="43137"/>
                  </a:srgbClr>
                </a:outerShdw>
              </a:effectLst>
            </a:endParaRPr>
          </a:p>
          <a:p>
            <a:pPr marL="45720" indent="0">
              <a:buNone/>
            </a:pPr>
            <a:r>
              <a:rPr lang="es-ES" sz="4000" b="1" dirty="0">
                <a:solidFill>
                  <a:srgbClr val="FF0000"/>
                </a:solidFill>
                <a:effectLst>
                  <a:outerShdw blurRad="38100" dist="38100" dir="2700000" algn="tl">
                    <a:srgbClr val="000000">
                      <a:alpha val="43137"/>
                    </a:srgbClr>
                  </a:outerShdw>
                </a:effectLst>
              </a:rPr>
              <a:t>PIURA</a:t>
            </a:r>
          </a:p>
          <a:p>
            <a:pPr marL="45720" indent="0" algn="just">
              <a:buNone/>
            </a:pPr>
            <a:r>
              <a:rPr lang="es-ES" sz="4000" b="1" dirty="0" smtClean="0">
                <a:solidFill>
                  <a:srgbClr val="FF0000"/>
                </a:solidFill>
                <a:effectLst>
                  <a:outerShdw blurRad="38100" dist="38100" dir="2700000" algn="tl">
                    <a:srgbClr val="000000">
                      <a:alpha val="43137"/>
                    </a:srgbClr>
                  </a:outerShdw>
                </a:effectLst>
              </a:rPr>
              <a:t>GENAROVILLEGAS </a:t>
            </a:r>
            <a:r>
              <a:rPr lang="es-ES" sz="4000" b="1" dirty="0">
                <a:solidFill>
                  <a:srgbClr val="FF0000"/>
                </a:solidFill>
                <a:effectLst>
                  <a:outerShdw blurRad="38100" dist="38100" dir="2700000" algn="tl">
                    <a:srgbClr val="000000">
                      <a:alpha val="43137"/>
                    </a:srgbClr>
                  </a:outerShdw>
                </a:effectLst>
              </a:rPr>
              <a:t>NAMUCHE</a:t>
            </a:r>
          </a:p>
          <a:p>
            <a:pPr marL="45720" indent="0">
              <a:buNone/>
            </a:pPr>
            <a:endParaRPr lang="es-PE" dirty="0"/>
          </a:p>
        </p:txBody>
      </p:sp>
    </p:spTree>
    <p:extLst>
      <p:ext uri="{BB962C8B-B14F-4D97-AF65-F5344CB8AC3E}">
        <p14:creationId xmlns:p14="http://schemas.microsoft.com/office/powerpoint/2010/main" val="324700739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16632"/>
            <a:ext cx="8640960" cy="6741368"/>
          </a:xfrm>
        </p:spPr>
        <p:txBody>
          <a:bodyPr>
            <a:normAutofit fontScale="85000" lnSpcReduction="10000"/>
          </a:bodyPr>
          <a:lstStyle/>
          <a:p>
            <a:pPr marL="45720" indent="0">
              <a:buNone/>
            </a:pPr>
            <a:r>
              <a:rPr lang="es-ES" sz="3600" b="1" dirty="0" smtClean="0"/>
              <a:t>1.Delimitación </a:t>
            </a:r>
            <a:r>
              <a:rPr lang="es-ES" sz="3600" b="1" dirty="0"/>
              <a:t>de la materia controvertida</a:t>
            </a:r>
            <a:endParaRPr lang="es-ES" sz="3600" dirty="0"/>
          </a:p>
          <a:p>
            <a:pPr marL="45720" indent="0">
              <a:buNone/>
            </a:pPr>
            <a:r>
              <a:rPr lang="es-ES" sz="3600" b="1" dirty="0"/>
              <a:t> </a:t>
            </a:r>
            <a:endParaRPr lang="es-ES" sz="3600" dirty="0"/>
          </a:p>
          <a:p>
            <a:pPr marL="45720" lvl="0" indent="0" algn="just">
              <a:buNone/>
            </a:pPr>
            <a:r>
              <a:rPr lang="es-ES" sz="3600" dirty="0"/>
              <a:t>1.      De conformidad con el artículo 41º de la Ley Orgánica del Tribunal Constitucional, el recurso extraordinario procede sólo ante resoluciones denegatorias de las acciones de garantía; por tanto, al haberse declarado fundado el habeas hábeas en segunda instancia, decretándose la nulidad del proceso seguido contra el beneficiario en el Fuero Militar, este Colegiado </a:t>
            </a:r>
            <a:r>
              <a:rPr lang="es-ES" sz="3600" b="1" dirty="0">
                <a:solidFill>
                  <a:srgbClr val="FF0000"/>
                </a:solidFill>
              </a:rPr>
              <a:t>sólo se pronunciará sobre el extremo de la demanda que fue declarado inadmisible, en el cual se solicita al Estado peruano devolver con vida a Genaro Villegas </a:t>
            </a:r>
            <a:r>
              <a:rPr lang="es-ES" sz="3600" b="1" dirty="0" err="1">
                <a:solidFill>
                  <a:srgbClr val="FF0000"/>
                </a:solidFill>
              </a:rPr>
              <a:t>Namuche</a:t>
            </a:r>
            <a:r>
              <a:rPr lang="es-ES" sz="3600" b="1" dirty="0">
                <a:solidFill>
                  <a:srgbClr val="FF0000"/>
                </a:solidFill>
              </a:rPr>
              <a:t> o informar dónde se hallan sus restos</a:t>
            </a:r>
            <a:r>
              <a:rPr lang="es-ES" sz="3600" dirty="0"/>
              <a:t>.       </a:t>
            </a:r>
          </a:p>
          <a:p>
            <a:pPr marL="45720" indent="0">
              <a:buNone/>
            </a:pPr>
            <a:r>
              <a:rPr lang="es-ES" dirty="0"/>
              <a:t> </a:t>
            </a:r>
          </a:p>
          <a:p>
            <a:pPr marL="45720" indent="0">
              <a:buNone/>
            </a:pPr>
            <a:endParaRPr lang="es-PE" dirty="0"/>
          </a:p>
        </p:txBody>
      </p:sp>
    </p:spTree>
    <p:extLst>
      <p:ext uri="{BB962C8B-B14F-4D97-AF65-F5344CB8AC3E}">
        <p14:creationId xmlns:p14="http://schemas.microsoft.com/office/powerpoint/2010/main" val="12897358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0"/>
            <a:ext cx="8856984" cy="6858000"/>
          </a:xfrm>
        </p:spPr>
        <p:txBody>
          <a:bodyPr>
            <a:normAutofit fontScale="77500" lnSpcReduction="20000"/>
          </a:bodyPr>
          <a:lstStyle/>
          <a:p>
            <a:pPr marL="45720" indent="0" algn="just">
              <a:buNone/>
            </a:pPr>
            <a:r>
              <a:rPr lang="es-ES" dirty="0" smtClean="0"/>
              <a:t>En </a:t>
            </a:r>
            <a:r>
              <a:rPr lang="es-ES" dirty="0"/>
              <a:t>el caso de autos, estamos ante lo que doctrinariamente se ha definido como</a:t>
            </a:r>
            <a:r>
              <a:rPr lang="es-ES" i="1" dirty="0"/>
              <a:t> hábeas corpus instructivo</a:t>
            </a:r>
            <a:r>
              <a:rPr lang="es-ES" dirty="0"/>
              <a:t>, en el cual, el juez constitucional “</a:t>
            </a:r>
            <a:r>
              <a:rPr lang="es-ES" b="1" dirty="0">
                <a:solidFill>
                  <a:srgbClr val="FF0000"/>
                </a:solidFill>
              </a:rPr>
              <a:t>a partir de sus indagaciones sobre el paradero del detenido-desaparecido, busca identificar a los responsables de la violación constitucional, para su posterior proceso y sanción penal </a:t>
            </a:r>
            <a:r>
              <a:rPr lang="es-ES" dirty="0"/>
              <a:t>en la vía ordinaria, en base al artículo 11° de la Ley 23506” [Landa Arroyo, César. Teoría del Derecho Procesal Constitucional, p. 117]. Esa deberá ser la labor que realice el juez del hábeas corpus al llevar a cabo la investigación sumaria que dispone la Ley N.º 23506, cuando se trate de un caso de desaparición forzada. </a:t>
            </a:r>
          </a:p>
          <a:p>
            <a:pPr marL="45720" indent="0" algn="just">
              <a:buNone/>
            </a:pPr>
            <a:r>
              <a:rPr lang="es-ES" dirty="0" smtClean="0"/>
              <a:t>No </a:t>
            </a:r>
            <a:r>
              <a:rPr lang="es-ES" dirty="0"/>
              <a:t>obstante, </a:t>
            </a:r>
            <a:r>
              <a:rPr lang="es-ES" b="1" dirty="0">
                <a:solidFill>
                  <a:srgbClr val="C00000"/>
                </a:solidFill>
                <a:effectLst>
                  <a:outerShdw blurRad="38100" dist="38100" dir="2700000" algn="tl">
                    <a:srgbClr val="000000">
                      <a:alpha val="43137"/>
                    </a:srgbClr>
                  </a:outerShdw>
                </a:effectLst>
              </a:rPr>
              <a:t>dada la carencia de etapa probatoria en los procesos constitucionales, el que se tramita será poco eficaz para lograr la identificación de los responsables y la consiguiente ubicación de la víctima o sus restos, por lo que no se podrá dispensar en esta vía una tutela en los términos en los que se ha solicitado</a:t>
            </a:r>
            <a:r>
              <a:rPr lang="es-ES" dirty="0"/>
              <a:t>; sin embargo, </a:t>
            </a:r>
            <a:r>
              <a:rPr lang="es-ES" b="1" dirty="0">
                <a:solidFill>
                  <a:srgbClr val="002060"/>
                </a:solidFill>
              </a:rPr>
              <a:t>sí cabe disponer que el o los órganos competentes inicien y culminen las investigaciones necesarias destinadas a brindar la imperiosa información requerida</a:t>
            </a:r>
            <a:r>
              <a:rPr lang="es-ES" dirty="0"/>
              <a:t>.</a:t>
            </a:r>
          </a:p>
          <a:p>
            <a:pPr marL="45720" indent="0">
              <a:buNone/>
            </a:pPr>
            <a:r>
              <a:rPr lang="es-ES" dirty="0"/>
              <a:t> </a:t>
            </a:r>
          </a:p>
          <a:p>
            <a:pPr marL="45720" indent="0">
              <a:buNone/>
            </a:pPr>
            <a:endParaRPr lang="es-PE" dirty="0"/>
          </a:p>
        </p:txBody>
      </p:sp>
    </p:spTree>
    <p:extLst>
      <p:ext uri="{BB962C8B-B14F-4D97-AF65-F5344CB8AC3E}">
        <p14:creationId xmlns:p14="http://schemas.microsoft.com/office/powerpoint/2010/main" val="418983957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0"/>
            <a:ext cx="8496944" cy="6858000"/>
          </a:xfrm>
        </p:spPr>
        <p:txBody>
          <a:bodyPr>
            <a:normAutofit/>
          </a:bodyPr>
          <a:lstStyle/>
          <a:p>
            <a:pPr marL="45720" indent="0">
              <a:buNone/>
            </a:pPr>
            <a:r>
              <a:rPr lang="es-ES" sz="3200" dirty="0"/>
              <a:t> </a:t>
            </a:r>
          </a:p>
          <a:p>
            <a:pPr marL="45720" indent="0">
              <a:buNone/>
            </a:pPr>
            <a:r>
              <a:rPr lang="es-ES" sz="3200" dirty="0" smtClean="0"/>
              <a:t>Ha </a:t>
            </a:r>
            <a:r>
              <a:rPr lang="es-ES" sz="3200" dirty="0"/>
              <a:t>resuelto</a:t>
            </a:r>
          </a:p>
          <a:p>
            <a:pPr marL="45720" indent="0" algn="just">
              <a:buNone/>
            </a:pPr>
            <a:r>
              <a:rPr lang="es-ES" sz="3200" dirty="0" smtClean="0"/>
              <a:t>1</a:t>
            </a:r>
            <a:r>
              <a:rPr lang="es-ES" sz="3200" dirty="0"/>
              <a:t>. </a:t>
            </a:r>
            <a:r>
              <a:rPr lang="es-ES" sz="3200" dirty="0" smtClean="0"/>
              <a:t>Declarar </a:t>
            </a:r>
            <a:r>
              <a:rPr lang="es-ES" sz="3200" dirty="0"/>
              <a:t>fundado el hábeas corpus, en el extremo materia del recurso.</a:t>
            </a:r>
          </a:p>
          <a:p>
            <a:pPr marL="45720" indent="0" algn="just">
              <a:buNone/>
            </a:pPr>
            <a:r>
              <a:rPr lang="es-ES" sz="3200" dirty="0" smtClean="0"/>
              <a:t>2</a:t>
            </a:r>
            <a:r>
              <a:rPr lang="es-ES" sz="3200" dirty="0"/>
              <a:t>. </a:t>
            </a:r>
            <a:r>
              <a:rPr lang="es-ES" sz="3200" dirty="0" smtClean="0"/>
              <a:t>Disponer </a:t>
            </a:r>
            <a:r>
              <a:rPr lang="es-ES" sz="3200" dirty="0"/>
              <a:t>que el Ministerio Público inicie la investigación correspondiente por la desaparición de Genaro Villegas </a:t>
            </a:r>
            <a:r>
              <a:rPr lang="es-ES" sz="3200" dirty="0" err="1"/>
              <a:t>Namuche</a:t>
            </a:r>
            <a:r>
              <a:rPr lang="es-ES" sz="3200" dirty="0"/>
              <a:t>.</a:t>
            </a:r>
          </a:p>
          <a:p>
            <a:pPr marL="45720" indent="0" algn="just">
              <a:buNone/>
            </a:pPr>
            <a:r>
              <a:rPr lang="es-ES" sz="3200" dirty="0" smtClean="0"/>
              <a:t>3</a:t>
            </a:r>
            <a:r>
              <a:rPr lang="es-ES" sz="3200" dirty="0"/>
              <a:t>.</a:t>
            </a:r>
            <a:r>
              <a:rPr lang="es-ES" sz="3200"/>
              <a:t> </a:t>
            </a:r>
            <a:r>
              <a:rPr lang="es-ES" sz="3200" smtClean="0"/>
              <a:t>Ordenar </a:t>
            </a:r>
            <a:r>
              <a:rPr lang="es-ES" sz="3200" dirty="0"/>
              <a:t>que el Juez de Ejecución dé cuenta a este Tribunal, cada seis meses, sobre el estado de las investigaciones.</a:t>
            </a:r>
          </a:p>
          <a:p>
            <a:pPr marL="45720" indent="0">
              <a:buNone/>
            </a:pPr>
            <a:endParaRPr lang="es-PE" dirty="0"/>
          </a:p>
        </p:txBody>
      </p:sp>
    </p:spTree>
    <p:extLst>
      <p:ext uri="{BB962C8B-B14F-4D97-AF65-F5344CB8AC3E}">
        <p14:creationId xmlns:p14="http://schemas.microsoft.com/office/powerpoint/2010/main" val="367631440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3408"/>
            <a:ext cx="7467600" cy="1143000"/>
          </a:xfrm>
        </p:spPr>
        <p:txBody>
          <a:bodyPr/>
          <a:lstStyle/>
          <a:p>
            <a:pPr algn="ctr"/>
            <a:r>
              <a:rPr lang="es-PE" b="1" dirty="0">
                <a:solidFill>
                  <a:srgbClr val="FF0000"/>
                </a:solidFill>
              </a:rPr>
              <a:t>EXP. N.° 01804-2015-PHC/TC </a:t>
            </a:r>
          </a:p>
        </p:txBody>
      </p:sp>
      <p:sp>
        <p:nvSpPr>
          <p:cNvPr id="3" name="2 Marcador de contenido"/>
          <p:cNvSpPr>
            <a:spLocks noGrp="1"/>
          </p:cNvSpPr>
          <p:nvPr>
            <p:ph sz="quarter" idx="1"/>
          </p:nvPr>
        </p:nvSpPr>
        <p:spPr>
          <a:xfrm>
            <a:off x="179512" y="759550"/>
            <a:ext cx="8678768" cy="6098450"/>
          </a:xfrm>
        </p:spPr>
        <p:txBody>
          <a:bodyPr>
            <a:noAutofit/>
          </a:bodyPr>
          <a:lstStyle/>
          <a:p>
            <a:pPr marL="0" indent="0" algn="just">
              <a:buNone/>
            </a:pPr>
            <a:r>
              <a:rPr lang="es-PE" sz="1800" dirty="0"/>
              <a:t>La Constitución implícitamente </a:t>
            </a:r>
            <a:r>
              <a:rPr lang="es-PE" sz="1800" b="1" u="sng" dirty="0"/>
              <a:t>reconoce el derecho fundamental a la verdad, derivado del principio—derecho de dignidad humana </a:t>
            </a:r>
            <a:r>
              <a:rPr lang="es-PE" sz="1800" dirty="0"/>
              <a:t>(artículo 1), del deber primordial del Estado de garantizar la plena vigencia de los derechos humanos (artículo 44) y del derecho fundamental a la tutela jurisdiccional efectiva (artículo 139, </a:t>
            </a:r>
            <a:r>
              <a:rPr lang="es-PE" sz="1800" dirty="0" err="1"/>
              <a:t>inci</a:t>
            </a:r>
            <a:r>
              <a:rPr lang="es-PE" sz="1800" dirty="0"/>
              <a:t> o 3). Sobre el particular, este Tribunal ha señalado que "[</a:t>
            </a:r>
            <a:r>
              <a:rPr lang="es-PE" sz="1800" b="1" u="sng" dirty="0"/>
              <a:t>1]a Nación tiene </a:t>
            </a:r>
            <a:r>
              <a:rPr lang="es-PE" sz="1800" b="1" u="sng" dirty="0" smtClean="0"/>
              <a:t>el derecho de </a:t>
            </a:r>
            <a:r>
              <a:rPr lang="es-PE" sz="1800" b="1" u="sng" dirty="0"/>
              <a:t>conocer la verdad sobre los hechos o acontecimientos injustos y </a:t>
            </a:r>
            <a:r>
              <a:rPr lang="es-PE" sz="1800" b="1" u="sng" dirty="0" smtClean="0"/>
              <a:t>dolorosos </a:t>
            </a:r>
            <a:r>
              <a:rPr lang="es-PE" sz="1800" b="1" u="sng" dirty="0"/>
              <a:t>provocados por las múltiples formas de violencia estatal y no estatal. Tal </a:t>
            </a:r>
            <a:r>
              <a:rPr lang="es-PE" sz="1800" b="1" u="sng" dirty="0" smtClean="0"/>
              <a:t>derecho </a:t>
            </a:r>
            <a:r>
              <a:rPr lang="es-PE" sz="1800" b="1" u="sng" dirty="0"/>
              <a:t>se traduce en la posibilidad de conocer las circunstancias de tiempo, modo y lugar en las cuales ellos ocurrieron, así como los motivos que impulsaron a sus autores</a:t>
            </a:r>
            <a:r>
              <a:rPr lang="es-PE" sz="1800" dirty="0"/>
              <a:t>" (Sentencia 2488-2002-PHC, folio 4). </a:t>
            </a:r>
            <a:endParaRPr lang="es-PE" sz="1800" dirty="0" smtClean="0"/>
          </a:p>
          <a:p>
            <a:pPr marL="0" indent="0" algn="just">
              <a:buNone/>
            </a:pPr>
            <a:r>
              <a:rPr lang="es-PE" sz="1800" dirty="0" smtClean="0"/>
              <a:t>6</a:t>
            </a:r>
            <a:r>
              <a:rPr lang="es-PE" sz="1800" dirty="0"/>
              <a:t>. Del lado de la dimensión colectiva, </a:t>
            </a:r>
            <a:r>
              <a:rPr lang="es-PE" sz="1800" b="1" u="sng" dirty="0"/>
              <a:t>el derecho a la verdad tiene una dimensión individual, cuyos titulares son las víctimas, sus familias y sus allegados, referida al esclarecimiento de las circunstancias de la aprehensión, de la vulneración de sus derechos humanos en cautiverio y —en caso de desaparición— de la ubicación de la víctima o sus restos; esta última situación tiene carácter permanente y, por su propia naturaleza, es imprescriptible</a:t>
            </a:r>
            <a:r>
              <a:rPr lang="es-PE" sz="1800" dirty="0"/>
              <a:t>. Las </a:t>
            </a:r>
            <a:r>
              <a:rPr lang="es-PE" sz="1800" b="1" u="sng" dirty="0"/>
              <a:t>personas, directa o indirectamente afectadas por un crimen de esa magnitud, tienen derecho a saber, aunque haya transcurrido mucho tiempo desde la fecha en la que se denunció la desaparición, quién fue su autor, en qué fecha y lugar se perpetró la intervención/detención, cómo se produjo, por qué se le ejecutó la privación de la libertad personal y/o la posterior desaparición, y dónde se halla la víctima o sus restos, entre otras cosas</a:t>
            </a:r>
          </a:p>
        </p:txBody>
      </p:sp>
    </p:spTree>
    <p:extLst>
      <p:ext uri="{BB962C8B-B14F-4D97-AF65-F5344CB8AC3E}">
        <p14:creationId xmlns:p14="http://schemas.microsoft.com/office/powerpoint/2010/main" val="6041704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8363272" cy="5997280"/>
          </a:xfrm>
        </p:spPr>
        <p:txBody>
          <a:bodyPr>
            <a:normAutofit fontScale="85000" lnSpcReduction="20000"/>
          </a:bodyPr>
          <a:lstStyle/>
          <a:p>
            <a:pPr marL="0" indent="0" algn="just">
              <a:buNone/>
            </a:pPr>
            <a:r>
              <a:rPr lang="es-PE" dirty="0"/>
              <a:t>Asimismo, cabe advertir que </a:t>
            </a:r>
            <a:r>
              <a:rPr lang="es-PE" b="1" u="sng" dirty="0"/>
              <a:t>no es posible garantizar el derecho a la verdad ni ningún otro derecho si no existe una tutela judicial efectiva. </a:t>
            </a:r>
            <a:r>
              <a:rPr lang="es-PE" dirty="0"/>
              <a:t>El derecho a la tutela judicial efectiva, reconocido en el artículo 139, inciso 3, de la Constitución, cobra especial relevancia ante casos de violaciones de los derechos humanos, dada su naturaleza de medio de protección de los derechos y de contradictor de la impunidad. Así, </a:t>
            </a:r>
            <a:r>
              <a:rPr lang="es-PE" b="1" u="sng" dirty="0"/>
              <a:t>a partir de las indagaciones sobre el paradero del detenido— desaparecido, también se busca identificar a los responsables de la violación constitucional, para el posterior proceso y sanción penal en la vía ordinaria que pueda corresponder al caso</a:t>
            </a:r>
            <a:r>
              <a:rPr lang="es-PE" dirty="0"/>
              <a:t>. Al respecto, cabe señalar que en anteriores oportunidades este Tribunal ordenó que se investigara el paradero de los </a:t>
            </a:r>
            <a:r>
              <a:rPr lang="es-PE" dirty="0" err="1"/>
              <a:t>detenidosdesaparecidos</a:t>
            </a:r>
            <a:r>
              <a:rPr lang="es-PE" dirty="0"/>
              <a:t> y, de ser el caso, se hiciera la entrega de sus restos a sus familiares (Expedientes 2488-2002-HC/TC y 2529-2003-HC/TC). </a:t>
            </a:r>
          </a:p>
        </p:txBody>
      </p:sp>
    </p:spTree>
    <p:extLst>
      <p:ext uri="{BB962C8B-B14F-4D97-AF65-F5344CB8AC3E}">
        <p14:creationId xmlns:p14="http://schemas.microsoft.com/office/powerpoint/2010/main" val="425299939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332656"/>
            <a:ext cx="8424936" cy="6336704"/>
          </a:xfrm>
        </p:spPr>
        <p:txBody>
          <a:bodyPr>
            <a:normAutofit fontScale="92500" lnSpcReduction="20000"/>
          </a:bodyPr>
          <a:lstStyle/>
          <a:p>
            <a:pPr marL="0" indent="0" algn="just">
              <a:buNone/>
            </a:pPr>
            <a:r>
              <a:rPr lang="es-PE" dirty="0" smtClean="0"/>
              <a:t>Respecto a </a:t>
            </a:r>
            <a:r>
              <a:rPr lang="es-PE" dirty="0"/>
              <a:t>las </a:t>
            </a:r>
            <a:r>
              <a:rPr lang="es-PE" b="1" u="sng" dirty="0"/>
              <a:t>declaraciones vertidas en el marco de la investigación sumaria del corpus y las instrumentales que obran en autos, se aprecia que la </a:t>
            </a:r>
            <a:r>
              <a:rPr lang="es-PE" b="1" u="sng" dirty="0" smtClean="0"/>
              <a:t>intervención </a:t>
            </a:r>
            <a:r>
              <a:rPr lang="es-PE" b="1" u="sng" dirty="0"/>
              <a:t>del favorecido se efectuó en horas de la mañana del día 4 de junio de </a:t>
            </a:r>
            <a:r>
              <a:rPr lang="es-PE" b="1" u="sng" dirty="0" smtClean="0"/>
              <a:t>2013 </a:t>
            </a:r>
            <a:r>
              <a:rPr lang="es-PE" b="1" u="sng" dirty="0"/>
              <a:t>y que los emplazados don Enrique Hiram Morón Sánchez, Miguel Ángel Sarmiento Vegas y don </a:t>
            </a:r>
            <a:r>
              <a:rPr lang="es-PE" b="1" u="sng" dirty="0" err="1"/>
              <a:t>Linder</a:t>
            </a:r>
            <a:r>
              <a:rPr lang="es-PE" b="1" u="sng" dirty="0"/>
              <a:t> </a:t>
            </a:r>
            <a:r>
              <a:rPr lang="es-PE" b="1" u="sng" dirty="0" err="1"/>
              <a:t>Ovier</a:t>
            </a:r>
            <a:r>
              <a:rPr lang="es-PE" b="1" u="sng" dirty="0"/>
              <a:t> Sandoval Salazar, respectivamente, participaron en colocarle grilletes, ingresarlo a la unidad vehicular 1872 y conducirlo con destino distinto al lugar de su aprehensión</a:t>
            </a:r>
            <a:r>
              <a:rPr lang="es-PE" dirty="0"/>
              <a:t>; no obstante, </a:t>
            </a:r>
            <a:r>
              <a:rPr lang="es-PE" b="1" u="sng" dirty="0"/>
              <a:t>en el marco de la tramitación del presente proceso no se ha llegado a corroborar la versión de los mencionados emplazados, en el sentido de que a pedido del propio beneficiario lo llevaron y dejaron (con vida) en el distrito de Chorrillos, a la altura del restaurante El Salto del </a:t>
            </a:r>
            <a:r>
              <a:rPr lang="es-PE" b="1" u="sng" dirty="0" smtClean="0"/>
              <a:t>Fraile.</a:t>
            </a:r>
            <a:endParaRPr lang="es-PE" b="1" u="sng" dirty="0"/>
          </a:p>
        </p:txBody>
      </p:sp>
    </p:spTree>
    <p:extLst>
      <p:ext uri="{BB962C8B-B14F-4D97-AF65-F5344CB8AC3E}">
        <p14:creationId xmlns:p14="http://schemas.microsoft.com/office/powerpoint/2010/main" val="28752153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404664"/>
            <a:ext cx="8534752" cy="6069288"/>
          </a:xfrm>
        </p:spPr>
        <p:txBody>
          <a:bodyPr>
            <a:normAutofit fontScale="70000" lnSpcReduction="20000"/>
          </a:bodyPr>
          <a:lstStyle/>
          <a:p>
            <a:pPr marL="0" indent="0" algn="just">
              <a:buNone/>
            </a:pPr>
            <a:r>
              <a:rPr lang="es-PE" dirty="0"/>
              <a:t>10. De autos se aprecia que, </a:t>
            </a:r>
            <a:r>
              <a:rPr lang="es-PE" b="1" u="sng" dirty="0"/>
              <a:t>con fecha 30 de mayo de 2013, el favorecido concurrió a la Comisaría Especial de Turismo Lima Sur, cuya sede se encuentra en el interior de la Comisaría de Miraflores, donde habría manifestado ser un agente encubierto y pedido una entrevista con el comisario de turismo, reunión que no se concretó, por lo que el beneficiario procedió a retirarse</a:t>
            </a:r>
            <a:r>
              <a:rPr lang="es-PE" dirty="0"/>
              <a:t>. En este punto cabe señalar que la demandante sostiene que el </a:t>
            </a:r>
            <a:r>
              <a:rPr lang="es-PE" b="1" u="sng" dirty="0"/>
              <a:t>beneficiario —a la fecha de la desaparición— sufría de cierto grado de esquizofrenia</a:t>
            </a:r>
            <a:r>
              <a:rPr lang="es-PE" dirty="0"/>
              <a:t>. </a:t>
            </a:r>
            <a:endParaRPr lang="es-PE" dirty="0" smtClean="0"/>
          </a:p>
          <a:p>
            <a:pPr marL="0" indent="0" algn="just">
              <a:buNone/>
            </a:pPr>
            <a:r>
              <a:rPr lang="es-PE" dirty="0" smtClean="0"/>
              <a:t>11</a:t>
            </a:r>
            <a:r>
              <a:rPr lang="es-PE" dirty="0"/>
              <a:t>. Asimismo, se aprecia que con </a:t>
            </a:r>
            <a:r>
              <a:rPr lang="es-PE" b="1" u="sng" dirty="0"/>
              <a:t>fechas 29 de mayo y 1 de junio de 2013 el beneficiario fue intervenido por efectivos de </a:t>
            </a:r>
            <a:r>
              <a:rPr lang="es-PE" b="1" u="sng" dirty="0" err="1"/>
              <a:t>serenazgo</a:t>
            </a:r>
            <a:r>
              <a:rPr lang="es-PE" b="1" u="sng" dirty="0"/>
              <a:t> de la Municipalidad Distrital de Miraflores, según a las indicaciones de la Central de Alerta Miraflores y la base de </a:t>
            </a:r>
            <a:r>
              <a:rPr lang="es-PE" b="1" u="sng" dirty="0" err="1"/>
              <a:t>Serenazgo</a:t>
            </a:r>
            <a:r>
              <a:rPr lang="es-PE" b="1" u="sng" dirty="0"/>
              <a:t>, y debido a que ocasionaba molestias en una cafetería y en un grifo </a:t>
            </a:r>
            <a:r>
              <a:rPr lang="es-PE" dirty="0"/>
              <a:t>(fojas 101 y 102); sin embargo, este Tribunal considera que </a:t>
            </a:r>
            <a:r>
              <a:rPr lang="es-PE" b="1" u="sng" dirty="0"/>
              <a:t>dichas intervenciones, así como la mencionada concurrencia del beneficiario a las instalaciones de la Comisaría Especial de Turismo Lima Sur, no guardan relación directa con la alegada desaparición efectuada el 4 de junio de 2013, ni constituyen actos concretos que configuren un supuesto de seguimiento o acoso al favorecido</a:t>
            </a:r>
            <a:r>
              <a:rPr lang="es-PE" dirty="0"/>
              <a:t>. </a:t>
            </a:r>
          </a:p>
        </p:txBody>
      </p:sp>
    </p:spTree>
    <p:extLst>
      <p:ext uri="{BB962C8B-B14F-4D97-AF65-F5344CB8AC3E}">
        <p14:creationId xmlns:p14="http://schemas.microsoft.com/office/powerpoint/2010/main" val="316163799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188640"/>
            <a:ext cx="8496944" cy="6525344"/>
          </a:xfrm>
        </p:spPr>
        <p:txBody>
          <a:bodyPr>
            <a:normAutofit fontScale="62500" lnSpcReduction="20000"/>
          </a:bodyPr>
          <a:lstStyle/>
          <a:p>
            <a:pPr marL="0" indent="0" algn="just">
              <a:buNone/>
            </a:pPr>
            <a:r>
              <a:rPr lang="es-PE" dirty="0"/>
              <a:t>12. De autos se advierte que ante la Segunda Fiscalía Penal </a:t>
            </a:r>
            <a:r>
              <a:rPr lang="es-PE" dirty="0" err="1"/>
              <a:t>Supraprovincial</a:t>
            </a:r>
            <a:r>
              <a:rPr lang="es-PE" dirty="0"/>
              <a:t> se </a:t>
            </a:r>
            <a:r>
              <a:rPr lang="es-PE" b="1" u="sng" dirty="0"/>
              <a:t>tramita la denuncia 464-2013 por la presunta comisión del delito de desaparición forzada en agravio del favorecido, en relación con los hechos acontecidos el 4 de junio de 2013 (fojas 388 a 402), los cuales también constituyen la materia de la demanda de autos</a:t>
            </a:r>
            <a:r>
              <a:rPr lang="es-PE" dirty="0"/>
              <a:t>. Sobre el particular, mediante </a:t>
            </a:r>
            <a:r>
              <a:rPr lang="es-PE" b="1" u="sng" dirty="0"/>
              <a:t>Oficio N° 65-2014-0-5001-JR-PE-01 (Actuado), de fecha 28 de diciembre de 2016, remitido por la Sala Penal Nacional, este Tribunal ha tomado conocimiento de que los señores Enrique Hiram Morón Sánchez, </a:t>
            </a:r>
            <a:r>
              <a:rPr lang="es-PE" b="1" u="sng" dirty="0" smtClean="0"/>
              <a:t>Miguel Ángel Sarmiento </a:t>
            </a:r>
            <a:r>
              <a:rPr lang="es-PE" b="1" u="sng" dirty="0"/>
              <a:t>Vegas y </a:t>
            </a:r>
            <a:r>
              <a:rPr lang="es-PE" b="1" u="sng" dirty="0" err="1"/>
              <a:t>Linder</a:t>
            </a:r>
            <a:r>
              <a:rPr lang="es-PE" b="1" u="sng" dirty="0"/>
              <a:t> </a:t>
            </a:r>
            <a:r>
              <a:rPr lang="es-PE" b="1" u="sng" dirty="0" err="1"/>
              <a:t>Ovier</a:t>
            </a:r>
            <a:r>
              <a:rPr lang="es-PE" b="1" u="sng" dirty="0"/>
              <a:t> Sandoval Salazar vienen siendo procesados </a:t>
            </a:r>
            <a:r>
              <a:rPr lang="es-PE" b="1" u="sng" dirty="0" smtClean="0"/>
              <a:t>por el delito </a:t>
            </a:r>
            <a:r>
              <a:rPr lang="es-PE" b="1" u="sng" dirty="0"/>
              <a:t>de desaparición forzada y que el representante del Ministerio Público ha </a:t>
            </a:r>
            <a:r>
              <a:rPr lang="es-PE" b="1" u="sng" dirty="0" smtClean="0"/>
              <a:t>emitido acusación </a:t>
            </a:r>
            <a:r>
              <a:rPr lang="es-PE" b="1" u="sng" dirty="0"/>
              <a:t>fiscal y solicitado que se les impongan 18 años de pena privativa </a:t>
            </a:r>
            <a:r>
              <a:rPr lang="es-PE" b="1" u="sng" dirty="0" smtClean="0"/>
              <a:t>de la </a:t>
            </a:r>
            <a:r>
              <a:rPr lang="es-PE" b="1" u="sng" dirty="0"/>
              <a:t>libertad</a:t>
            </a:r>
            <a:r>
              <a:rPr lang="es-PE" dirty="0"/>
              <a:t> (Expediente 65-2014-0-5001-JR-PE-01), instrumental que obra en el Cuadernillo del Tribunal Constitucional. </a:t>
            </a:r>
            <a:endParaRPr lang="es-PE" dirty="0" smtClean="0"/>
          </a:p>
          <a:p>
            <a:pPr marL="0" indent="0" algn="just">
              <a:buNone/>
            </a:pPr>
            <a:r>
              <a:rPr lang="es-PE" dirty="0" smtClean="0"/>
              <a:t>13</a:t>
            </a:r>
            <a:r>
              <a:rPr lang="es-PE" dirty="0"/>
              <a:t>. En este contexto, se aprecia que el </a:t>
            </a:r>
            <a:r>
              <a:rPr lang="es-PE" b="1" u="sng" dirty="0"/>
              <a:t>esclarecimiento y verdad sobre los hechos relacionados con la desaparición de don Bruno Carlos </a:t>
            </a:r>
            <a:r>
              <a:rPr lang="es-PE" b="1" u="sng" dirty="0" err="1"/>
              <a:t>Schell</a:t>
            </a:r>
            <a:r>
              <a:rPr lang="es-PE" b="1" u="sng" dirty="0"/>
              <a:t> vienen siendo discutidos ante la judicatura ordinaria, en el marco de un proceso penal por la presunta comisión del delito de desaparición forzada. No obstante, este Tribunal considera que desde la fecha de la presunta desaparición forzada del favorecido (4 de junio de 2013) y el inicio del proceso penal mediante resolución de fecha 15 de abril de 2014, tramitado ante el Primer Juzgado Penal Nacional (instrumental que obra en el Cuadernillo del Tribunal Constitucional), ha trascurrido un tiempo prudencial sin que se haya emitido la correspondiente sentencia penal</a:t>
            </a:r>
            <a:r>
              <a:rPr lang="es-PE" dirty="0"/>
              <a:t>.</a:t>
            </a:r>
          </a:p>
        </p:txBody>
      </p:sp>
    </p:spTree>
    <p:extLst>
      <p:ext uri="{BB962C8B-B14F-4D97-AF65-F5344CB8AC3E}">
        <p14:creationId xmlns:p14="http://schemas.microsoft.com/office/powerpoint/2010/main" val="8441303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20688"/>
            <a:ext cx="8219256" cy="5976664"/>
          </a:xfrm>
        </p:spPr>
        <p:txBody>
          <a:bodyPr>
            <a:normAutofit fontScale="85000" lnSpcReduction="20000"/>
          </a:bodyPr>
          <a:lstStyle/>
          <a:p>
            <a:pPr marL="0" indent="0" algn="just">
              <a:buNone/>
            </a:pPr>
            <a:r>
              <a:rPr lang="es-PE" dirty="0"/>
              <a:t>14. Sobre el particular, cabe señalar que, si bien es cierto que en anteriores oportunidades este Tribunal ordenó que se investigara el paradero del </a:t>
            </a:r>
            <a:r>
              <a:rPr lang="es-PE" dirty="0" err="1"/>
              <a:t>detenidodesaparecido</a:t>
            </a:r>
            <a:r>
              <a:rPr lang="es-PE" dirty="0"/>
              <a:t> y, de ser el caso, se hiciera la entrega de sus restos a sus familiares (conforme se ha expuesto en el fundamento 8 supra), también lo es que aquello se debió a que en dichos casos el representante del Ministerio Público no había iniciado la correspondiente investigación sobre la desaparición de las víctimas. Sin embargo, en </a:t>
            </a:r>
            <a:r>
              <a:rPr lang="es-PE" b="1" u="sng" dirty="0"/>
              <a:t>el caso penal </a:t>
            </a:r>
            <a:r>
              <a:rPr lang="es-PE" b="1" u="sng" dirty="0" err="1"/>
              <a:t>submateria</a:t>
            </a:r>
            <a:r>
              <a:rPr lang="es-PE" b="1" u="sng" dirty="0"/>
              <a:t> han transcurrido más de tres años desde que se inició el proceso sin que se emita la correspondiente sentencia.</a:t>
            </a:r>
            <a:r>
              <a:rPr lang="es-PE" dirty="0"/>
              <a:t> En este sentido, este Tribunal </a:t>
            </a:r>
            <a:r>
              <a:rPr lang="es-PE" b="1" u="sng" dirty="0"/>
              <a:t>ordena que la judicatura ordinaria que conoce del citado caso penal, en el más breve plazo, emita la sentencia final que dé por concluido dicho proceso</a:t>
            </a:r>
            <a:r>
              <a:rPr lang="es-PE" dirty="0"/>
              <a:t>. </a:t>
            </a:r>
            <a:r>
              <a:rPr lang="es-PE" b="1" u="sng" dirty="0"/>
              <a:t>Por consiguiente, el extremo de la demanda que solicita la tutela del derecho a la verdad debe ser estimado</a:t>
            </a:r>
            <a:r>
              <a:rPr lang="es-PE" dirty="0"/>
              <a:t>. </a:t>
            </a:r>
          </a:p>
        </p:txBody>
      </p:sp>
    </p:spTree>
    <p:extLst>
      <p:ext uri="{BB962C8B-B14F-4D97-AF65-F5344CB8AC3E}">
        <p14:creationId xmlns:p14="http://schemas.microsoft.com/office/powerpoint/2010/main" val="381951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EXP N.° 02914-2015-PHC/TC </a:t>
            </a:r>
            <a:endParaRPr lang="es-PE" dirty="0"/>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24509529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548680"/>
            <a:ext cx="8424936" cy="6192688"/>
          </a:xfrm>
        </p:spPr>
        <p:txBody>
          <a:bodyPr>
            <a:normAutofit fontScale="92500" lnSpcReduction="10000"/>
          </a:bodyPr>
          <a:lstStyle/>
          <a:p>
            <a:pPr marL="0" indent="0" algn="just">
              <a:buNone/>
            </a:pPr>
            <a:r>
              <a:rPr lang="es-PE" dirty="0"/>
              <a:t>15. Por otra parte, también se advierte que, a pesar de que el juez constitucional llevó a cabo distintas diligencias y recabó las instrumentales pertinentes relacionadas con el esclarecimiento de la intervención y posterior desaparición del favorecido, no se ha llegado a constatar el paradero actual de don Bruno Carlos </a:t>
            </a:r>
            <a:r>
              <a:rPr lang="es-PE" dirty="0" err="1"/>
              <a:t>Schell</a:t>
            </a:r>
            <a:r>
              <a:rPr lang="es-PE" dirty="0"/>
              <a:t>. Al respecto, cabe precisar que, </a:t>
            </a:r>
            <a:r>
              <a:rPr lang="es-PE" b="1" u="sng" dirty="0"/>
              <a:t>si bien los hechos relacionados con la desaparición del favorecido han sido judicializados en el marco de un proceso penal, dicho proceso se encuentra en etapa de juzgamiento (acusación fiscal) y persigue alcanzar la verdad y la eventual sanción penal a los responsables, mas revelar la ubicación del agraviado del proceso </a:t>
            </a:r>
            <a:r>
              <a:rPr lang="es-PE" b="1" u="sng" dirty="0" smtClean="0"/>
              <a:t>penal</a:t>
            </a:r>
            <a:r>
              <a:rPr lang="es-PE" dirty="0" smtClean="0"/>
              <a:t>.</a:t>
            </a:r>
            <a:endParaRPr lang="es-PE" dirty="0"/>
          </a:p>
        </p:txBody>
      </p:sp>
    </p:spTree>
    <p:extLst>
      <p:ext uri="{BB962C8B-B14F-4D97-AF65-F5344CB8AC3E}">
        <p14:creationId xmlns:p14="http://schemas.microsoft.com/office/powerpoint/2010/main" val="427790766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04664"/>
            <a:ext cx="8003232" cy="6069288"/>
          </a:xfrm>
        </p:spPr>
        <p:txBody>
          <a:bodyPr>
            <a:noAutofit/>
          </a:bodyPr>
          <a:lstStyle/>
          <a:p>
            <a:pPr marL="0" indent="0" algn="just">
              <a:buNone/>
            </a:pPr>
            <a:r>
              <a:rPr lang="es-PE" sz="2600" dirty="0"/>
              <a:t>16. En cuanto a la </a:t>
            </a:r>
            <a:r>
              <a:rPr lang="es-PE" sz="2600" b="1" u="sng" dirty="0"/>
              <a:t>situación de desaparecido del favorecido, este Tribunal considera </a:t>
            </a:r>
            <a:r>
              <a:rPr lang="es-PE" sz="2600" b="1" u="sng" dirty="0" smtClean="0"/>
              <a:t>que en tanto no </a:t>
            </a:r>
            <a:r>
              <a:rPr lang="es-PE" sz="2600" b="1" u="sng" dirty="0"/>
              <a:t>se conozca su paradero, existe incertidumbre respecto de la restricción de </a:t>
            </a:r>
            <a:r>
              <a:rPr lang="es-PE" sz="2600" b="1" u="sng" dirty="0" smtClean="0"/>
              <a:t>su derecho </a:t>
            </a:r>
            <a:r>
              <a:rPr lang="es-PE" sz="2600" b="1" u="sng" dirty="0"/>
              <a:t>a la libertad personal, de la vigencia de su derecho a la integridad </a:t>
            </a:r>
            <a:r>
              <a:rPr lang="es-PE" sz="2600" b="1" u="sng" dirty="0" smtClean="0"/>
              <a:t>personal </a:t>
            </a:r>
            <a:r>
              <a:rPr lang="es-PE" sz="2600" b="1" u="sng" dirty="0"/>
              <a:t>y de la existencia de posibles transgresores de la ley penal que podrían estar </a:t>
            </a:r>
            <a:r>
              <a:rPr lang="es-PE" sz="2600" b="1" u="sng" dirty="0" smtClean="0"/>
              <a:t>coartando </a:t>
            </a:r>
            <a:r>
              <a:rPr lang="es-PE" sz="2600" b="1" u="sng" dirty="0"/>
              <a:t>dichos derechos constitucionales, contexto en el que resulta urgente y vital que se dispongan las medidas necesarias para que sea encontrado y puesto a disposición de la autoridad fiscal correspondiente</a:t>
            </a:r>
            <a:r>
              <a:rPr lang="es-PE" sz="2600" dirty="0"/>
              <a:t>. Asimismo, incluso en </a:t>
            </a:r>
            <a:r>
              <a:rPr lang="es-PE" sz="2600" b="1" u="sng" dirty="0"/>
              <a:t>el supuesto de que el beneficiario se encuentre sin vida, no pueden desaparecer sus restos, en todo caso, vivo o sin vida, estaría oculto de las autoridades nacionales, por lo que don Bruno Carlos </a:t>
            </a:r>
            <a:r>
              <a:rPr lang="es-PE" sz="2600" b="1" u="sng" dirty="0" err="1"/>
              <a:t>Schell</a:t>
            </a:r>
            <a:r>
              <a:rPr lang="es-PE" sz="2600" b="1" u="sng" dirty="0"/>
              <a:t> debe ser ubicado</a:t>
            </a:r>
            <a:r>
              <a:rPr lang="es-PE" sz="2600" dirty="0"/>
              <a:t>. </a:t>
            </a:r>
          </a:p>
        </p:txBody>
      </p:sp>
    </p:spTree>
    <p:extLst>
      <p:ext uri="{BB962C8B-B14F-4D97-AF65-F5344CB8AC3E}">
        <p14:creationId xmlns:p14="http://schemas.microsoft.com/office/powerpoint/2010/main" val="127081886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5720" y="548680"/>
            <a:ext cx="8390736" cy="5925272"/>
          </a:xfrm>
        </p:spPr>
        <p:txBody>
          <a:bodyPr>
            <a:normAutofit fontScale="85000" lnSpcReduction="20000"/>
          </a:bodyPr>
          <a:lstStyle/>
          <a:p>
            <a:pPr marL="0" indent="0" algn="just">
              <a:buNone/>
            </a:pPr>
            <a:r>
              <a:rPr lang="es-PE" dirty="0"/>
              <a:t>17. En este sentido, corresponde que </a:t>
            </a:r>
            <a:r>
              <a:rPr lang="es-PE" b="1" u="sng" dirty="0"/>
              <a:t>se remita copia certificada de la presente sentencia al ministro del Interior del Perú a fin de que disponga que la dependencia policial que considere pertinente, independientemente de la tramitación del proceso penal 65-2014-0-5001-JR-PE-01, realice las investigaciones del caso y continúe con la búsqueda, ubicación y puesta a disposición de don Bruno Carlos </a:t>
            </a:r>
            <a:r>
              <a:rPr lang="es-PE" b="1" u="sng" dirty="0" err="1"/>
              <a:t>Schell</a:t>
            </a:r>
            <a:r>
              <a:rPr lang="es-PE" b="1" u="sng" dirty="0"/>
              <a:t> ante la autoridad fiscal correspondiente</a:t>
            </a:r>
            <a:r>
              <a:rPr lang="es-PE" dirty="0"/>
              <a:t>. Asimismo, este </a:t>
            </a:r>
            <a:r>
              <a:rPr lang="es-PE" b="1" u="sng" dirty="0"/>
              <a:t>Tribunal ordena que —por excepción— el Ministerio del Interior amplíe el Programa de Recompensas a fin de que los ciudadanos tengan la posibilidad de brindar información a la Policía Nacional respecto de la desaparición de don Bruno Carlos </a:t>
            </a:r>
            <a:r>
              <a:rPr lang="es-PE" b="1" u="sng" dirty="0" err="1"/>
              <a:t>Schell</a:t>
            </a:r>
            <a:r>
              <a:rPr lang="es-PE" b="1" u="sng" dirty="0"/>
              <a:t> y de sus agresores</a:t>
            </a:r>
            <a:r>
              <a:rPr lang="es-PE" dirty="0"/>
              <a:t>. En este contexto, corresponde al </a:t>
            </a:r>
            <a:r>
              <a:rPr lang="es-PE" b="1" u="sng" dirty="0"/>
              <a:t>juez de ejecución del presente habeas corpus dar cuenta a este Tribunal, cada tres meses, del estado de la citada investigación</a:t>
            </a:r>
            <a:r>
              <a:rPr lang="es-PE" dirty="0"/>
              <a:t>.</a:t>
            </a:r>
          </a:p>
        </p:txBody>
      </p:sp>
    </p:spTree>
    <p:extLst>
      <p:ext uri="{BB962C8B-B14F-4D97-AF65-F5344CB8AC3E}">
        <p14:creationId xmlns:p14="http://schemas.microsoft.com/office/powerpoint/2010/main" val="18590118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76672"/>
            <a:ext cx="8568952" cy="6048672"/>
          </a:xfrm>
        </p:spPr>
        <p:txBody>
          <a:bodyPr>
            <a:normAutofit fontScale="62500" lnSpcReduction="20000"/>
          </a:bodyPr>
          <a:lstStyle/>
          <a:p>
            <a:pPr marL="0" indent="0" algn="ctr">
              <a:buNone/>
            </a:pPr>
            <a:r>
              <a:rPr lang="es-PE" dirty="0"/>
              <a:t>HA RESUELTO </a:t>
            </a:r>
            <a:endParaRPr lang="es-PE" dirty="0" smtClean="0"/>
          </a:p>
          <a:p>
            <a:pPr marL="0" indent="0">
              <a:buNone/>
            </a:pPr>
            <a:endParaRPr lang="es-PE" dirty="0"/>
          </a:p>
          <a:p>
            <a:pPr marL="0" indent="0" algn="just">
              <a:buNone/>
            </a:pPr>
            <a:r>
              <a:rPr lang="es-PE" dirty="0" smtClean="0"/>
              <a:t>1</a:t>
            </a:r>
            <a:r>
              <a:rPr lang="es-PE" b="1" u="sng" dirty="0" smtClean="0"/>
              <a:t>. Declarar </a:t>
            </a:r>
            <a:r>
              <a:rPr lang="es-PE" b="1" u="sng" dirty="0"/>
              <a:t>FUNDADA en parte la demanda en cuanto al pedido de tutela del derecho a la verdad</a:t>
            </a:r>
            <a:r>
              <a:rPr lang="es-PE" dirty="0"/>
              <a:t>, conforme a lo expuesto en los fundamentos 13 a 15 supra</a:t>
            </a:r>
            <a:r>
              <a:rPr lang="es-PE" dirty="0" smtClean="0"/>
              <a:t>.</a:t>
            </a:r>
          </a:p>
          <a:p>
            <a:pPr marL="457200" indent="-457200" algn="just">
              <a:buAutoNum type="arabicPeriod"/>
            </a:pPr>
            <a:endParaRPr lang="es-PE" dirty="0"/>
          </a:p>
          <a:p>
            <a:pPr marL="0" indent="0" algn="just">
              <a:buNone/>
            </a:pPr>
            <a:r>
              <a:rPr lang="es-PE" dirty="0" smtClean="0"/>
              <a:t> </a:t>
            </a:r>
            <a:r>
              <a:rPr lang="es-PE" dirty="0"/>
              <a:t>2. </a:t>
            </a:r>
            <a:r>
              <a:rPr lang="es-PE" b="1" u="sng" dirty="0"/>
              <a:t>Declarar FUNDADA en parte la demanda respecto del pedido de búsqueda y ubicación de don Bruno Carlos </a:t>
            </a:r>
            <a:r>
              <a:rPr lang="es-PE" b="1" u="sng" dirty="0" err="1"/>
              <a:t>Schell</a:t>
            </a:r>
            <a:r>
              <a:rPr lang="es-PE" dirty="0"/>
              <a:t>, conforme a lo expuesto en los fundamentos 16, 17 y 18 supra. </a:t>
            </a:r>
            <a:endParaRPr lang="es-PE" dirty="0" smtClean="0"/>
          </a:p>
          <a:p>
            <a:pPr marL="0" indent="0" algn="just">
              <a:buNone/>
            </a:pPr>
            <a:endParaRPr lang="es-PE" dirty="0"/>
          </a:p>
          <a:p>
            <a:pPr marL="0" indent="0" algn="just">
              <a:buNone/>
            </a:pPr>
            <a:r>
              <a:rPr lang="es-PE" dirty="0" smtClean="0"/>
              <a:t>3</a:t>
            </a:r>
            <a:r>
              <a:rPr lang="es-PE" dirty="0"/>
              <a:t>. Declarar IMPROCEDENTE la demanda en cuanto al emplazamiento contra el alcalde de la Municipalidad Distrital de Miraflores, conforme a lo expuesto en los fundamentos 2 y 3 supra. </a:t>
            </a:r>
            <a:endParaRPr lang="es-PE" dirty="0" smtClean="0"/>
          </a:p>
          <a:p>
            <a:pPr marL="0" indent="0" algn="just">
              <a:buNone/>
            </a:pPr>
            <a:endParaRPr lang="es-PE" dirty="0"/>
          </a:p>
          <a:p>
            <a:pPr marL="0" indent="0" algn="just">
              <a:buNone/>
            </a:pPr>
            <a:r>
              <a:rPr lang="es-PE" dirty="0" smtClean="0"/>
              <a:t>4</a:t>
            </a:r>
            <a:r>
              <a:rPr lang="es-PE" dirty="0"/>
              <a:t>. Ordenar que el </a:t>
            </a:r>
            <a:r>
              <a:rPr lang="es-PE" b="1" u="sng" dirty="0"/>
              <a:t>Ministerio del Interior del Perú disponga que la dependencia policial pertinente investigue y continúe con la búsqueda y ubicación de don Bruno Carlos </a:t>
            </a:r>
            <a:r>
              <a:rPr lang="es-PE" b="1" u="sng" dirty="0" err="1"/>
              <a:t>Schell</a:t>
            </a:r>
            <a:r>
              <a:rPr lang="es-PE" b="1" u="sng" dirty="0"/>
              <a:t>, se comprenda al favorecido en el Programa de Recompensas del Ministerio del Interior, y que el juez de ejecución del presente habeas corpus dé cuenta a este Tribunal cada tres meses del estado de la mencionada investigación, conforme a lo expuesto en el fundamento 18 supra</a:t>
            </a:r>
            <a:r>
              <a:rPr lang="es-PE" dirty="0"/>
              <a:t>.</a:t>
            </a:r>
          </a:p>
        </p:txBody>
      </p:sp>
    </p:spTree>
    <p:extLst>
      <p:ext uri="{BB962C8B-B14F-4D97-AF65-F5344CB8AC3E}">
        <p14:creationId xmlns:p14="http://schemas.microsoft.com/office/powerpoint/2010/main" val="131765885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188640"/>
            <a:ext cx="9143999" cy="1368152"/>
          </a:xfrm>
        </p:spPr>
        <p:txBody>
          <a:bodyPr>
            <a:normAutofit/>
          </a:bodyPr>
          <a:lstStyle/>
          <a:p>
            <a:pPr marL="182880" indent="0" algn="ctr">
              <a:buNone/>
            </a:pP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INNOVATIVO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251520" y="1412776"/>
            <a:ext cx="8640960" cy="5445224"/>
          </a:xfrm>
        </p:spPr>
        <p:txBody>
          <a:bodyPr>
            <a:normAutofit fontScale="55000" lnSpcReduction="20000"/>
          </a:bodyPr>
          <a:lstStyle/>
          <a:p>
            <a:endParaRPr lang="es-PE" sz="2400" dirty="0" smtClean="0"/>
          </a:p>
          <a:p>
            <a:pPr algn="just"/>
            <a:r>
              <a:rPr lang="es-MX" sz="4500" dirty="0" smtClean="0">
                <a:solidFill>
                  <a:schemeClr val="tx1"/>
                </a:solidFill>
                <a:latin typeface="Times New Roman" pitchFamily="18" charset="0"/>
                <a:cs typeface="Times New Roman" pitchFamily="18" charset="0"/>
              </a:rPr>
              <a:t>Procede cuando pese a haber </a:t>
            </a:r>
            <a:r>
              <a:rPr lang="es-MX" sz="4500" b="1" u="sng" dirty="0" smtClean="0">
                <a:solidFill>
                  <a:schemeClr val="tx1"/>
                </a:solidFill>
                <a:latin typeface="Times New Roman" pitchFamily="18" charset="0"/>
                <a:cs typeface="Times New Roman" pitchFamily="18" charset="0"/>
              </a:rPr>
              <a:t>cesado la amenaza o violación de la libertad personal, se solicita la intervención jurisdiccional con el objeto de que tales situaciones no se repitan en el futuro, en el particular caso del accionante </a:t>
            </a:r>
            <a:r>
              <a:rPr lang="es-MX" sz="4500" dirty="0" smtClean="0">
                <a:solidFill>
                  <a:schemeClr val="tx1"/>
                </a:solidFill>
                <a:latin typeface="Times New Roman" pitchFamily="18" charset="0"/>
                <a:cs typeface="Times New Roman" pitchFamily="18" charset="0"/>
              </a:rPr>
              <a:t>… dicha acción de garantía “debe interponerse contra la amenaza y la violación de este derecho, </a:t>
            </a:r>
            <a:r>
              <a:rPr lang="es-MX" sz="4500" b="1" u="sng" dirty="0" smtClean="0">
                <a:solidFill>
                  <a:schemeClr val="tx1"/>
                </a:solidFill>
                <a:latin typeface="Times New Roman" pitchFamily="18" charset="0"/>
                <a:cs typeface="Times New Roman" pitchFamily="18" charset="0"/>
              </a:rPr>
              <a:t>aun cuando éste ya hubiera sido consumado </a:t>
            </a:r>
            <a:r>
              <a:rPr lang="es-MX" sz="4500" dirty="0" smtClean="0">
                <a:solidFill>
                  <a:schemeClr val="tx1"/>
                </a:solidFill>
                <a:latin typeface="Times New Roman" pitchFamily="18" charset="0"/>
                <a:cs typeface="Times New Roman" pitchFamily="18" charset="0"/>
              </a:rPr>
              <a:t>… a pesar de haber cesado la violación de la libertad personal, sería legítimo que se plantee un H.C. </a:t>
            </a:r>
            <a:r>
              <a:rPr lang="es-MX" sz="4500" dirty="0" err="1" smtClean="0">
                <a:solidFill>
                  <a:schemeClr val="tx1"/>
                </a:solidFill>
                <a:latin typeface="Times New Roman" pitchFamily="18" charset="0"/>
                <a:cs typeface="Times New Roman" pitchFamily="18" charset="0"/>
              </a:rPr>
              <a:t>innovativo</a:t>
            </a:r>
            <a:r>
              <a:rPr lang="es-MX" sz="4500" dirty="0" smtClean="0">
                <a:solidFill>
                  <a:schemeClr val="tx1"/>
                </a:solidFill>
                <a:latin typeface="Times New Roman" pitchFamily="18" charset="0"/>
                <a:cs typeface="Times New Roman" pitchFamily="18" charset="0"/>
              </a:rPr>
              <a:t>, siempre que el afectado no vea restringida a futuro su libertad y derechos conexos (STC 2663-2003-HC/TC).    </a:t>
            </a:r>
          </a:p>
          <a:p>
            <a:pPr lvl="0"/>
            <a:r>
              <a:rPr lang="es-MX" sz="3600" dirty="0" smtClean="0">
                <a:solidFill>
                  <a:schemeClr val="tx1"/>
                </a:solidFill>
              </a:rPr>
              <a:t>		</a:t>
            </a:r>
          </a:p>
          <a:p>
            <a:pPr lvl="0"/>
            <a:r>
              <a:rPr lang="es-MX" sz="3600" dirty="0" smtClean="0">
                <a:solidFill>
                  <a:schemeClr val="tx1"/>
                </a:solidFill>
              </a:rPr>
              <a:t>		</a:t>
            </a:r>
            <a:r>
              <a:rPr lang="es-MX" sz="3600" b="1" dirty="0" smtClean="0">
                <a:solidFill>
                  <a:srgbClr val="FF0000"/>
                </a:solidFill>
                <a:effectLst>
                  <a:outerShdw blurRad="38100" dist="38100" dir="2700000" algn="tl">
                    <a:srgbClr val="000000">
                      <a:alpha val="43137"/>
                    </a:srgbClr>
                  </a:outerShdw>
                </a:effectLst>
              </a:rPr>
              <a:t>Aplicación </a:t>
            </a:r>
            <a:r>
              <a:rPr lang="es-MX" sz="3600" b="1" dirty="0">
                <a:solidFill>
                  <a:srgbClr val="FF0000"/>
                </a:solidFill>
                <a:effectLst>
                  <a:outerShdw blurRad="38100" dist="38100" dir="2700000" algn="tl">
                    <a:srgbClr val="000000">
                      <a:alpha val="43137"/>
                    </a:srgbClr>
                  </a:outerShdw>
                </a:effectLst>
              </a:rPr>
              <a:t>del Art. 1º Segundo Párrafo</a:t>
            </a:r>
          </a:p>
          <a:p>
            <a:pPr lvl="0"/>
            <a:r>
              <a:rPr lang="es-MX" sz="3600" b="1" dirty="0" smtClean="0">
                <a:solidFill>
                  <a:srgbClr val="FF0000"/>
                </a:solidFill>
                <a:effectLst>
                  <a:outerShdw blurRad="38100" dist="38100" dir="2700000" algn="tl">
                    <a:srgbClr val="000000">
                      <a:alpha val="43137"/>
                    </a:srgbClr>
                  </a:outerShdw>
                </a:effectLst>
              </a:rPr>
              <a:t>				5.5</a:t>
            </a:r>
            <a:r>
              <a:rPr lang="es-MX" sz="3600" b="1" dirty="0">
                <a:solidFill>
                  <a:srgbClr val="FF0000"/>
                </a:solidFill>
                <a:effectLst>
                  <a:outerShdw blurRad="38100" dist="38100" dir="2700000" algn="tl">
                    <a:srgbClr val="000000">
                      <a:alpha val="43137"/>
                    </a:srgbClr>
                  </a:outerShdw>
                </a:effectLst>
              </a:rPr>
              <a:t>	        Art. 1º</a:t>
            </a:r>
          </a:p>
          <a:p>
            <a:pPr lvl="0"/>
            <a:r>
              <a:rPr lang="es-PE" sz="3600" b="1" dirty="0" smtClean="0">
                <a:solidFill>
                  <a:srgbClr val="FF0000"/>
                </a:solidFill>
                <a:effectLst>
                  <a:outerShdw blurRad="38100" dist="38100" dir="2700000" algn="tl">
                    <a:srgbClr val="000000">
                      <a:alpha val="43137"/>
                    </a:srgbClr>
                  </a:outerShdw>
                </a:effectLst>
              </a:rPr>
              <a:t>			      -------</a:t>
            </a:r>
            <a:r>
              <a:rPr lang="es-PE" sz="3600" b="1" dirty="0">
                <a:solidFill>
                  <a:srgbClr val="FF0000"/>
                </a:solidFill>
                <a:effectLst>
                  <a:outerShdw blurRad="38100" dist="38100" dir="2700000" algn="tl">
                    <a:srgbClr val="000000">
                      <a:alpha val="43137"/>
                    </a:srgbClr>
                  </a:outerShdw>
                </a:effectLst>
              </a:rPr>
              <a:t>x------</a:t>
            </a:r>
            <a:r>
              <a:rPr lang="es-PE" sz="3600" b="1" dirty="0" smtClean="0">
                <a:solidFill>
                  <a:srgbClr val="FF0000"/>
                </a:solidFill>
                <a:effectLst>
                  <a:outerShdw blurRad="38100" dist="38100" dir="2700000" algn="tl">
                    <a:srgbClr val="000000">
                      <a:alpha val="43137"/>
                    </a:srgbClr>
                  </a:outerShdw>
                </a:effectLst>
              </a:rPr>
              <a:t>DHC-</a:t>
            </a:r>
            <a:r>
              <a:rPr lang="es-PE" sz="3600" b="1" dirty="0">
                <a:solidFill>
                  <a:srgbClr val="FF0000"/>
                </a:solidFill>
                <a:effectLst>
                  <a:outerShdw blurRad="38100" dist="38100" dir="2700000" algn="tl">
                    <a:srgbClr val="000000">
                      <a:alpha val="43137"/>
                    </a:srgbClr>
                  </a:outerShdw>
                </a:effectLst>
              </a:rPr>
              <a:t>------x-------</a:t>
            </a:r>
          </a:p>
          <a:p>
            <a:pPr algn="just"/>
            <a:r>
              <a:rPr lang="es-MX" sz="3200" dirty="0" smtClean="0">
                <a:latin typeface="Times New Roman" pitchFamily="18" charset="0"/>
                <a:cs typeface="Times New Roman" pitchFamily="18" charset="0"/>
              </a:rPr>
              <a:t>   </a:t>
            </a:r>
            <a:endParaRPr lang="es-PE" dirty="0"/>
          </a:p>
        </p:txBody>
      </p:sp>
    </p:spTree>
    <p:extLst>
      <p:ext uri="{BB962C8B-B14F-4D97-AF65-F5344CB8AC3E}">
        <p14:creationId xmlns:p14="http://schemas.microsoft.com/office/powerpoint/2010/main" val="87116102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Expediente N.° 01259-2012-PHC/TC </a:t>
            </a:r>
            <a:endParaRPr lang="es-PE"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07504" y="1484784"/>
            <a:ext cx="8784976" cy="5184576"/>
          </a:xfrm>
        </p:spPr>
        <p:txBody>
          <a:bodyPr>
            <a:normAutofit fontScale="92500" lnSpcReduction="10000"/>
          </a:bodyPr>
          <a:lstStyle/>
          <a:p>
            <a:pPr algn="just">
              <a:buNone/>
            </a:pPr>
            <a:r>
              <a:rPr lang="es-PE" b="1" dirty="0" smtClean="0">
                <a:solidFill>
                  <a:schemeClr val="tx1"/>
                </a:solidFill>
              </a:rPr>
              <a:t>“… </a:t>
            </a:r>
            <a:r>
              <a:rPr lang="es-MX" b="1" dirty="0" smtClean="0">
                <a:solidFill>
                  <a:schemeClr val="tx1"/>
                </a:solidFill>
              </a:rPr>
              <a:t>En el presente caso se </a:t>
            </a:r>
            <a:r>
              <a:rPr lang="es-PE" b="1" dirty="0" smtClean="0">
                <a:solidFill>
                  <a:schemeClr val="tx1"/>
                </a:solidFill>
              </a:rPr>
              <a:t>advierte que en el Juzgado Supernumerario del Segundo Juzgado de Investigación Preparatoria de Chachapoyas que conoció la demanda de hábeas corpus, con fecha 21 de julio de 2011, declaró fundada la demanda y ordenó a la </a:t>
            </a:r>
            <a:r>
              <a:rPr lang="es-ES" b="1" dirty="0" smtClean="0">
                <a:solidFill>
                  <a:schemeClr val="tx1"/>
                </a:solidFill>
              </a:rPr>
              <a:t>Municipalidad Provincial de Chachapoyas reponga la libertad individual y de tránsito de la señora Asunción Chávez </a:t>
            </a:r>
            <a:r>
              <a:rPr lang="es-ES" b="1" dirty="0" err="1" smtClean="0">
                <a:solidFill>
                  <a:schemeClr val="tx1"/>
                </a:solidFill>
              </a:rPr>
              <a:t>Comeca</a:t>
            </a:r>
            <a:r>
              <a:rPr lang="es-ES" b="1" dirty="0" smtClean="0">
                <a:solidFill>
                  <a:schemeClr val="tx1"/>
                </a:solidFill>
              </a:rPr>
              <a:t> y de su menor hijo, debiendo para ello disponer se abran todas las puertas del citado local para dejar transitar a las personas que habitan en el mencionado inmueble…   </a:t>
            </a:r>
            <a:endParaRPr lang="es-PE" b="1" dirty="0" smtClean="0">
              <a:solidFill>
                <a:schemeClr val="tx1"/>
              </a:solidFill>
            </a:endParaRPr>
          </a:p>
          <a:p>
            <a:pPr>
              <a:buNone/>
            </a:pPr>
            <a:endParaRPr lang="es-PE" dirty="0"/>
          </a:p>
        </p:txBody>
      </p:sp>
    </p:spTree>
    <p:extLst>
      <p:ext uri="{BB962C8B-B14F-4D97-AF65-F5344CB8AC3E}">
        <p14:creationId xmlns:p14="http://schemas.microsoft.com/office/powerpoint/2010/main" val="15844098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42844" y="642918"/>
            <a:ext cx="8429684" cy="5831034"/>
          </a:xfrm>
        </p:spPr>
        <p:txBody>
          <a:bodyPr>
            <a:normAutofit fontScale="85000" lnSpcReduction="10000"/>
          </a:bodyPr>
          <a:lstStyle/>
          <a:p>
            <a:pPr marL="457200" indent="-457200" algn="just">
              <a:buNone/>
            </a:pPr>
            <a:r>
              <a:rPr lang="es-PE" dirty="0" smtClean="0"/>
              <a:t>	3. A su turno la Sala Penal de Apelaciones de la Corte Superior de Justicia de Amazonas revocó la sentencia apelada y la declaró infundada </a:t>
            </a:r>
            <a:r>
              <a:rPr lang="es-PE" i="1" dirty="0" smtClean="0"/>
              <a:t>al considerar que los </a:t>
            </a:r>
            <a:r>
              <a:rPr lang="es-PE" dirty="0" smtClean="0"/>
              <a:t>beneficiados ya no se encontraban priva s de su libertad por lo que había operado la sustracción de la materia. Al respecto este Tribunal considera que el cese del acto cuestionado no determina la sustracción de la materia toda vez que el mismo no fue realizado por decisión de la emplazada, sino por decisión del órgano jurisdiccional que conoció el hábeas corpus e1 primera instancia; en ese sentido, a pesar de haber cesado el acto cuestionado en el presente proceso constitucional es competente para 	pronunciarse sobre el fondo la controversia.</a:t>
            </a:r>
            <a:endParaRPr lang="es-PE" dirty="0"/>
          </a:p>
        </p:txBody>
      </p:sp>
    </p:spTree>
    <p:extLst>
      <p:ext uri="{BB962C8B-B14F-4D97-AF65-F5344CB8AC3E}">
        <p14:creationId xmlns:p14="http://schemas.microsoft.com/office/powerpoint/2010/main" val="10617381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7972452" cy="6045348"/>
          </a:xfrm>
        </p:spPr>
        <p:txBody>
          <a:bodyPr>
            <a:normAutofit fontScale="70000" lnSpcReduction="20000"/>
          </a:bodyPr>
          <a:lstStyle/>
          <a:p>
            <a:pPr algn="just">
              <a:buNone/>
            </a:pPr>
            <a:r>
              <a:rPr lang="es-PE" dirty="0" smtClean="0"/>
              <a:t>5. Del estudio de autos se prueba, con el acta de verificación de fecha 21 de diciembre del 2011 (fojas 14), levantada por el juez del hábeas corpus se constata que los beneficiados se encontraban en el local comercial ubicado en el Jirón La Merced N.º 604, privados de su libertad, vulnerándose así su derecho a la libertad personal.</a:t>
            </a:r>
          </a:p>
          <a:p>
            <a:pPr algn="just">
              <a:buNone/>
            </a:pPr>
            <a:r>
              <a:rPr lang="es-PE" dirty="0" smtClean="0"/>
              <a:t>6. Asimismo conforme a la resolución de fecha 21 de diciembre del 2011 (fojas 16) que declaró fundada la demanda de hábeas corpus, el juzgado en lugar de disponer la salida de los favorecidos , ordenó errónea e innecesariamente se abran todas las puertas del citado local, permitiendo así la apertura de un establecimiento que había sido clausurado definitivamente en virtud de la resolución municipal de fecha 19 de diciembre del 2011 (fojas 3 8), en consideración a que dicho local no cumplía con las normas de seguridad de defensa civil vigentes por encontrarse en mal estado de conservación al presentar un nivel de riesgo alto en sus diversas estructuras, lo cual</a:t>
            </a:r>
          </a:p>
          <a:p>
            <a:pPr algn="just">
              <a:buNone/>
            </a:pPr>
            <a:r>
              <a:rPr lang="es-PE" dirty="0" smtClean="0"/>
              <a:t>	ponía en peligro la seguridad pública, menoscabando así el citado juzgado el pleno ejercicio de las competencias administrativas ediles.</a:t>
            </a:r>
            <a:endParaRPr lang="es-PE" dirty="0"/>
          </a:p>
        </p:txBody>
      </p:sp>
    </p:spTree>
    <p:extLst>
      <p:ext uri="{BB962C8B-B14F-4D97-AF65-F5344CB8AC3E}">
        <p14:creationId xmlns:p14="http://schemas.microsoft.com/office/powerpoint/2010/main" val="25709196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42918"/>
            <a:ext cx="8258204" cy="5831034"/>
          </a:xfrm>
        </p:spPr>
        <p:txBody>
          <a:bodyPr>
            <a:normAutofit lnSpcReduction="10000"/>
          </a:bodyPr>
          <a:lstStyle/>
          <a:p>
            <a:pPr algn="just">
              <a:buNone/>
            </a:pPr>
            <a:r>
              <a:rPr lang="es-PE" dirty="0" smtClean="0"/>
              <a:t>7. En consecuencia, si bien el juzgado en mención ha permitido la salida de Asunción Chávez </a:t>
            </a:r>
            <a:r>
              <a:rPr lang="es-PE" dirty="0" err="1" smtClean="0"/>
              <a:t>Comeca</a:t>
            </a:r>
            <a:r>
              <a:rPr lang="es-PE" dirty="0" smtClean="0"/>
              <a:t> y de su meno hijo </a:t>
            </a:r>
            <a:r>
              <a:rPr lang="es-PE" dirty="0" err="1" smtClean="0"/>
              <a:t>LPCh</a:t>
            </a:r>
            <a:r>
              <a:rPr lang="es-PE" dirty="0" smtClean="0"/>
              <a:t>; sin embargo, ha reabierto errónea e innecesariamente un local clausurado e infringía normas municipales y que constituía peligro para la seguridad pública, por lo que este Tribunal deja abierta la posibilidad a la Municipalidad demandada si lo considera pertinente adoptar las medidas administrativas a que hubiese lugar respecto al local sub materia.</a:t>
            </a:r>
            <a:endParaRPr lang="es-PE" dirty="0"/>
          </a:p>
        </p:txBody>
      </p:sp>
    </p:spTree>
    <p:extLst>
      <p:ext uri="{BB962C8B-B14F-4D97-AF65-F5344CB8AC3E}">
        <p14:creationId xmlns:p14="http://schemas.microsoft.com/office/powerpoint/2010/main" val="206132692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00042"/>
            <a:ext cx="7972452" cy="5973910"/>
          </a:xfrm>
        </p:spPr>
        <p:txBody>
          <a:bodyPr/>
          <a:lstStyle/>
          <a:p>
            <a:pPr algn="ctr">
              <a:buNone/>
            </a:pPr>
            <a:r>
              <a:rPr lang="es-PE" b="1" dirty="0" smtClean="0"/>
              <a:t>HA RESUELTO</a:t>
            </a:r>
          </a:p>
          <a:p>
            <a:pPr algn="ctr">
              <a:buNone/>
            </a:pPr>
            <a:endParaRPr lang="es-PE" b="1" dirty="0" smtClean="0"/>
          </a:p>
          <a:p>
            <a:pPr algn="just">
              <a:buNone/>
            </a:pPr>
            <a:r>
              <a:rPr lang="es-PE" b="1" dirty="0" smtClean="0"/>
              <a:t>1. Declarar FUNDADA la demanda de habeas corpus, </a:t>
            </a:r>
            <a:r>
              <a:rPr lang="es-PE" dirty="0" smtClean="0"/>
              <a:t>por haberse acreditado la vulneración del derecho la libertad personal.</a:t>
            </a:r>
          </a:p>
          <a:p>
            <a:pPr algn="just">
              <a:buNone/>
            </a:pPr>
            <a:endParaRPr lang="es-PE" dirty="0" smtClean="0"/>
          </a:p>
          <a:p>
            <a:pPr algn="just">
              <a:buNone/>
            </a:pPr>
            <a:r>
              <a:rPr lang="es-PE" dirty="0" smtClean="0"/>
              <a:t>2. Declarar que los efectos de la presente  estimatoria no impiden a la Municipalidad Provincial de Chachapoyas adoptar las medidas administrativas a que hubiere lugar respecto al local sub materia.</a:t>
            </a:r>
            <a:endParaRPr lang="es-PE" dirty="0"/>
          </a:p>
        </p:txBody>
      </p:sp>
    </p:spTree>
    <p:extLst>
      <p:ext uri="{BB962C8B-B14F-4D97-AF65-F5344CB8AC3E}">
        <p14:creationId xmlns:p14="http://schemas.microsoft.com/office/powerpoint/2010/main" val="288581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531440"/>
            <a:ext cx="15396864" cy="784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98905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71400"/>
            <a:ext cx="9143999" cy="1152128"/>
          </a:xfrm>
        </p:spPr>
        <p:txBody>
          <a:bodyPr>
            <a:normAutofit/>
          </a:bodyPr>
          <a:lstStyle/>
          <a:p>
            <a:pPr marL="182880" indent="0" algn="ctr">
              <a:buNone/>
            </a:pP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CONEXO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251520" y="908720"/>
            <a:ext cx="8640960" cy="6165304"/>
          </a:xfrm>
        </p:spPr>
        <p:txBody>
          <a:bodyPr>
            <a:normAutofit fontScale="92500" lnSpcReduction="20000"/>
          </a:bodyPr>
          <a:lstStyle/>
          <a:p>
            <a:endParaRPr lang="es-PE" sz="2400" dirty="0" smtClean="0"/>
          </a:p>
          <a:p>
            <a:pPr algn="just"/>
            <a:r>
              <a:rPr lang="es-MX" sz="2800" dirty="0" smtClean="0">
                <a:solidFill>
                  <a:schemeClr val="tx1"/>
                </a:solidFill>
                <a:latin typeface="Times New Roman" pitchFamily="18" charset="0"/>
                <a:cs typeface="Times New Roman" pitchFamily="18" charset="0"/>
              </a:rPr>
              <a:t>El H.C. conexo procede </a:t>
            </a:r>
            <a:r>
              <a:rPr lang="es-MX" sz="2800" b="1" u="sng" dirty="0" smtClean="0">
                <a:solidFill>
                  <a:schemeClr val="tx1"/>
                </a:solidFill>
                <a:latin typeface="Times New Roman" pitchFamily="18" charset="0"/>
                <a:cs typeface="Times New Roman" pitchFamily="18" charset="0"/>
              </a:rPr>
              <a:t>ante la amenaza o violación de los derechos constitucionales conexos a la libertad individual</a:t>
            </a:r>
            <a:r>
              <a:rPr lang="es-MX" sz="2800" dirty="0" smtClean="0">
                <a:solidFill>
                  <a:schemeClr val="tx1"/>
                </a:solidFill>
                <a:latin typeface="Times New Roman" pitchFamily="18" charset="0"/>
                <a:cs typeface="Times New Roman" pitchFamily="18" charset="0"/>
              </a:rPr>
              <a:t>. En el Perú ha sido la Ley N.° 23506 la que implícitamente ha dado lugar al </a:t>
            </a:r>
            <a:r>
              <a:rPr lang="es-MX" sz="2800" dirty="0">
                <a:solidFill>
                  <a:schemeClr val="tx1"/>
                </a:solidFill>
                <a:latin typeface="Times New Roman" pitchFamily="18" charset="0"/>
                <a:cs typeface="Times New Roman" pitchFamily="18" charset="0"/>
              </a:rPr>
              <a:t>H.C. </a:t>
            </a:r>
            <a:r>
              <a:rPr lang="es-MX" sz="2800" dirty="0" smtClean="0">
                <a:solidFill>
                  <a:schemeClr val="tx1"/>
                </a:solidFill>
                <a:latin typeface="Times New Roman" pitchFamily="18" charset="0"/>
                <a:cs typeface="Times New Roman" pitchFamily="18" charset="0"/>
              </a:rPr>
              <a:t>conexo, al establecer de modo enunciativo en su artículo 12 que el H.C. procede en los diecisiete supuestos mencionados, de los cuales no todos estuvieron referidos en estricto a la libertad individual, sino también a derechos constitucionales conexos a ella (STC 4750-2007-HC/TC).</a:t>
            </a:r>
          </a:p>
          <a:p>
            <a:pPr algn="just"/>
            <a:r>
              <a:rPr lang="es-MX" sz="2800" dirty="0" smtClean="0">
                <a:solidFill>
                  <a:schemeClr val="tx1"/>
                </a:solidFill>
                <a:latin typeface="Times New Roman" pitchFamily="18" charset="0"/>
                <a:cs typeface="Times New Roman" pitchFamily="18" charset="0"/>
              </a:rPr>
              <a:t>Si bien no hacer referencia a </a:t>
            </a:r>
            <a:r>
              <a:rPr lang="es-MX" sz="2800" u="sng" dirty="0" smtClean="0">
                <a:solidFill>
                  <a:schemeClr val="tx1"/>
                </a:solidFill>
                <a:latin typeface="Times New Roman" pitchFamily="18" charset="0"/>
                <a:cs typeface="Times New Roman" pitchFamily="18" charset="0"/>
              </a:rPr>
              <a:t>la </a:t>
            </a:r>
            <a:r>
              <a:rPr lang="es-MX" sz="2800" b="1" u="sng" dirty="0" smtClean="0">
                <a:solidFill>
                  <a:schemeClr val="tx1"/>
                </a:solidFill>
                <a:latin typeface="Times New Roman" pitchFamily="18" charset="0"/>
                <a:cs typeface="Times New Roman" pitchFamily="18" charset="0"/>
              </a:rPr>
              <a:t>privación o restricción en sí de la libertad física o de locomoción; guarda, empero, un grado razonable de vínculo o enlace con éste</a:t>
            </a:r>
            <a:r>
              <a:rPr lang="es-MX" sz="2800" dirty="0" smtClean="0">
                <a:solidFill>
                  <a:schemeClr val="tx1"/>
                </a:solidFill>
                <a:latin typeface="Times New Roman" pitchFamily="18" charset="0"/>
                <a:cs typeface="Times New Roman" pitchFamily="18" charset="0"/>
              </a:rPr>
              <a:t>. Adicionalmente, permite que los derechos innominados – previstos en el artículo  3° de la Constitución- entroncados con la </a:t>
            </a:r>
            <a:r>
              <a:rPr lang="es-MX" sz="2800" dirty="0">
                <a:solidFill>
                  <a:schemeClr val="tx1"/>
                </a:solidFill>
                <a:latin typeface="Times New Roman" pitchFamily="18" charset="0"/>
                <a:cs typeface="Times New Roman" pitchFamily="18" charset="0"/>
              </a:rPr>
              <a:t>libertad </a:t>
            </a:r>
            <a:r>
              <a:rPr lang="es-MX" sz="2800" dirty="0" smtClean="0">
                <a:solidFill>
                  <a:schemeClr val="tx1"/>
                </a:solidFill>
                <a:latin typeface="Times New Roman" pitchFamily="18" charset="0"/>
                <a:cs typeface="Times New Roman" pitchFamily="18" charset="0"/>
              </a:rPr>
              <a:t>física o de locomoción, puedan ser regulados (STC </a:t>
            </a:r>
            <a:r>
              <a:rPr lang="es-MX" sz="2800" dirty="0">
                <a:solidFill>
                  <a:schemeClr val="tx1"/>
                </a:solidFill>
                <a:latin typeface="Times New Roman" pitchFamily="18" charset="0"/>
                <a:cs typeface="Times New Roman" pitchFamily="18" charset="0"/>
              </a:rPr>
              <a:t>2663-2003-HC/TC).</a:t>
            </a:r>
            <a:r>
              <a:rPr lang="es-MX" sz="2800" dirty="0" smtClean="0">
                <a:solidFill>
                  <a:schemeClr val="tx1"/>
                </a:solidFill>
                <a:latin typeface="Times New Roman" pitchFamily="18" charset="0"/>
                <a:cs typeface="Times New Roman" pitchFamily="18" charset="0"/>
              </a:rPr>
              <a:t> </a:t>
            </a:r>
            <a:endParaRPr lang="es-PE" sz="2800" dirty="0">
              <a:solidFill>
                <a:schemeClr val="tx1"/>
              </a:solidFill>
            </a:endParaRPr>
          </a:p>
        </p:txBody>
      </p:sp>
    </p:spTree>
    <p:extLst>
      <p:ext uri="{BB962C8B-B14F-4D97-AF65-F5344CB8AC3E}">
        <p14:creationId xmlns:p14="http://schemas.microsoft.com/office/powerpoint/2010/main" val="325532109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784976" cy="6858000"/>
          </a:xfrm>
        </p:spPr>
        <p:txBody>
          <a:bodyPr>
            <a:normAutofit fontScale="77500" lnSpcReduction="20000"/>
          </a:bodyPr>
          <a:lstStyle/>
          <a:p>
            <a:pPr marL="45720" indent="0">
              <a:buNone/>
            </a:pPr>
            <a:endParaRPr lang="en-US" sz="3100" b="1" cap="all" dirty="0" smtClean="0">
              <a:solidFill>
                <a:srgbClr val="FF0000"/>
              </a:solidFill>
            </a:endParaRPr>
          </a:p>
          <a:p>
            <a:pPr marL="45720" indent="0">
              <a:buNone/>
            </a:pPr>
            <a:r>
              <a:rPr lang="en-US" sz="3100" b="1" cap="all" dirty="0" smtClean="0">
                <a:solidFill>
                  <a:srgbClr val="FF0000"/>
                </a:solidFill>
              </a:rPr>
              <a:t>Exp</a:t>
            </a:r>
            <a:r>
              <a:rPr lang="en-US" sz="3100" b="1" cap="all" dirty="0">
                <a:solidFill>
                  <a:srgbClr val="FF0000"/>
                </a:solidFill>
              </a:rPr>
              <a:t>. N.° 2663-2003-HC/TC</a:t>
            </a:r>
            <a:endParaRPr lang="es-ES" sz="3100" dirty="0">
              <a:solidFill>
                <a:srgbClr val="FF0000"/>
              </a:solidFill>
            </a:endParaRPr>
          </a:p>
          <a:p>
            <a:pPr marL="45720" indent="0">
              <a:buNone/>
            </a:pPr>
            <a:r>
              <a:rPr lang="es-MX" sz="3100" b="1" cap="all" dirty="0">
                <a:solidFill>
                  <a:srgbClr val="FF0000"/>
                </a:solidFill>
              </a:rPr>
              <a:t>CONO NORTE DE LIMA</a:t>
            </a:r>
            <a:endParaRPr lang="es-ES" sz="3100" dirty="0">
              <a:solidFill>
                <a:srgbClr val="FF0000"/>
              </a:solidFill>
            </a:endParaRPr>
          </a:p>
          <a:p>
            <a:pPr marL="45720" indent="0">
              <a:buNone/>
            </a:pPr>
            <a:r>
              <a:rPr lang="es-MX" sz="3100" b="1" cap="all" dirty="0">
                <a:solidFill>
                  <a:srgbClr val="FF0000"/>
                </a:solidFill>
              </a:rPr>
              <a:t>ELEOBINA MABEL APONTE CHUQUIHUANCA</a:t>
            </a:r>
            <a:endParaRPr lang="es-ES" sz="3100" dirty="0">
              <a:solidFill>
                <a:srgbClr val="FF0000"/>
              </a:solidFill>
            </a:endParaRPr>
          </a:p>
          <a:p>
            <a:pPr marL="45720" indent="0" algn="just">
              <a:buNone/>
            </a:pPr>
            <a:endParaRPr lang="es-MX" sz="3000" b="1" u="sng" dirty="0"/>
          </a:p>
          <a:p>
            <a:pPr marL="45720" indent="0" algn="just">
              <a:buNone/>
            </a:pPr>
            <a:r>
              <a:rPr lang="es-MX" sz="3000" b="1" u="sng" dirty="0" smtClean="0"/>
              <a:t>El </a:t>
            </a:r>
            <a:r>
              <a:rPr lang="es-MX" sz="3000" b="1" u="sng" dirty="0"/>
              <a:t>hábeas corpus conexo</a:t>
            </a:r>
            <a:endParaRPr lang="es-ES" sz="3000" dirty="0"/>
          </a:p>
          <a:p>
            <a:pPr marL="45720" indent="0" algn="just">
              <a:buNone/>
            </a:pPr>
            <a:r>
              <a:rPr lang="es-MX" sz="3000" b="1" dirty="0"/>
              <a:t> </a:t>
            </a:r>
            <a:endParaRPr lang="es-ES" sz="3000" dirty="0"/>
          </a:p>
          <a:p>
            <a:pPr marL="45720" indent="0" algn="just">
              <a:buNone/>
            </a:pPr>
            <a:r>
              <a:rPr lang="es-MX" sz="3000" dirty="0"/>
              <a:t>Cabe utilizarse cuando se presentan situaciones no previstas en los tipos anteriores. Tales como </a:t>
            </a:r>
            <a:r>
              <a:rPr lang="es-MX" sz="3000" b="1" u="sng" dirty="0">
                <a:solidFill>
                  <a:srgbClr val="C00000"/>
                </a:solidFill>
              </a:rPr>
              <a:t>la restricción del derecho a ser asistido por un abogado defensor  libremente  elegido desde que una persona es citada o detenida; o de ser obligado a prestar juramento; o compelido a declarar o reconocer culpabilidad contra uno mismo, o contra el o la cónyuge</a:t>
            </a:r>
            <a:r>
              <a:rPr lang="es-MX" sz="3000" dirty="0"/>
              <a:t>, etc.</a:t>
            </a:r>
            <a:endParaRPr lang="es-ES" sz="3000" dirty="0"/>
          </a:p>
          <a:p>
            <a:pPr marL="45720" indent="0" algn="just">
              <a:buNone/>
            </a:pPr>
            <a:r>
              <a:rPr lang="es-MX" sz="3000" dirty="0"/>
              <a:t> </a:t>
            </a:r>
            <a:endParaRPr lang="es-ES" sz="3000" dirty="0"/>
          </a:p>
          <a:p>
            <a:pPr marL="45720" indent="0" algn="just">
              <a:buNone/>
            </a:pPr>
            <a:r>
              <a:rPr lang="es-MX" sz="3000" dirty="0"/>
              <a:t>Es decir, </a:t>
            </a:r>
            <a:r>
              <a:rPr lang="es-MX" sz="3000" b="1" u="sng" dirty="0">
                <a:solidFill>
                  <a:srgbClr val="FF0000"/>
                </a:solidFill>
              </a:rPr>
              <a:t>si bien no hace referencia a la privación o restricción en sí de la libertad física o de la  locomoción, guarda, empero, un grado razonable de vínculo y enlace con éste</a:t>
            </a:r>
            <a:r>
              <a:rPr lang="es-MX" sz="3000" dirty="0"/>
              <a:t>. Adicionalmente, permite que los derechos innominados –previstos en el artículo 3° de la Constitución– entroncados con la libertad física o de locomoción, puedan ser resguardados.    </a:t>
            </a:r>
            <a:endParaRPr lang="es-ES" sz="3000" dirty="0"/>
          </a:p>
          <a:p>
            <a:pPr marL="45720" indent="0">
              <a:buNone/>
            </a:pPr>
            <a:endParaRPr lang="es-PE" dirty="0"/>
          </a:p>
        </p:txBody>
      </p:sp>
    </p:spTree>
    <p:extLst>
      <p:ext uri="{BB962C8B-B14F-4D97-AF65-F5344CB8AC3E}">
        <p14:creationId xmlns:p14="http://schemas.microsoft.com/office/powerpoint/2010/main" val="316925376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731520"/>
            <a:ext cx="8280920" cy="6126480"/>
          </a:xfrm>
        </p:spPr>
        <p:txBody>
          <a:bodyPr>
            <a:normAutofit/>
          </a:bodyPr>
          <a:lstStyle/>
          <a:p>
            <a:pPr>
              <a:buNone/>
            </a:pPr>
            <a:r>
              <a:rPr lang="es-PE" dirty="0" smtClean="0"/>
              <a:t>	</a:t>
            </a:r>
            <a:r>
              <a:rPr lang="es-PE" sz="3600" b="1" dirty="0" smtClean="0"/>
              <a:t>Constitución Política </a:t>
            </a:r>
          </a:p>
          <a:p>
            <a:pPr algn="just">
              <a:buNone/>
            </a:pPr>
            <a:r>
              <a:rPr lang="es-PE" sz="3600" b="1" dirty="0" smtClean="0"/>
              <a:t>	Artículo 3.- La enumeración de los derechos establecidos en este capítulo no excluye los demás que la Constitución garantiza, ni otros de naturaleza análoga o que se fundan en la dignidad del hombre, o en los principios de soberanía del pueblo, del Estado democrático de derecho y de la forma republicana de gobierno.</a:t>
            </a:r>
            <a:endParaRPr lang="es-PE" sz="3600" b="1" dirty="0"/>
          </a:p>
        </p:txBody>
      </p:sp>
    </p:spTree>
    <p:extLst>
      <p:ext uri="{BB962C8B-B14F-4D97-AF65-F5344CB8AC3E}">
        <p14:creationId xmlns:p14="http://schemas.microsoft.com/office/powerpoint/2010/main" val="33398641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568952" cy="6858000"/>
          </a:xfrm>
        </p:spPr>
        <p:txBody>
          <a:bodyPr>
            <a:normAutofit fontScale="77500" lnSpcReduction="20000"/>
          </a:bodyPr>
          <a:lstStyle/>
          <a:p>
            <a:pPr marL="45720" indent="0">
              <a:buNone/>
            </a:pPr>
            <a:endParaRPr lang="es-ES_tradnl" b="1" dirty="0" smtClean="0">
              <a:solidFill>
                <a:srgbClr val="FF0000"/>
              </a:solidFill>
            </a:endParaRPr>
          </a:p>
          <a:p>
            <a:pPr marL="45720" indent="0">
              <a:buNone/>
            </a:pPr>
            <a:r>
              <a:rPr lang="es-ES_tradnl" b="1" dirty="0" smtClean="0">
                <a:solidFill>
                  <a:srgbClr val="FF0000"/>
                </a:solidFill>
                <a:effectLst>
                  <a:outerShdw blurRad="38100" dist="38100" dir="2700000" algn="tl">
                    <a:srgbClr val="000000">
                      <a:alpha val="43137"/>
                    </a:srgbClr>
                  </a:outerShdw>
                </a:effectLst>
              </a:rPr>
              <a:t>EXP</a:t>
            </a:r>
            <a:r>
              <a:rPr lang="es-ES_tradnl" b="1" dirty="0">
                <a:solidFill>
                  <a:srgbClr val="FF0000"/>
                </a:solidFill>
                <a:effectLst>
                  <a:outerShdw blurRad="38100" dist="38100" dir="2700000" algn="tl">
                    <a:srgbClr val="000000">
                      <a:alpha val="43137"/>
                    </a:srgbClr>
                  </a:outerShdw>
                </a:effectLst>
              </a:rPr>
              <a:t>. N.° 02964-2011-PHC/TC </a:t>
            </a:r>
            <a:r>
              <a:rPr lang="es-ES_tradnl" b="1" dirty="0" smtClean="0">
                <a:solidFill>
                  <a:srgbClr val="FF0000"/>
                </a:solidFill>
                <a:effectLst>
                  <a:outerShdw blurRad="38100" dist="38100" dir="2700000" algn="tl">
                    <a:srgbClr val="000000">
                      <a:alpha val="43137"/>
                    </a:srgbClr>
                  </a:outerShdw>
                </a:effectLst>
              </a:rPr>
              <a:t>(Pluralidad de la instancia) </a:t>
            </a:r>
            <a:br>
              <a:rPr lang="es-ES_tradnl" b="1" dirty="0" smtClean="0">
                <a:solidFill>
                  <a:srgbClr val="FF0000"/>
                </a:solidFill>
                <a:effectLst>
                  <a:outerShdw blurRad="38100" dist="38100" dir="2700000" algn="tl">
                    <a:srgbClr val="000000">
                      <a:alpha val="43137"/>
                    </a:srgbClr>
                  </a:outerShdw>
                </a:effectLst>
              </a:rPr>
            </a:br>
            <a:endParaRPr lang="es-ES_tradnl" b="1" dirty="0" smtClean="0">
              <a:solidFill>
                <a:srgbClr val="FF0000"/>
              </a:solidFill>
              <a:effectLst>
                <a:outerShdw blurRad="38100" dist="38100" dir="2700000" algn="tl">
                  <a:srgbClr val="000000">
                    <a:alpha val="43137"/>
                  </a:srgbClr>
                </a:outerShdw>
              </a:effectLst>
            </a:endParaRPr>
          </a:p>
          <a:p>
            <a:pPr marL="45720" indent="0" algn="just">
              <a:buNone/>
            </a:pPr>
            <a:r>
              <a:rPr lang="es-ES_tradnl" dirty="0"/>
              <a:t>Con fecha 20 de abril del 2011 don Mauricio Gilberto Ponce </a:t>
            </a:r>
            <a:r>
              <a:rPr lang="es-ES_tradnl" dirty="0" err="1"/>
              <a:t>Nuñez</a:t>
            </a:r>
            <a:r>
              <a:rPr lang="es-ES_tradnl" dirty="0"/>
              <a:t> interpone demanda de hábeas corpus y la dirige contra los jueces superiores integrantes de la Primera Sala Penal de Apelaciones de la Corte Superior de Justicia de Arequipa señores Oscar Enrique Béjar Pereira, Fernán Fernández Cevallos y Johnny Manuel Cáceres Valencia a fin de que se </a:t>
            </a:r>
            <a:r>
              <a:rPr lang="es-ES_tradnl" b="1" u="sng" dirty="0">
                <a:solidFill>
                  <a:srgbClr val="FF0000"/>
                </a:solidFill>
              </a:rPr>
              <a:t>declare la nulidad de la resolución de fecha 21 de marzo del 2011 que declara inadmisible el medio impugnatorio de apelación interpuesto contra la sentencia de fecha 21 de setiembre del 2010 que lo condena a cuatro años de pena privativa de la libertad </a:t>
            </a:r>
            <a:r>
              <a:rPr lang="es-ES_tradnl" dirty="0"/>
              <a:t>y a sesenta días multa por la comisión del delito de uso de documento público en agravio de doña Janet Mónica Manrique Flores y de la Superintendencia Nacional de los Registros Públicos (Expediente N.º 2009-01244-48-0401-JR-PE-02). Alega la vulneración de los derechos de defensa y a la pluralidad de instancias. </a:t>
            </a:r>
            <a:endParaRPr lang="es-PE" dirty="0"/>
          </a:p>
          <a:p>
            <a:pPr marL="45720" indent="0" algn="just">
              <a:buNone/>
            </a:pPr>
            <a:r>
              <a:rPr lang="es-ES_tradnl" dirty="0"/>
              <a:t> </a:t>
            </a:r>
            <a:endParaRPr lang="es-PE" dirty="0"/>
          </a:p>
          <a:p>
            <a:pPr marL="45720" indent="0">
              <a:buNone/>
            </a:pPr>
            <a:endParaRPr lang="es-ES_tradnl" b="1" dirty="0"/>
          </a:p>
          <a:p>
            <a:pPr marL="45720" indent="0">
              <a:buNone/>
            </a:pPr>
            <a:endParaRPr lang="es-PE" dirty="0"/>
          </a:p>
        </p:txBody>
      </p:sp>
    </p:spTree>
    <p:extLst>
      <p:ext uri="{BB962C8B-B14F-4D97-AF65-F5344CB8AC3E}">
        <p14:creationId xmlns:p14="http://schemas.microsoft.com/office/powerpoint/2010/main" val="139702294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568952" cy="6858000"/>
          </a:xfrm>
        </p:spPr>
        <p:txBody>
          <a:bodyPr>
            <a:normAutofit lnSpcReduction="10000"/>
          </a:bodyPr>
          <a:lstStyle/>
          <a:p>
            <a:pPr marL="45720" indent="0" algn="just">
              <a:buNone/>
            </a:pPr>
            <a:endParaRPr lang="es-ES_tradnl" dirty="0" smtClean="0"/>
          </a:p>
          <a:p>
            <a:pPr marL="45720" indent="0" algn="just">
              <a:buNone/>
            </a:pPr>
            <a:r>
              <a:rPr lang="es-ES_tradnl" sz="2600" dirty="0" smtClean="0"/>
              <a:t>Sostiene </a:t>
            </a:r>
            <a:r>
              <a:rPr lang="es-ES_tradnl" sz="2600" dirty="0"/>
              <a:t>que contra la sentencia condenatoria el recurrente interpuso el medio impugnatorio de apelación el cual al ser elevado a la Segunda Sala de Apelaciones demandada, esta instancia declaró inadmisible la prueba ofrecida y convocó a las partes para que concurran a la audiencia de apelación de sentencia para el día 14 de marzo del 2011, a las 8:30 a.m. sin apercibírsele que ante su inconcurrencia se iba declarar inadmisible su apelación. Agrega el recurrente que no acudió a la citada audiencia por razones de distancia geográfica y dificultad en medios de transporte, pues domicilia en la ciudad de </a:t>
            </a:r>
            <a:r>
              <a:rPr lang="es-ES_tradnl" sz="2600" dirty="0" err="1"/>
              <a:t>Camaná</a:t>
            </a:r>
            <a:r>
              <a:rPr lang="es-ES_tradnl" sz="2600" dirty="0"/>
              <a:t>, muy distante de la ciudad de Arequipa; empero, si concurrieron las demás partes procesales. Señala también que por no haber concurrido el demandante a la referida audiencia, la Sala demandada la reprogramó para el día 21 de marzo del 2011 a las 15:00 horas, bajo apercibimiento de declarar al accionante reo contumaz y dispuso que se giren en su contra las órdenes de captura.      </a:t>
            </a:r>
            <a:endParaRPr lang="es-PE" sz="2600" dirty="0"/>
          </a:p>
          <a:p>
            <a:pPr marL="45720" indent="0">
              <a:buNone/>
            </a:pPr>
            <a:endParaRPr lang="es-PE" sz="2600" dirty="0"/>
          </a:p>
        </p:txBody>
      </p:sp>
    </p:spTree>
    <p:extLst>
      <p:ext uri="{BB962C8B-B14F-4D97-AF65-F5344CB8AC3E}">
        <p14:creationId xmlns:p14="http://schemas.microsoft.com/office/powerpoint/2010/main" val="362019032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79512" y="0"/>
            <a:ext cx="8640960" cy="6858000"/>
          </a:xfrm>
        </p:spPr>
        <p:txBody>
          <a:bodyPr>
            <a:normAutofit fontScale="92500"/>
          </a:bodyPr>
          <a:lstStyle/>
          <a:p>
            <a:pPr marL="45720" indent="0" algn="just">
              <a:buNone/>
            </a:pPr>
            <a:r>
              <a:rPr lang="es-MX" sz="2800" b="1" dirty="0"/>
              <a:t>Precisión del petitorio</a:t>
            </a:r>
            <a:endParaRPr lang="es-PE" sz="2800" dirty="0"/>
          </a:p>
          <a:p>
            <a:pPr marL="45720" indent="0" algn="just">
              <a:buNone/>
            </a:pPr>
            <a:r>
              <a:rPr lang="es-ES_tradnl" sz="2800" b="1" dirty="0"/>
              <a:t> </a:t>
            </a:r>
            <a:endParaRPr lang="es-PE" sz="2800" dirty="0"/>
          </a:p>
          <a:p>
            <a:pPr marL="45720" indent="0" algn="just">
              <a:buNone/>
            </a:pPr>
            <a:r>
              <a:rPr lang="es-ES_tradnl" sz="2800" dirty="0" smtClean="0"/>
              <a:t>Atendiendo </a:t>
            </a:r>
            <a:r>
              <a:rPr lang="es-ES_tradnl" sz="2800" dirty="0"/>
              <a:t>a los argumentos que sustentan la demanda y a los derechos presumiblemente vulnerados, es necesario establecer que respecto de la violación de los derecho de defensa y a la pluralidad de instancias, </a:t>
            </a:r>
            <a:r>
              <a:rPr lang="es-ES_tradnl" sz="2800" b="1" u="sng" dirty="0">
                <a:solidFill>
                  <a:srgbClr val="0070C0"/>
                </a:solidFill>
              </a:rPr>
              <a:t>el petitorio estaría representado por la nulidad de la resolución de fecha 21 de marzo del 2011 que declara inadmisible el medio impugnatorio de apelación interpuesto contra la sentencia de fecha 21 de setiembre del 2010 que lo condena a cuatro años de pena privativa de la libertad y sesenta días multa por la comisión del delito de uso de documento público</a:t>
            </a:r>
            <a:r>
              <a:rPr lang="es-ES_tradnl" sz="2800" dirty="0"/>
              <a:t> en agravio doña Janet Mónica Manrique Flores y de la Superintendencia Nacional de los Registros Públicos (Expediente N.º 2009-01244-48-0401-JR-PE-02).</a:t>
            </a:r>
            <a:endParaRPr lang="es-PE" sz="2800" dirty="0"/>
          </a:p>
          <a:p>
            <a:pPr marL="45720" indent="0" algn="just">
              <a:buNone/>
            </a:pPr>
            <a:r>
              <a:rPr lang="es-ES_tradnl" dirty="0"/>
              <a:t> </a:t>
            </a:r>
            <a:endParaRPr lang="es-PE" dirty="0"/>
          </a:p>
          <a:p>
            <a:pPr marL="45720" indent="0">
              <a:buNone/>
            </a:pPr>
            <a:endParaRPr lang="es-PE" dirty="0"/>
          </a:p>
        </p:txBody>
      </p:sp>
    </p:spTree>
    <p:extLst>
      <p:ext uri="{BB962C8B-B14F-4D97-AF65-F5344CB8AC3E}">
        <p14:creationId xmlns:p14="http://schemas.microsoft.com/office/powerpoint/2010/main" val="123142724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0"/>
            <a:ext cx="8820472" cy="6858000"/>
          </a:xfrm>
        </p:spPr>
        <p:txBody>
          <a:bodyPr>
            <a:normAutofit fontScale="92500" lnSpcReduction="20000"/>
          </a:bodyPr>
          <a:lstStyle/>
          <a:p>
            <a:pPr>
              <a:buNone/>
            </a:pPr>
            <a:endParaRPr lang="es-ES_tradnl" sz="2400" b="1" dirty="0" smtClean="0"/>
          </a:p>
          <a:p>
            <a:pPr>
              <a:buNone/>
            </a:pPr>
            <a:r>
              <a:rPr lang="es-ES_tradnl" sz="2400" b="1" dirty="0" smtClean="0"/>
              <a:t>	</a:t>
            </a:r>
            <a:r>
              <a:rPr lang="es-MX" sz="2400" b="1" dirty="0" smtClean="0"/>
              <a:t> </a:t>
            </a:r>
            <a:endParaRPr lang="es-PE" sz="2400" dirty="0" smtClean="0"/>
          </a:p>
          <a:p>
            <a:pPr algn="just">
              <a:buNone/>
            </a:pPr>
            <a:r>
              <a:rPr lang="es-ES_tradnl" sz="2400" dirty="0" smtClean="0"/>
              <a:t>	luego de leída la sentencia condenatoria y concedido el medio impugnatorio de apelación </a:t>
            </a:r>
            <a:r>
              <a:rPr lang="es-ES_tradnl" sz="2400" u="sng" dirty="0" smtClean="0">
                <a:solidFill>
                  <a:srgbClr val="0070C0"/>
                </a:solidFill>
              </a:rPr>
              <a:t>se convocó la audiencia de apelación de sentencia el 14 de marzo del 2011 ante la Segunda Sala Penal de Apelaciones de la Corte Superior de Justicia de Arequipa, a la que asistieron todas las partes procesales a excepción del recurrente en su calidad de acusado-apelante aunque sí acudió su abogado defensor</a:t>
            </a:r>
            <a:r>
              <a:rPr lang="es-ES_tradnl" sz="2400" dirty="0" smtClean="0"/>
              <a:t>.  Sin embargo, por no haber concurrido el recurrente la referida audiencia fue suspendida reprogramándosela para el día 21 de marzo del 2011 bajo apercibimiento de declararse la contumacia del recurrente contra quien se dispusieron las órdenes de captura.   </a:t>
            </a:r>
            <a:endParaRPr lang="es-PE" sz="2400" dirty="0" smtClean="0"/>
          </a:p>
          <a:p>
            <a:pPr algn="just">
              <a:buNone/>
            </a:pPr>
            <a:r>
              <a:rPr lang="es-ES_tradnl" sz="2400" dirty="0" smtClean="0"/>
              <a:t> 	</a:t>
            </a:r>
            <a:r>
              <a:rPr lang="es-ES_tradnl" sz="2400" u="sng" dirty="0" smtClean="0">
                <a:solidFill>
                  <a:srgbClr val="FF0000"/>
                </a:solidFill>
              </a:rPr>
              <a:t>En la audiencia de apelación de sentencia el 21 de marzo del 2011, tampoco </a:t>
            </a:r>
            <a:r>
              <a:rPr lang="es-PE" sz="2400" u="sng" dirty="0" smtClean="0">
                <a:solidFill>
                  <a:srgbClr val="FF0000"/>
                </a:solidFill>
              </a:rPr>
              <a:t>acudió el accionante aunque sí </a:t>
            </a:r>
            <a:r>
              <a:rPr lang="es-ES_tradnl" sz="2400" u="sng" dirty="0" smtClean="0">
                <a:solidFill>
                  <a:srgbClr val="FF0000"/>
                </a:solidFill>
              </a:rPr>
              <a:t>estuvo presente su abogado defensor, por lo que haciéndose efectivo el primigenio apercibimiento, se declaró inadmisible el citado medio impugnatorio pretextándose precisamente la inconcurrencia del acusado apelante, rechazándose así la aludida apelación, invocándose al respecto los incisos 2) y 3) del artículo 423º del Nuevo Código Procesal Penal</a:t>
            </a:r>
            <a:r>
              <a:rPr lang="es-ES_tradnl" sz="2400" dirty="0" smtClean="0"/>
              <a:t>. Además se declaró la nulidad de la decisión emitida el 14 de </a:t>
            </a:r>
            <a:r>
              <a:rPr lang="es-ES_tradnl" sz="2400" dirty="0" err="1" smtClean="0"/>
              <a:t>de</a:t>
            </a:r>
            <a:r>
              <a:rPr lang="es-ES_tradnl" sz="2400" dirty="0" smtClean="0"/>
              <a:t> marzo del 2011 en el extremo referido a la declaración de contumacia y las órdenes de captura dispuestas contra el recurrente.   </a:t>
            </a:r>
            <a:endParaRPr lang="es-PE" sz="2400" dirty="0" smtClean="0"/>
          </a:p>
          <a:p>
            <a:pPr>
              <a:buNone/>
            </a:pPr>
            <a:r>
              <a:rPr lang="es-ES_tradnl" dirty="0" smtClean="0"/>
              <a:t> </a:t>
            </a:r>
            <a:endParaRPr lang="es-PE" dirty="0" smtClean="0"/>
          </a:p>
          <a:p>
            <a:pPr>
              <a:buNone/>
            </a:pPr>
            <a:endParaRPr lang="es-PE" dirty="0"/>
          </a:p>
        </p:txBody>
      </p:sp>
    </p:spTree>
    <p:extLst>
      <p:ext uri="{BB962C8B-B14F-4D97-AF65-F5344CB8AC3E}">
        <p14:creationId xmlns:p14="http://schemas.microsoft.com/office/powerpoint/2010/main" val="29868948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640960" cy="6858000"/>
          </a:xfrm>
        </p:spPr>
        <p:txBody>
          <a:bodyPr>
            <a:normAutofit fontScale="85000" lnSpcReduction="20000"/>
          </a:bodyPr>
          <a:lstStyle/>
          <a:p>
            <a:pPr marL="45720" indent="0" algn="just">
              <a:buNone/>
            </a:pPr>
            <a:endParaRPr lang="es-ES_tradnl" sz="3100" dirty="0" smtClean="0"/>
          </a:p>
          <a:p>
            <a:pPr marL="45720" indent="0" algn="just">
              <a:buNone/>
            </a:pPr>
            <a:r>
              <a:rPr lang="es-ES_tradnl" sz="3100" dirty="0" smtClean="0"/>
              <a:t>En </a:t>
            </a:r>
            <a:r>
              <a:rPr lang="es-ES_tradnl" sz="3100" dirty="0"/>
              <a:t>este contexto, este Tribunal considera que </a:t>
            </a:r>
            <a:r>
              <a:rPr lang="es-ES_tradnl" sz="3100" b="1" dirty="0">
                <a:solidFill>
                  <a:srgbClr val="0070C0"/>
                </a:solidFill>
              </a:rPr>
              <a:t>no era necesario reprogramar la audiencia de apelación para el 21 de marzo del 2011, ya que habiendo concurrido el abogado del recurrente a la primera sesión del 14 de marzo del 2011</a:t>
            </a:r>
            <a:r>
              <a:rPr lang="es-ES_tradnl" sz="3100" b="1" u="sng" dirty="0">
                <a:solidFill>
                  <a:srgbClr val="FF0000"/>
                </a:solidFill>
              </a:rPr>
              <a:t>, ésta se debió realizar, siendo que dicho letrado estaba facultado para sustentar oral y técnicamente los argumentos del medio impugnatorio de apelación para que éstos fueran sometidos al contradictorio y al debate oral con su contraparte (Ministerio Público); lo que en otras palabras significa que el imputado (demandante) pudo sustentar oralmente su impugnación a través de su defensor técnico, no siendo por tanto absoluta la necesidad de la presencia del acusado</a:t>
            </a:r>
            <a:r>
              <a:rPr lang="es-ES_tradnl" sz="3100" b="1" dirty="0"/>
              <a:t>. </a:t>
            </a:r>
            <a:endParaRPr lang="es-PE" sz="3100" b="1" dirty="0"/>
          </a:p>
          <a:p>
            <a:pPr marL="45720" indent="0" algn="just">
              <a:buNone/>
            </a:pPr>
            <a:r>
              <a:rPr lang="es-ES_tradnl" sz="3100" dirty="0"/>
              <a:t> </a:t>
            </a:r>
            <a:endParaRPr lang="es-PE" sz="3100" dirty="0"/>
          </a:p>
          <a:p>
            <a:pPr marL="45720" indent="0" algn="just">
              <a:buNone/>
            </a:pPr>
            <a:r>
              <a:rPr lang="es-ES_tradnl" sz="3100" dirty="0" smtClean="0"/>
              <a:t>En </a:t>
            </a:r>
            <a:r>
              <a:rPr lang="es-ES_tradnl" sz="3100" dirty="0"/>
              <a:t>consecuencia, la aplicación literal del inciso 3) del artículo 423º del Nuevo Código Procesal Penal llevada a cabo por el ente judicial demandado resulta incompatible con el derecho a la pluralidad de instancias. </a:t>
            </a:r>
            <a:endParaRPr lang="es-PE" sz="3100" dirty="0"/>
          </a:p>
          <a:p>
            <a:pPr marL="45720" indent="0">
              <a:buNone/>
            </a:pPr>
            <a:r>
              <a:rPr lang="es-ES_tradnl" dirty="0"/>
              <a:t> </a:t>
            </a:r>
            <a:endParaRPr lang="es-PE" dirty="0"/>
          </a:p>
          <a:p>
            <a:pPr marL="45720" indent="0">
              <a:buNone/>
            </a:pPr>
            <a:endParaRPr lang="es-PE" dirty="0"/>
          </a:p>
        </p:txBody>
      </p:sp>
    </p:spTree>
    <p:extLst>
      <p:ext uri="{BB962C8B-B14F-4D97-AF65-F5344CB8AC3E}">
        <p14:creationId xmlns:p14="http://schemas.microsoft.com/office/powerpoint/2010/main" val="125011671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0"/>
            <a:ext cx="8568952" cy="6858000"/>
          </a:xfrm>
        </p:spPr>
        <p:txBody>
          <a:bodyPr>
            <a:normAutofit fontScale="70000" lnSpcReduction="20000"/>
          </a:bodyPr>
          <a:lstStyle/>
          <a:p>
            <a:pPr marL="45720" indent="0">
              <a:buNone/>
            </a:pPr>
            <a:endParaRPr lang="es-ES_tradnl" b="1" dirty="0" smtClean="0"/>
          </a:p>
          <a:p>
            <a:pPr marL="45720" indent="0">
              <a:buNone/>
            </a:pPr>
            <a:r>
              <a:rPr lang="es-ES_tradnl" b="1" dirty="0" smtClean="0"/>
              <a:t>HA </a:t>
            </a:r>
            <a:r>
              <a:rPr lang="es-ES_tradnl" b="1" dirty="0"/>
              <a:t>RESUELTO</a:t>
            </a:r>
            <a:endParaRPr lang="es-PE" dirty="0"/>
          </a:p>
          <a:p>
            <a:pPr marL="45720" indent="0">
              <a:buNone/>
            </a:pPr>
            <a:r>
              <a:rPr lang="es-ES_tradnl" dirty="0"/>
              <a:t> </a:t>
            </a:r>
            <a:endParaRPr lang="es-PE" dirty="0"/>
          </a:p>
          <a:p>
            <a:pPr marL="45720" indent="0" algn="just">
              <a:buNone/>
            </a:pPr>
            <a:r>
              <a:rPr lang="es-ES_tradnl" dirty="0"/>
              <a:t>1.        Declarar </a:t>
            </a:r>
            <a:r>
              <a:rPr lang="es-ES_tradnl" b="1" dirty="0"/>
              <a:t>FUNDADA </a:t>
            </a:r>
            <a:r>
              <a:rPr lang="es-ES_tradnl" dirty="0"/>
              <a:t>la demanda porque se ha acreditado la vulneración al derecho constitucional de la </a:t>
            </a:r>
            <a:r>
              <a:rPr lang="es-PE" dirty="0"/>
              <a:t>pluralidad de instancia;</a:t>
            </a:r>
            <a:r>
              <a:rPr lang="es-ES_tradnl" dirty="0"/>
              <a:t> en consecuencia, </a:t>
            </a:r>
            <a:r>
              <a:rPr lang="es-ES_tradnl" b="1" dirty="0"/>
              <a:t>NULA </a:t>
            </a:r>
            <a:r>
              <a:rPr lang="es-ES_tradnl" dirty="0"/>
              <a:t>la</a:t>
            </a:r>
            <a:r>
              <a:rPr lang="es-ES_tradnl" b="1" dirty="0"/>
              <a:t> </a:t>
            </a:r>
            <a:r>
              <a:rPr lang="es-ES_tradnl" dirty="0"/>
              <a:t>resolución de fecha 21 de marzo del 2011 que declara inadmisible el medio impugnatorio de apelación contra la sentencia condenatoria y nulo todo lo actuado a partir de esta  resolución; y</a:t>
            </a:r>
            <a:endParaRPr lang="es-PE" dirty="0"/>
          </a:p>
          <a:p>
            <a:pPr marL="45720" indent="0">
              <a:buNone/>
            </a:pPr>
            <a:r>
              <a:rPr lang="es-ES_tradnl" dirty="0"/>
              <a:t> </a:t>
            </a:r>
            <a:endParaRPr lang="es-PE" dirty="0"/>
          </a:p>
          <a:p>
            <a:pPr marL="45720" indent="0" algn="just">
              <a:buNone/>
            </a:pPr>
            <a:r>
              <a:rPr lang="es-ES_tradnl" dirty="0"/>
              <a:t>2.        </a:t>
            </a:r>
            <a:r>
              <a:rPr lang="es-ES_tradnl" b="1" dirty="0"/>
              <a:t>ORDENAR </a:t>
            </a:r>
            <a:r>
              <a:rPr lang="es-ES_tradnl" dirty="0"/>
              <a:t> a la Segunda Sala de Apelaciones de Arequipa que programe nueva fecha y hora para la realización de la audiencia de apelación, en el proceso seguido contra don Mauricio Gilberto Ponce </a:t>
            </a:r>
            <a:r>
              <a:rPr lang="es-ES_tradnl" dirty="0" err="1"/>
              <a:t>Nuñez</a:t>
            </a:r>
            <a:r>
              <a:rPr lang="es-ES_tradnl" dirty="0"/>
              <a:t> por delito de uso de documento público en agravio de doña Janet Mónica Manrique Flores y de la Superintendencia Nacional de los Registros Públicos (Expediente N.º 2009-01244-48-0401-JR-PE-02); con el pago de costos.</a:t>
            </a:r>
            <a:endParaRPr lang="es-PE" dirty="0"/>
          </a:p>
          <a:p>
            <a:pPr marL="45720" indent="0">
              <a:buNone/>
            </a:pPr>
            <a:r>
              <a:rPr lang="es-ES_tradnl" dirty="0"/>
              <a:t> </a:t>
            </a:r>
            <a:endParaRPr lang="es-PE" dirty="0"/>
          </a:p>
          <a:p>
            <a:pPr marL="45720" indent="0" algn="just">
              <a:buNone/>
            </a:pPr>
            <a:r>
              <a:rPr lang="es-ES_tradnl" dirty="0"/>
              <a:t>3.        La presente decisión no implica la excarcelación del favorecido ni la suspensión de las órdenes de captura, pues los efectos de la sentencia condenatoria de fecha 21 de setiembre del 2010 que lo condena a cuatro años de pena privativa de la libertad por delito de uso de documento público</a:t>
            </a:r>
            <a:r>
              <a:rPr lang="es-PE" dirty="0"/>
              <a:t>, </a:t>
            </a:r>
            <a:r>
              <a:rPr lang="es-ES_tradnl" dirty="0"/>
              <a:t>continúa vigente.  </a:t>
            </a:r>
            <a:endParaRPr lang="es-PE" dirty="0"/>
          </a:p>
          <a:p>
            <a:pPr marL="45720" indent="0">
              <a:buNone/>
            </a:pPr>
            <a:endParaRPr lang="es-PE" dirty="0"/>
          </a:p>
        </p:txBody>
      </p:sp>
    </p:spTree>
    <p:extLst>
      <p:ext uri="{BB962C8B-B14F-4D97-AF65-F5344CB8AC3E}">
        <p14:creationId xmlns:p14="http://schemas.microsoft.com/office/powerpoint/2010/main" val="134932017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7467600" cy="1143000"/>
          </a:xfrm>
        </p:spPr>
        <p:txBody>
          <a:bodyPr>
            <a:normAutofit fontScale="90000"/>
          </a:bodyPr>
          <a:lstStyle/>
          <a:p>
            <a:pPr marL="45720" indent="0"/>
            <a:r>
              <a:rPr lang="es-ES_tradnl" b="1" dirty="0" smtClean="0">
                <a:solidFill>
                  <a:srgbClr val="FF0000"/>
                </a:solidFill>
              </a:rPr>
              <a:t/>
            </a:r>
            <a:br>
              <a:rPr lang="es-ES_tradnl" b="1" dirty="0" smtClean="0">
                <a:solidFill>
                  <a:srgbClr val="FF0000"/>
                </a:solidFill>
              </a:rPr>
            </a:br>
            <a:r>
              <a:rPr lang="es-ES_tradnl" b="1" dirty="0" smtClean="0">
                <a:solidFill>
                  <a:srgbClr val="FF0000"/>
                </a:solidFill>
                <a:effectLst>
                  <a:outerShdw blurRad="38100" dist="38100" dir="2700000" algn="tl">
                    <a:srgbClr val="000000">
                      <a:alpha val="43137"/>
                    </a:srgbClr>
                  </a:outerShdw>
                </a:effectLst>
              </a:rPr>
              <a:t>EXP. N.° 01691-2010-PHC/TC (Condena en ausencia) </a:t>
            </a:r>
            <a:endParaRPr lang="es-PE" dirty="0"/>
          </a:p>
        </p:txBody>
      </p:sp>
      <p:sp>
        <p:nvSpPr>
          <p:cNvPr id="3" name="2 Marcador de contenido"/>
          <p:cNvSpPr>
            <a:spLocks noGrp="1"/>
          </p:cNvSpPr>
          <p:nvPr>
            <p:ph sz="quarter" idx="1"/>
          </p:nvPr>
        </p:nvSpPr>
        <p:spPr>
          <a:xfrm>
            <a:off x="179512" y="1628800"/>
            <a:ext cx="8496944" cy="5229200"/>
          </a:xfrm>
        </p:spPr>
        <p:txBody>
          <a:bodyPr>
            <a:normAutofit fontScale="62500" lnSpcReduction="20000"/>
          </a:bodyPr>
          <a:lstStyle/>
          <a:p>
            <a:pPr algn="just">
              <a:buNone/>
            </a:pPr>
            <a:r>
              <a:rPr lang="es-PE" dirty="0" smtClean="0"/>
              <a:t>25. De todo lo anterior, se puede inferir que el favorecido fue válidamente notificado de las diversas actuaciones procesales (fojas 115, 116, 117, 130, 131, 132, 146, 147 de autos, y 19, 22, 23, 24, 25, 26, 27, 39, 45 del Cuadernillo de este Tribunal) y concurrió a las diligencias, tanto en las etapas iniciales como a las audiencias del juicio oral, donde prestó su declaración. No obstante ello, voluntariamente dejó de acudir a las últimas sesiones del juicio oral, entre estas, a la de lectura de sentencia y audiencia de apelación de sentencia; de lo que se aprecia que el favorecido conocía del proceso, los términos de la imputación y todas las actuaciones en el proceso, pues cuestionó diversos medios de prueba y contrainterrogó testigos, así como contó con la asistencia de un abogado defensor en todas las sesiones y, finalmente, interpuso recurso de apelación contra la sentencia condenatoria en el acto de lectura de sentencia. Ese recurso tenía por objeto la revisión sobre el fondo de lo resuelto no solo para analizar la condena y las pruebas que la sustentaron, sino también para remediar alguna presunta irregularidad procesal, por lo que la condena en ausencia no ha tenido el efecto de causar indefensión. Por ello, el derecho de defensa fue ejercido por el propio favorecido, así como por sus abogados defensores, en las diversas actuaciones procesales, en las que se encuentran las audiencias donde voluntariamente se sustrajo.</a:t>
            </a:r>
            <a:endParaRPr lang="es-PE" dirty="0"/>
          </a:p>
        </p:txBody>
      </p:sp>
    </p:spTree>
    <p:extLst>
      <p:ext uri="{BB962C8B-B14F-4D97-AF65-F5344CB8AC3E}">
        <p14:creationId xmlns:p14="http://schemas.microsoft.com/office/powerpoint/2010/main" val="214294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56" y="-1251520"/>
            <a:ext cx="15324856" cy="856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51356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548680"/>
            <a:ext cx="8352928" cy="5925272"/>
          </a:xfrm>
        </p:spPr>
        <p:txBody>
          <a:bodyPr>
            <a:normAutofit fontScale="85000" lnSpcReduction="20000"/>
          </a:bodyPr>
          <a:lstStyle/>
          <a:p>
            <a:pPr algn="just">
              <a:buNone/>
            </a:pPr>
            <a:r>
              <a:rPr lang="es-PE" dirty="0" smtClean="0"/>
              <a:t>26. Así las cosas, este Tribunal considera que la postergación de la lectura de sentencia por la no presencia del favorecido hubiera ocasionado la dilación innecesaria del proceso, así como su paralización indefinida, afectando con ello la efectividad del </a:t>
            </a:r>
            <a:r>
              <a:rPr lang="es-PE" i="1" dirty="0" err="1" smtClean="0"/>
              <a:t>ius</a:t>
            </a:r>
            <a:r>
              <a:rPr lang="es-PE" i="1" dirty="0" smtClean="0"/>
              <a:t> </a:t>
            </a:r>
            <a:r>
              <a:rPr lang="es-PE" i="1" dirty="0" err="1" smtClean="0"/>
              <a:t>puniendi</a:t>
            </a:r>
            <a:r>
              <a:rPr lang="es-PE" i="1" dirty="0" smtClean="0"/>
              <a:t> estatal y la protección de bienes jurídicos constitucionales, además de </a:t>
            </a:r>
            <a:r>
              <a:rPr lang="es-PE" dirty="0" smtClean="0"/>
              <a:t>perjuicios al proceso, corno por ejemplo, el quiebre de las audiencias. Ello hubiera perjudicado las labores de impartición de justicia, como a las demás partes procesales, pues el derecho a no ser condenado en ausencia no es absoluto. En ese sentido, puede ser restringido a través de medidas razonables y proporcionales, necesarias para asegurar un buen funcionamiento de las tareas de impartición </a:t>
            </a:r>
            <a:r>
              <a:rPr lang="es-PE" dirty="0" err="1" smtClean="0"/>
              <a:t>dejusticia</a:t>
            </a:r>
            <a:r>
              <a:rPr lang="es-PE" dirty="0" smtClean="0"/>
              <a:t>, y concretamente el interés general en la investigación y sanción del delito,	así como los derechos de las demás partes procesales.</a:t>
            </a:r>
            <a:endParaRPr lang="es-PE" dirty="0"/>
          </a:p>
        </p:txBody>
      </p:sp>
    </p:spTree>
    <p:extLst>
      <p:ext uri="{BB962C8B-B14F-4D97-AF65-F5344CB8AC3E}">
        <p14:creationId xmlns:p14="http://schemas.microsoft.com/office/powerpoint/2010/main" val="8904102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92696"/>
            <a:ext cx="8147248" cy="5781256"/>
          </a:xfrm>
        </p:spPr>
        <p:txBody>
          <a:bodyPr>
            <a:normAutofit/>
          </a:bodyPr>
          <a:lstStyle/>
          <a:p>
            <a:pPr algn="just">
              <a:buNone/>
            </a:pPr>
            <a:r>
              <a:rPr lang="es-PE" sz="3200" dirty="0" smtClean="0"/>
              <a:t>27. En consecuencia, el Tribunal considera que no se ha vulnerado el derecho del favorecido a no ser condenado en ausencia (artículo 139°, inciso 12 de la Constitución), por lo que debe declararse infundada la demanda en este extremo.</a:t>
            </a:r>
            <a:endParaRPr lang="es-PE" sz="3200" dirty="0"/>
          </a:p>
        </p:txBody>
      </p:sp>
    </p:spTree>
    <p:extLst>
      <p:ext uri="{BB962C8B-B14F-4D97-AF65-F5344CB8AC3E}">
        <p14:creationId xmlns:p14="http://schemas.microsoft.com/office/powerpoint/2010/main" val="13030208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48680"/>
            <a:ext cx="8856984" cy="1143000"/>
          </a:xfrm>
        </p:spPr>
        <p:txBody>
          <a:bodyPr>
            <a:noAutofit/>
          </a:bodyPr>
          <a:lstStyle/>
          <a:p>
            <a:pPr marL="0" indent="0" algn="ctr">
              <a:buNone/>
            </a:pPr>
            <a:r>
              <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rPr>
              <a:t>HABEAS CORPUS </a:t>
            </a:r>
            <a:r>
              <a:rPr lang="es-PE" sz="4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EXCEPCIONAL </a:t>
            </a:r>
            <a:endParaRPr lang="es-PE" sz="4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251520" y="1700808"/>
            <a:ext cx="8568952" cy="5157192"/>
          </a:xfrm>
        </p:spPr>
        <p:txBody>
          <a:bodyPr/>
          <a:lstStyle/>
          <a:p>
            <a:pPr marL="45720" indent="0" algn="just">
              <a:buNone/>
            </a:pPr>
            <a:r>
              <a:rPr lang="es-PE" sz="2800" b="1" dirty="0" smtClean="0">
                <a:latin typeface="Times New Roman" pitchFamily="18" charset="0"/>
                <a:cs typeface="Times New Roman" pitchFamily="18" charset="0"/>
              </a:rPr>
              <a:t>Tesis de la Doctrina conocida como </a:t>
            </a:r>
            <a:r>
              <a:rPr lang="es-PE" sz="2800" b="1" i="1" dirty="0" smtClean="0">
                <a:latin typeface="Times New Roman" pitchFamily="18" charset="0"/>
                <a:cs typeface="Times New Roman" pitchFamily="18" charset="0"/>
              </a:rPr>
              <a:t>contralor judicial parcial, </a:t>
            </a:r>
            <a:r>
              <a:rPr lang="es-PE" sz="2800" b="1" dirty="0" smtClean="0">
                <a:latin typeface="Times New Roman" pitchFamily="18" charset="0"/>
                <a:cs typeface="Times New Roman" pitchFamily="18" charset="0"/>
              </a:rPr>
              <a:t>como forma de </a:t>
            </a:r>
            <a:r>
              <a:rPr lang="es-PE" sz="2800" b="1" u="sng" dirty="0" err="1" smtClean="0">
                <a:latin typeface="Times New Roman" pitchFamily="18" charset="0"/>
                <a:cs typeface="Times New Roman" pitchFamily="18" charset="0"/>
              </a:rPr>
              <a:t>interdictar</a:t>
            </a:r>
            <a:r>
              <a:rPr lang="es-PE" sz="2800" b="1" u="sng" dirty="0" smtClean="0">
                <a:latin typeface="Times New Roman" pitchFamily="18" charset="0"/>
                <a:cs typeface="Times New Roman" pitchFamily="18" charset="0"/>
              </a:rPr>
              <a:t> posibles daños a la libertad durante un estado de excepción</a:t>
            </a:r>
            <a:r>
              <a:rPr lang="es-PE" sz="2800" b="1" dirty="0" smtClean="0">
                <a:latin typeface="Times New Roman" pitchFamily="18" charset="0"/>
                <a:cs typeface="Times New Roman" pitchFamily="18" charset="0"/>
              </a:rPr>
              <a:t>.</a:t>
            </a:r>
          </a:p>
          <a:p>
            <a:pPr marL="45720" indent="0" algn="just">
              <a:buNone/>
            </a:pPr>
            <a:r>
              <a:rPr lang="es-PE" sz="2800" b="1" dirty="0" smtClean="0">
                <a:latin typeface="Times New Roman" pitchFamily="18" charset="0"/>
                <a:cs typeface="Times New Roman" pitchFamily="18" charset="0"/>
              </a:rPr>
              <a:t>La Constitución Política de 1993, art. 200, parte final ha previsto la interposición de procesos constitucionales de la libertad durante la vigencia de un régimen de excepción, con el  </a:t>
            </a:r>
            <a:r>
              <a:rPr lang="es-PE" sz="2800" b="1" u="sng" dirty="0" smtClean="0">
                <a:latin typeface="Times New Roman" pitchFamily="18" charset="0"/>
                <a:cs typeface="Times New Roman" pitchFamily="18" charset="0"/>
              </a:rPr>
              <a:t>con el objeto de controlar si las restricciones de los derechos fundamentales se han realizado bajo los marcos de la razonabilidad y proporcionalidad</a:t>
            </a:r>
            <a:r>
              <a:rPr lang="es-PE" dirty="0" smtClean="0"/>
              <a:t>. </a:t>
            </a:r>
            <a:endParaRPr lang="es-PE" dirty="0"/>
          </a:p>
        </p:txBody>
      </p:sp>
    </p:spTree>
    <p:extLst>
      <p:ext uri="{BB962C8B-B14F-4D97-AF65-F5344CB8AC3E}">
        <p14:creationId xmlns:p14="http://schemas.microsoft.com/office/powerpoint/2010/main" val="391909325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effectLst>
                  <a:outerShdw blurRad="38100" dist="38100" dir="2700000" algn="tl">
                    <a:srgbClr val="000000">
                      <a:alpha val="43137"/>
                    </a:srgbClr>
                  </a:outerShdw>
                </a:effectLst>
              </a:rPr>
              <a:t>Sentencia Interlocutoria </a:t>
            </a:r>
            <a:endParaRPr lang="es-PE"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PE"/>
          </a:p>
        </p:txBody>
      </p:sp>
    </p:spTree>
    <p:extLst>
      <p:ext uri="{BB962C8B-B14F-4D97-AF65-F5344CB8AC3E}">
        <p14:creationId xmlns:p14="http://schemas.microsoft.com/office/powerpoint/2010/main" val="349058997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2763688"/>
            <a:ext cx="15468872" cy="1007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6794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1251520"/>
            <a:ext cx="15468872" cy="856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29238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88" y="-603448"/>
            <a:ext cx="15612888" cy="79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53247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819472"/>
            <a:ext cx="15972928" cy="81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5593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107504"/>
            <a:ext cx="15900920" cy="84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4257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819472"/>
            <a:ext cx="15036824" cy="81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6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E" sz="2400" b="1" dirty="0"/>
              <a:t>EXP. N.° 06218-2007-PHC/TC</a:t>
            </a:r>
            <a:br>
              <a:rPr lang="es-PE" sz="2400" b="1" dirty="0"/>
            </a:br>
            <a:r>
              <a:rPr lang="es-PE" sz="2400" b="1" dirty="0"/>
              <a:t>JUNÍN</a:t>
            </a:r>
            <a:br>
              <a:rPr lang="es-PE" sz="2400" b="1" dirty="0"/>
            </a:br>
            <a:r>
              <a:rPr lang="es-PE" sz="2400" b="1" dirty="0"/>
              <a:t>VÍCTOR ESTEBAN</a:t>
            </a:r>
            <a:br>
              <a:rPr lang="es-PE" sz="2400" b="1" dirty="0"/>
            </a:br>
            <a:r>
              <a:rPr lang="es-PE" sz="2400" b="1" dirty="0"/>
              <a:t>CAMARENA</a:t>
            </a:r>
            <a:endParaRPr lang="es-PE" sz="2400" dirty="0"/>
          </a:p>
        </p:txBody>
      </p:sp>
      <p:sp>
        <p:nvSpPr>
          <p:cNvPr id="3" name="2 Marcador de contenido"/>
          <p:cNvSpPr>
            <a:spLocks noGrp="1"/>
          </p:cNvSpPr>
          <p:nvPr>
            <p:ph idx="1"/>
          </p:nvPr>
        </p:nvSpPr>
        <p:spPr>
          <a:xfrm>
            <a:off x="395536" y="1844824"/>
            <a:ext cx="8229600" cy="4525963"/>
          </a:xfrm>
        </p:spPr>
        <p:txBody>
          <a:bodyPr/>
          <a:lstStyle/>
          <a:p>
            <a:pPr marL="0" indent="0" algn="just">
              <a:buNone/>
            </a:pPr>
            <a:r>
              <a:rPr lang="es-PE" dirty="0" smtClean="0"/>
              <a:t>8. En </a:t>
            </a:r>
            <a:r>
              <a:rPr lang="es-PE" dirty="0"/>
              <a:t>tal sentido cabe señalar que el juez constitucional al recibir una demanda de hábeas corpus, tiene como primera función verificar si ésta cumple los genéricos requisitos de </a:t>
            </a:r>
            <a:r>
              <a:rPr lang="es-PE" dirty="0" err="1"/>
              <a:t>procedibilidad</a:t>
            </a:r>
            <a:r>
              <a:rPr lang="es-PE" dirty="0"/>
              <a:t> previstos en los artículos 2º, 3º, 4º y 5º del </a:t>
            </a:r>
            <a:r>
              <a:rPr lang="es-PE" dirty="0" err="1"/>
              <a:t>CPConst</a:t>
            </a:r>
            <a:r>
              <a:rPr lang="es-PE" dirty="0"/>
              <a:t>., pues solo así podrá comprobar si la relación jurídica procesal es válida y, por tanto, es factible que se pronuncie sobre el fondo del asunto controvertido.</a:t>
            </a:r>
          </a:p>
        </p:txBody>
      </p:sp>
    </p:spTree>
    <p:extLst>
      <p:ext uri="{BB962C8B-B14F-4D97-AF65-F5344CB8AC3E}">
        <p14:creationId xmlns:p14="http://schemas.microsoft.com/office/powerpoint/2010/main" val="344333816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603448"/>
            <a:ext cx="15396864" cy="79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03105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323528"/>
            <a:ext cx="15684896" cy="86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22137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675456"/>
            <a:ext cx="15972928" cy="799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7496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endParaRPr lang="es-P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747464"/>
            <a:ext cx="15900920" cy="806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2129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88" y="-891480"/>
            <a:ext cx="15612888" cy="820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15353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1539552"/>
            <a:ext cx="15540880" cy="885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17043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872" y="-819472"/>
            <a:ext cx="15468872" cy="81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71039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79512"/>
            <a:ext cx="15684896" cy="849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1245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1611560"/>
            <a:ext cx="15828912" cy="892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01632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00" y="-1467544"/>
            <a:ext cx="16621000" cy="878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9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171400"/>
            <a:ext cx="7772400" cy="1470025"/>
          </a:xfrm>
        </p:spPr>
        <p:txBody>
          <a:bodyPr>
            <a:normAutofit/>
          </a:bodyPr>
          <a:lstStyle/>
          <a:p>
            <a:r>
              <a:rPr lang="es-PE" sz="3200" b="1" dirty="0" smtClean="0">
                <a:effectLst>
                  <a:outerShdw blurRad="38100" dist="38100" dir="2700000" algn="tl">
                    <a:srgbClr val="000000">
                      <a:alpha val="43137"/>
                    </a:srgbClr>
                  </a:outerShdw>
                </a:effectLst>
              </a:rPr>
              <a:t>Contenido de la Demanda de Habeas Corpus </a:t>
            </a:r>
            <a:endParaRPr lang="es-PE" sz="32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23528" y="1052736"/>
            <a:ext cx="8424936" cy="5805264"/>
          </a:xfrm>
        </p:spPr>
        <p:txBody>
          <a:bodyPr>
            <a:normAutofit fontScale="92500" lnSpcReduction="20000"/>
          </a:bodyPr>
          <a:lstStyle/>
          <a:p>
            <a:pPr marL="514350" indent="-514350" algn="just">
              <a:buAutoNum type="arabicParenR"/>
            </a:pPr>
            <a:r>
              <a:rPr lang="es-PE" b="1" dirty="0" smtClean="0">
                <a:solidFill>
                  <a:schemeClr val="tx1"/>
                </a:solidFill>
              </a:rPr>
              <a:t>La designación del Juez ante quien se interpone. </a:t>
            </a:r>
          </a:p>
          <a:p>
            <a:pPr marL="514350" indent="-514350" algn="just">
              <a:buAutoNum type="arabicParenR"/>
            </a:pPr>
            <a:r>
              <a:rPr lang="es-PE" b="1" dirty="0" smtClean="0">
                <a:solidFill>
                  <a:schemeClr val="tx1"/>
                </a:solidFill>
              </a:rPr>
              <a:t>El nombre, identidad y domicilio procesal del demandante.</a:t>
            </a:r>
          </a:p>
          <a:p>
            <a:pPr algn="just"/>
            <a:r>
              <a:rPr lang="es-PE" b="1" dirty="0" smtClean="0">
                <a:solidFill>
                  <a:schemeClr val="tx1"/>
                </a:solidFill>
              </a:rPr>
              <a:t>3) El nombre y domicilio del demandado.</a:t>
            </a:r>
          </a:p>
          <a:p>
            <a:pPr algn="just"/>
            <a:r>
              <a:rPr lang="es-PE" b="1" dirty="0" smtClean="0">
                <a:solidFill>
                  <a:schemeClr val="tx1"/>
                </a:solidFill>
              </a:rPr>
              <a:t>4) El petitorio, que comprende la determinación clara y concreta de lo que se pide. </a:t>
            </a:r>
          </a:p>
          <a:p>
            <a:pPr algn="just"/>
            <a:r>
              <a:rPr lang="es-PE" b="1" dirty="0" smtClean="0">
                <a:solidFill>
                  <a:schemeClr val="tx1"/>
                </a:solidFill>
              </a:rPr>
              <a:t>5) La relación numerada de los hechos que hayan producido, o estén en vías de producir la agresión del derecho constitucional. </a:t>
            </a:r>
          </a:p>
          <a:p>
            <a:pPr algn="just"/>
            <a:r>
              <a:rPr lang="es-PE" b="1" dirty="0" smtClean="0">
                <a:solidFill>
                  <a:schemeClr val="tx1"/>
                </a:solidFill>
              </a:rPr>
              <a:t>6) Los derechos que se consideran violados o amenazados. </a:t>
            </a:r>
          </a:p>
          <a:p>
            <a:pPr algn="just"/>
            <a:r>
              <a:rPr lang="es-PE" b="1" dirty="0" smtClean="0">
                <a:solidFill>
                  <a:schemeClr val="tx1"/>
                </a:solidFill>
              </a:rPr>
              <a:t>7) La firma del demandante o del que en su favor interpone la demanda. </a:t>
            </a:r>
            <a:endParaRPr lang="es-PE" b="1" dirty="0">
              <a:solidFill>
                <a:schemeClr val="tx1"/>
              </a:solidFill>
            </a:endParaRPr>
          </a:p>
        </p:txBody>
      </p:sp>
    </p:spTree>
    <p:extLst>
      <p:ext uri="{BB962C8B-B14F-4D97-AF65-F5344CB8AC3E}">
        <p14:creationId xmlns:p14="http://schemas.microsoft.com/office/powerpoint/2010/main" val="41830814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1899592"/>
            <a:ext cx="15828912" cy="921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035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36" y="-1467544"/>
            <a:ext cx="16044936" cy="878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41709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3" name="2 Marcador de contenido"/>
          <p:cNvSpPr>
            <a:spLocks noGrp="1"/>
          </p:cNvSpPr>
          <p:nvPr>
            <p:ph idx="1"/>
          </p:nvPr>
        </p:nvSpPr>
        <p:spPr/>
        <p:txBody>
          <a:bodyPr/>
          <a:lstStyle/>
          <a:p>
            <a:endParaRPr lang="es-PE"/>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976" y="-1107504"/>
            <a:ext cx="16404976" cy="84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00255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88" y="-963488"/>
            <a:ext cx="15612888" cy="82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0263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848" y="-1107504"/>
            <a:ext cx="15252848" cy="84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64829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500306"/>
            <a:ext cx="8229600" cy="1143000"/>
          </a:xfrm>
        </p:spPr>
        <p:txBody>
          <a:bodyPr>
            <a:normAutofit fontScale="90000"/>
          </a:bodyPr>
          <a:lstStyle/>
          <a:p>
            <a:r>
              <a:rPr lang="es-PE" sz="8800" b="1" dirty="0" smtClean="0"/>
              <a:t>GRACIAS </a:t>
            </a:r>
            <a:endParaRPr lang="es-PE" sz="8800" b="1" dirty="0"/>
          </a:p>
        </p:txBody>
      </p:sp>
    </p:spTree>
    <p:extLst>
      <p:ext uri="{BB962C8B-B14F-4D97-AF65-F5344CB8AC3E}">
        <p14:creationId xmlns:p14="http://schemas.microsoft.com/office/powerpoint/2010/main" val="2895787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normAutofit/>
          </a:bodyPr>
          <a:lstStyle/>
          <a:p>
            <a:r>
              <a:rPr lang="es-PE" b="1" dirty="0" smtClean="0">
                <a:effectLst>
                  <a:outerShdw blurRad="38100" dist="38100" dir="2700000" algn="tl">
                    <a:srgbClr val="000000">
                      <a:alpha val="43137"/>
                    </a:srgbClr>
                  </a:outerShdw>
                </a:effectLst>
              </a:rPr>
              <a:t>Modelos de Demanda de Habeas Corpus </a:t>
            </a:r>
            <a:endParaRPr lang="es-PE"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lstStyle/>
          <a:p>
            <a:endParaRPr lang="es-PE" dirty="0"/>
          </a:p>
        </p:txBody>
      </p:sp>
    </p:spTree>
    <p:extLst>
      <p:ext uri="{BB962C8B-B14F-4D97-AF65-F5344CB8AC3E}">
        <p14:creationId xmlns:p14="http://schemas.microsoft.com/office/powerpoint/2010/main" val="2625869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03548" y="2996952"/>
            <a:ext cx="8136904" cy="1470025"/>
          </a:xfrm>
        </p:spPr>
        <p:txBody>
          <a:bodyPr>
            <a:normAutofit fontScale="90000"/>
          </a:bodyPr>
          <a:lstStyle/>
          <a:p>
            <a:pPr algn="l"/>
            <a:r>
              <a:rPr lang="es-PE" sz="2000" b="1" dirty="0" smtClean="0"/>
              <a:t>			</a:t>
            </a:r>
            <a:r>
              <a:rPr lang="es-PE" sz="2200" b="1" dirty="0" smtClean="0"/>
              <a:t>	EXPEDIENTE</a:t>
            </a:r>
            <a:r>
              <a:rPr lang="es-PE" sz="2200" b="1" dirty="0"/>
              <a:t>    </a:t>
            </a:r>
            <a:r>
              <a:rPr lang="es-PE" sz="2200" b="1" dirty="0" smtClean="0"/>
              <a:t>:</a:t>
            </a:r>
            <a:r>
              <a:rPr lang="es-PE" sz="2200" dirty="0"/>
              <a:t/>
            </a:r>
            <a:br>
              <a:rPr lang="es-PE" sz="2200" dirty="0"/>
            </a:br>
            <a:r>
              <a:rPr lang="es-PE" sz="2200" dirty="0"/>
              <a:t/>
            </a:r>
            <a:br>
              <a:rPr lang="es-PE" sz="2200" dirty="0"/>
            </a:br>
            <a:r>
              <a:rPr lang="es-PE" sz="2200" dirty="0" smtClean="0"/>
              <a:t>				</a:t>
            </a:r>
            <a:r>
              <a:rPr lang="es-PE" sz="2200" b="1" dirty="0" smtClean="0"/>
              <a:t>ESPECIALISTA</a:t>
            </a:r>
            <a:r>
              <a:rPr lang="es-PE" sz="2200" b="1" dirty="0"/>
              <a:t> </a:t>
            </a:r>
            <a:r>
              <a:rPr lang="es-PE" sz="2200" b="1" dirty="0" smtClean="0"/>
              <a:t>:</a:t>
            </a:r>
            <a:r>
              <a:rPr lang="es-PE" sz="2200" dirty="0"/>
              <a:t/>
            </a:r>
            <a:br>
              <a:rPr lang="es-PE" sz="2200" dirty="0"/>
            </a:br>
            <a:r>
              <a:rPr lang="es-PE" sz="2200" dirty="0"/>
              <a:t/>
            </a:r>
            <a:br>
              <a:rPr lang="es-PE" sz="2200" dirty="0"/>
            </a:br>
            <a:r>
              <a:rPr lang="es-PE" sz="2200" dirty="0" smtClean="0"/>
              <a:t>				</a:t>
            </a:r>
            <a:r>
              <a:rPr lang="es-PE" sz="2200" b="1" dirty="0" smtClean="0"/>
              <a:t>ESCRITO: </a:t>
            </a:r>
            <a:r>
              <a:rPr lang="es-PE" sz="2200" b="1" dirty="0"/>
              <a:t>01-2012</a:t>
            </a:r>
            <a:r>
              <a:rPr lang="es-PE" sz="2200" dirty="0"/>
              <a:t/>
            </a:r>
            <a:br>
              <a:rPr lang="es-PE" sz="2200" dirty="0"/>
            </a:br>
            <a:r>
              <a:rPr lang="es-PE" sz="2200" dirty="0"/>
              <a:t/>
            </a:r>
            <a:br>
              <a:rPr lang="es-PE" sz="2200" dirty="0"/>
            </a:br>
            <a:r>
              <a:rPr lang="es-PE" sz="2200" dirty="0" smtClean="0"/>
              <a:t>				</a:t>
            </a:r>
            <a:r>
              <a:rPr lang="es-PE" sz="2200" b="1" dirty="0" smtClean="0"/>
              <a:t>SUMILLA: </a:t>
            </a:r>
            <a:r>
              <a:rPr lang="es-PE" sz="2200" b="1" dirty="0"/>
              <a:t>Demanda de Habeas </a:t>
            </a:r>
            <a:r>
              <a:rPr lang="es-PE" sz="2200" b="1" dirty="0" smtClean="0"/>
              <a:t>					Corpus</a:t>
            </a:r>
            <a:r>
              <a:rPr lang="es-PE" sz="2200" dirty="0"/>
              <a:t/>
            </a:r>
            <a:br>
              <a:rPr lang="es-PE" sz="2200" dirty="0"/>
            </a:br>
            <a:r>
              <a:rPr lang="es-PE" sz="2200" dirty="0"/>
              <a:t/>
            </a:r>
            <a:br>
              <a:rPr lang="es-PE" sz="2200" dirty="0"/>
            </a:br>
            <a:r>
              <a:rPr lang="es-PE" sz="2200" b="1" dirty="0"/>
              <a:t>SEÑOR JUEZ ESPECIALIZADO EN LO </a:t>
            </a:r>
            <a:r>
              <a:rPr lang="es-PE" sz="2200" b="1" dirty="0" smtClean="0"/>
              <a:t>PENAL DE TRUJILLO </a:t>
            </a:r>
            <a:r>
              <a:rPr lang="es-PE" sz="2200" dirty="0"/>
              <a:t/>
            </a:r>
            <a:br>
              <a:rPr lang="es-PE" sz="2200" dirty="0"/>
            </a:br>
            <a:r>
              <a:rPr lang="es-PE" sz="2200" dirty="0"/>
              <a:t/>
            </a:r>
            <a:br>
              <a:rPr lang="es-PE" sz="2200" dirty="0"/>
            </a:br>
            <a:r>
              <a:rPr lang="es-PE" sz="2200" dirty="0" smtClean="0"/>
              <a:t>		</a:t>
            </a:r>
            <a:r>
              <a:rPr lang="es-PE" sz="2200" b="1" dirty="0" smtClean="0"/>
              <a:t>(</a:t>
            </a:r>
            <a:r>
              <a:rPr lang="es-PE" sz="2200" b="1" dirty="0"/>
              <a:t>NOMBRE DE LA PERSONA </a:t>
            </a:r>
            <a:r>
              <a:rPr lang="es-PE" sz="2200" b="1" dirty="0" smtClean="0"/>
              <a:t>PERJUDICADA</a:t>
            </a:r>
            <a:r>
              <a:rPr lang="es-PE" sz="2200" dirty="0"/>
              <a:t> o por </a:t>
            </a:r>
            <a:r>
              <a:rPr lang="es-PE" sz="2200" dirty="0" smtClean="0"/>
              <a:t>cualquier 		persona </a:t>
            </a:r>
            <a:r>
              <a:rPr lang="es-PE" sz="2200" dirty="0"/>
              <a:t>en favor del perjudicado, para el </a:t>
            </a:r>
            <a:r>
              <a:rPr lang="es-PE" sz="2200" dirty="0" smtClean="0"/>
              <a:t>presente </a:t>
            </a:r>
            <a:r>
              <a:rPr lang="es-PE" sz="2200" dirty="0"/>
              <a:t>modelo </a:t>
            </a:r>
            <a:r>
              <a:rPr lang="es-PE" sz="2200" dirty="0" smtClean="0"/>
              <a:t>		quien </a:t>
            </a:r>
            <a:r>
              <a:rPr lang="es-PE" sz="2200" dirty="0"/>
              <a:t>presenta la demanda es el </a:t>
            </a:r>
            <a:r>
              <a:rPr lang="es-PE" sz="2200" dirty="0" smtClean="0"/>
              <a:t>padre de </a:t>
            </a:r>
            <a:r>
              <a:rPr lang="es-PE" sz="2200" dirty="0"/>
              <a:t>un menor de 17 </a:t>
            </a:r>
            <a:r>
              <a:rPr lang="es-PE" sz="2200" dirty="0" smtClean="0"/>
              <a:t>		años</a:t>
            </a:r>
            <a:r>
              <a:rPr lang="es-PE" sz="2200" dirty="0"/>
              <a:t>), con DNI (…), con </a:t>
            </a:r>
            <a:r>
              <a:rPr lang="es-PE" sz="2200" dirty="0" smtClean="0"/>
              <a:t>dirección </a:t>
            </a:r>
            <a:r>
              <a:rPr lang="es-PE" sz="2200" dirty="0"/>
              <a:t>domiciliaria en (…), en mi </a:t>
            </a:r>
            <a:r>
              <a:rPr lang="es-PE" sz="2200" dirty="0" smtClean="0"/>
              <a:t>		calidad </a:t>
            </a:r>
            <a:r>
              <a:rPr lang="es-PE" sz="2200" dirty="0"/>
              <a:t>de padre de </a:t>
            </a:r>
            <a:r>
              <a:rPr lang="es-PE" sz="2200" dirty="0" smtClean="0"/>
              <a:t>mi </a:t>
            </a:r>
            <a:r>
              <a:rPr lang="es-PE" sz="2200" dirty="0"/>
              <a:t>menor hijo (indicar el nombre del </a:t>
            </a:r>
            <a:r>
              <a:rPr lang="es-PE" sz="2200" dirty="0" smtClean="0"/>
              <a:t>		hijo</a:t>
            </a:r>
            <a:r>
              <a:rPr lang="es-PE" sz="2200" dirty="0"/>
              <a:t>) </a:t>
            </a:r>
            <a:r>
              <a:rPr lang="es-PE" sz="2200" dirty="0" smtClean="0"/>
              <a:t>señalando domicilio </a:t>
            </a:r>
            <a:r>
              <a:rPr lang="es-PE" sz="2200" dirty="0"/>
              <a:t>procesal en (esto no es necesario </a:t>
            </a:r>
            <a:r>
              <a:rPr lang="es-PE" sz="2200" dirty="0" smtClean="0"/>
              <a:t>		debido al carácter </a:t>
            </a:r>
            <a:r>
              <a:rPr lang="es-PE" sz="2200" dirty="0"/>
              <a:t>urgente de esta demanda); a Ud</a:t>
            </a:r>
            <a:r>
              <a:rPr lang="es-PE" sz="2200" dirty="0" smtClean="0"/>
              <a:t>., 			respetuosamente, </a:t>
            </a:r>
            <a:r>
              <a:rPr lang="es-PE" sz="2000" dirty="0" smtClean="0"/>
              <a:t>digo</a:t>
            </a:r>
            <a:r>
              <a:rPr lang="es-PE" sz="2000" dirty="0"/>
              <a:t>:</a:t>
            </a:r>
            <a:r>
              <a:rPr lang="es-PE" dirty="0"/>
              <a:t/>
            </a:r>
            <a:br>
              <a:rPr lang="es-PE" dirty="0"/>
            </a:br>
            <a:r>
              <a:rPr lang="es-PE" dirty="0"/>
              <a:t/>
            </a:r>
            <a:br>
              <a:rPr lang="es-PE" dirty="0"/>
            </a:br>
            <a:endParaRPr lang="es-PE" dirty="0"/>
          </a:p>
        </p:txBody>
      </p:sp>
    </p:spTree>
    <p:extLst>
      <p:ext uri="{BB962C8B-B14F-4D97-AF65-F5344CB8AC3E}">
        <p14:creationId xmlns:p14="http://schemas.microsoft.com/office/powerpoint/2010/main" val="691652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0"/>
            <a:ext cx="8553450" cy="6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611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260648"/>
            <a:ext cx="8568952" cy="6597352"/>
          </a:xfrm>
        </p:spPr>
        <p:txBody>
          <a:bodyPr>
            <a:normAutofit fontScale="47500" lnSpcReduction="20000"/>
          </a:bodyPr>
          <a:lstStyle/>
          <a:p>
            <a:pPr algn="l"/>
            <a:r>
              <a:rPr lang="es-PE" sz="3500" b="1" dirty="0">
                <a:solidFill>
                  <a:schemeClr val="tx1"/>
                </a:solidFill>
              </a:rPr>
              <a:t>iv.</a:t>
            </a:r>
            <a:r>
              <a:rPr lang="es-PE" sz="3500" dirty="0">
                <a:solidFill>
                  <a:schemeClr val="tx1"/>
                </a:solidFill>
              </a:rPr>
              <a:t>         </a:t>
            </a:r>
            <a:r>
              <a:rPr lang="es-PE" sz="3500" b="1" u="sng" dirty="0">
                <a:solidFill>
                  <a:schemeClr val="tx1"/>
                </a:solidFill>
              </a:rPr>
              <a:t>Fundamentos de la demanda</a:t>
            </a:r>
            <a:endParaRPr lang="es-PE" sz="3500" dirty="0">
              <a:solidFill>
                <a:schemeClr val="tx1"/>
              </a:solidFill>
            </a:endParaRPr>
          </a:p>
          <a:p>
            <a:pPr algn="just"/>
            <a:r>
              <a:rPr lang="es-PE" sz="3500" dirty="0">
                <a:solidFill>
                  <a:schemeClr val="tx1"/>
                </a:solidFill>
              </a:rPr>
              <a:t/>
            </a:r>
            <a:br>
              <a:rPr lang="es-PE" sz="3500" dirty="0">
                <a:solidFill>
                  <a:schemeClr val="tx1"/>
                </a:solidFill>
              </a:rPr>
            </a:br>
            <a:r>
              <a:rPr lang="es-PE" sz="3500" dirty="0">
                <a:solidFill>
                  <a:schemeClr val="tx1"/>
                </a:solidFill>
              </a:rPr>
              <a:t>1.  </a:t>
            </a:r>
            <a:r>
              <a:rPr lang="es-PE" sz="3500" dirty="0" smtClean="0">
                <a:solidFill>
                  <a:schemeClr val="tx1"/>
                </a:solidFill>
              </a:rPr>
              <a:t>El </a:t>
            </a:r>
            <a:r>
              <a:rPr lang="es-PE" sz="3500" dirty="0">
                <a:solidFill>
                  <a:schemeClr val="tx1"/>
                </a:solidFill>
              </a:rPr>
              <a:t>demandante actúa en representación del Señor (…) quien es mi hijo.</a:t>
            </a:r>
          </a:p>
          <a:p>
            <a:pPr algn="just"/>
            <a:r>
              <a:rPr lang="es-PE" sz="3500" dirty="0">
                <a:solidFill>
                  <a:schemeClr val="tx1"/>
                </a:solidFill>
              </a:rPr>
              <a:t/>
            </a:r>
            <a:br>
              <a:rPr lang="es-PE" sz="3500" dirty="0">
                <a:solidFill>
                  <a:schemeClr val="tx1"/>
                </a:solidFill>
              </a:rPr>
            </a:br>
            <a:r>
              <a:rPr lang="es-PE" sz="3500" dirty="0">
                <a:solidFill>
                  <a:schemeClr val="tx1"/>
                </a:solidFill>
              </a:rPr>
              <a:t>2. </a:t>
            </a:r>
            <a:r>
              <a:rPr lang="es-PE" sz="3500" dirty="0" smtClean="0">
                <a:solidFill>
                  <a:schemeClr val="tx1"/>
                </a:solidFill>
              </a:rPr>
              <a:t>Mi </a:t>
            </a:r>
            <a:r>
              <a:rPr lang="es-PE" sz="3500" dirty="0">
                <a:solidFill>
                  <a:schemeClr val="tx1"/>
                </a:solidFill>
              </a:rPr>
              <a:t>hijo cuenta con 17 años de edad como se verifica de la copia de su documento nacional de identidad que adjunto.</a:t>
            </a:r>
          </a:p>
          <a:p>
            <a:pPr algn="just"/>
            <a:r>
              <a:rPr lang="es-PE" sz="3500" dirty="0">
                <a:solidFill>
                  <a:schemeClr val="tx1"/>
                </a:solidFill>
              </a:rPr>
              <a:t/>
            </a:r>
            <a:br>
              <a:rPr lang="es-PE" sz="3500" dirty="0">
                <a:solidFill>
                  <a:schemeClr val="tx1"/>
                </a:solidFill>
              </a:rPr>
            </a:br>
            <a:r>
              <a:rPr lang="es-PE" sz="3500" dirty="0">
                <a:solidFill>
                  <a:schemeClr val="tx1"/>
                </a:solidFill>
              </a:rPr>
              <a:t>3.  A la fecha mi hijo se encuentra recluido en calidad de soldado del Cuartel General terrestre (…) a cargo del Coronel (…)</a:t>
            </a:r>
          </a:p>
          <a:p>
            <a:pPr algn="just"/>
            <a:r>
              <a:rPr lang="es-PE" sz="3500" dirty="0">
                <a:solidFill>
                  <a:schemeClr val="tx1"/>
                </a:solidFill>
              </a:rPr>
              <a:t/>
            </a:r>
            <a:br>
              <a:rPr lang="es-PE" sz="3500" dirty="0">
                <a:solidFill>
                  <a:schemeClr val="tx1"/>
                </a:solidFill>
              </a:rPr>
            </a:br>
            <a:r>
              <a:rPr lang="es-PE" sz="3500" dirty="0">
                <a:solidFill>
                  <a:schemeClr val="tx1"/>
                </a:solidFill>
              </a:rPr>
              <a:t>4. </a:t>
            </a:r>
            <a:r>
              <a:rPr lang="es-PE" sz="3500" dirty="0" smtClean="0">
                <a:solidFill>
                  <a:schemeClr val="tx1"/>
                </a:solidFill>
              </a:rPr>
              <a:t>Con </a:t>
            </a:r>
            <a:r>
              <a:rPr lang="es-PE" sz="3500" dirty="0">
                <a:solidFill>
                  <a:schemeClr val="tx1"/>
                </a:solidFill>
              </a:rPr>
              <a:t>fecha viernes 03 de agosto de los corrientes mi hijo salió a las ocho de la noche a sus clases de derecho comercial en la facultad de derecho de la Universidad Nacional de (…).</a:t>
            </a:r>
          </a:p>
          <a:p>
            <a:pPr algn="just"/>
            <a:r>
              <a:rPr lang="es-PE" sz="3500" dirty="0">
                <a:solidFill>
                  <a:schemeClr val="tx1"/>
                </a:solidFill>
              </a:rPr>
              <a:t/>
            </a:r>
            <a:br>
              <a:rPr lang="es-PE" sz="3500" dirty="0">
                <a:solidFill>
                  <a:schemeClr val="tx1"/>
                </a:solidFill>
              </a:rPr>
            </a:br>
            <a:r>
              <a:rPr lang="es-PE" sz="3500" dirty="0">
                <a:solidFill>
                  <a:schemeClr val="tx1"/>
                </a:solidFill>
              </a:rPr>
              <a:t>5. </a:t>
            </a:r>
            <a:r>
              <a:rPr lang="es-PE" sz="3500" dirty="0" smtClean="0">
                <a:solidFill>
                  <a:schemeClr val="tx1"/>
                </a:solidFill>
              </a:rPr>
              <a:t>Habiendo </a:t>
            </a:r>
            <a:r>
              <a:rPr lang="es-PE" sz="3500" dirty="0">
                <a:solidFill>
                  <a:schemeClr val="tx1"/>
                </a:solidFill>
              </a:rPr>
              <a:t>culminado sus clases a horas 10 de la noche el mismo se dirigía a tomar su movilidad de regreso a casa cuando fue intervenido por una camioneta del referido cuartel, confundiéndole con otros muchachos de mal vivir que se encontraban en el mismo lugar que mi hijo, fue llevado al cuartel.</a:t>
            </a:r>
          </a:p>
          <a:p>
            <a:pPr algn="just"/>
            <a:r>
              <a:rPr lang="es-PE" sz="3500" dirty="0">
                <a:solidFill>
                  <a:schemeClr val="tx1"/>
                </a:solidFill>
              </a:rPr>
              <a:t/>
            </a:r>
            <a:br>
              <a:rPr lang="es-PE" sz="3500" dirty="0">
                <a:solidFill>
                  <a:schemeClr val="tx1"/>
                </a:solidFill>
              </a:rPr>
            </a:br>
            <a:r>
              <a:rPr lang="es-PE" sz="3500" dirty="0">
                <a:solidFill>
                  <a:schemeClr val="tx1"/>
                </a:solidFill>
              </a:rPr>
              <a:t>6. </a:t>
            </a:r>
            <a:r>
              <a:rPr lang="es-PE" sz="3500" dirty="0" smtClean="0">
                <a:solidFill>
                  <a:schemeClr val="tx1"/>
                </a:solidFill>
              </a:rPr>
              <a:t>Estando </a:t>
            </a:r>
            <a:r>
              <a:rPr lang="es-PE" sz="3500" dirty="0">
                <a:solidFill>
                  <a:schemeClr val="tx1"/>
                </a:solidFill>
              </a:rPr>
              <a:t>a que alguien le presto su celular mi hijo se ha comunicado con mi persona indicando su paradero, por lo que inmediatamente recurrí al Cuartel entrevistándome con el Coronel (…) quien me indicó que no podía entregarme a mi hijo porque es un mal ejemplo para la sociedad y que en el cuartel aprendería buenas </a:t>
            </a:r>
            <a:r>
              <a:rPr lang="es-PE" sz="3500" dirty="0" smtClean="0">
                <a:solidFill>
                  <a:schemeClr val="tx1"/>
                </a:solidFill>
              </a:rPr>
              <a:t>maneras.</a:t>
            </a:r>
          </a:p>
          <a:p>
            <a:pPr algn="just"/>
            <a:endParaRPr lang="es-PE" sz="3500" dirty="0" smtClean="0">
              <a:solidFill>
                <a:schemeClr val="tx1"/>
              </a:solidFill>
            </a:endParaRPr>
          </a:p>
          <a:p>
            <a:pPr algn="just"/>
            <a:r>
              <a:rPr lang="es-PE" sz="3500" dirty="0" smtClean="0">
                <a:solidFill>
                  <a:schemeClr val="tx1"/>
                </a:solidFill>
              </a:rPr>
              <a:t>7</a:t>
            </a:r>
            <a:r>
              <a:rPr lang="es-PE" sz="3500" dirty="0">
                <a:solidFill>
                  <a:schemeClr val="tx1"/>
                </a:solidFill>
              </a:rPr>
              <a:t>.  </a:t>
            </a:r>
            <a:r>
              <a:rPr lang="es-PE" sz="3500" dirty="0" smtClean="0">
                <a:solidFill>
                  <a:schemeClr val="tx1"/>
                </a:solidFill>
              </a:rPr>
              <a:t>De </a:t>
            </a:r>
            <a:r>
              <a:rPr lang="es-PE" sz="3500" dirty="0">
                <a:solidFill>
                  <a:schemeClr val="tx1"/>
                </a:solidFill>
              </a:rPr>
              <a:t>esta manera, ante la negativa reiterada y terca de este funcionario es que recurro a su despacho para que interponga sus oficios y restablezca la libertad de tránsito de mi hijo.</a:t>
            </a:r>
          </a:p>
          <a:p>
            <a:pPr algn="just"/>
            <a:r>
              <a:rPr lang="es-PE" dirty="0"/>
              <a:t/>
            </a:r>
            <a:br>
              <a:rPr lang="es-PE" dirty="0"/>
            </a:br>
            <a:endParaRPr lang="es-PE" dirty="0"/>
          </a:p>
        </p:txBody>
      </p:sp>
    </p:spTree>
    <p:extLst>
      <p:ext uri="{BB962C8B-B14F-4D97-AF65-F5344CB8AC3E}">
        <p14:creationId xmlns:p14="http://schemas.microsoft.com/office/powerpoint/2010/main" val="31240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496944" cy="6120680"/>
          </a:xfrm>
        </p:spPr>
        <p:txBody>
          <a:bodyPr>
            <a:normAutofit fontScale="62500" lnSpcReduction="20000"/>
          </a:bodyPr>
          <a:lstStyle/>
          <a:p>
            <a:pPr marL="0" indent="0" algn="just">
              <a:buNone/>
            </a:pPr>
            <a:r>
              <a:rPr lang="es-PE" dirty="0"/>
              <a:t>Es por ello que el Capítulo I del Título I de la Constitución, denominado “Derechos Fundamentales de la Persona”, además de reconocer al principio-derecho de dignidad humana como el presupuesto jurídico de los demás derechos fundamentales (artículo 1º) y de enumerar a buena parte de ellos en su artículo 2º, prevé en su artículo 3º que dicha enumeración no excluye los demás derechos reconocidos en el texto constitucional (</a:t>
            </a:r>
            <a:r>
              <a:rPr lang="es-PE" dirty="0" err="1"/>
              <a:t>vg</a:t>
            </a:r>
            <a:r>
              <a:rPr lang="es-PE" dirty="0"/>
              <a:t>. los derechos fundamentales de carácter social y económico reconocidos en el Capítulo II y los políticos contenidos en el Capítulo III),</a:t>
            </a:r>
          </a:p>
          <a:p>
            <a:pPr marL="0" indent="0" algn="just">
              <a:buNone/>
            </a:pPr>
            <a:r>
              <a:rPr lang="es-PE" dirty="0"/>
              <a:t>“ni otros de naturaleza análoga o que se fundan en la dignidad del hombre, o en los principios de soberanía del pueblo, del Estado democrático de derecho y de la forma republicana de gobierno”.</a:t>
            </a:r>
          </a:p>
          <a:p>
            <a:pPr marL="0" indent="0" algn="just">
              <a:buNone/>
            </a:pPr>
            <a:r>
              <a:rPr lang="es-PE" dirty="0"/>
              <a:t> </a:t>
            </a:r>
          </a:p>
          <a:p>
            <a:pPr marL="0" indent="0" algn="just">
              <a:buNone/>
            </a:pPr>
            <a:r>
              <a:rPr lang="es-PE" dirty="0"/>
              <a:t>4.   De esta manera, la enumeración de los derechos fundamentales previstos en la Constitución, y la cláusula de los derechos implícitos o no enumerados, da lugar a que en nuestro ordenamiento todos los derechos fundamentales sean a su vez derechos constitucionales, en tanto es la propia Constitución la que incorpora en el orden constitucional no sólo a los derechos expresamente contemplados en su texto, sino a todos aquellos que, de manera implícita, se deriven de los mismos principios y valores que sirvieron de base histórica y dogmática para el reconocimiento de los derechos fundamentales.</a:t>
            </a:r>
          </a:p>
          <a:p>
            <a:pPr marL="0" indent="0">
              <a:buNone/>
            </a:pPr>
            <a:endParaRPr lang="es-PE" dirty="0"/>
          </a:p>
        </p:txBody>
      </p:sp>
    </p:spTree>
    <p:extLst>
      <p:ext uri="{BB962C8B-B14F-4D97-AF65-F5344CB8AC3E}">
        <p14:creationId xmlns:p14="http://schemas.microsoft.com/office/powerpoint/2010/main" val="241392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332656"/>
            <a:ext cx="8424936" cy="6525344"/>
          </a:xfrm>
        </p:spPr>
        <p:txBody>
          <a:bodyPr>
            <a:normAutofit fontScale="77500" lnSpcReduction="20000"/>
          </a:bodyPr>
          <a:lstStyle/>
          <a:p>
            <a:pPr algn="l"/>
            <a:r>
              <a:rPr lang="es-PE" dirty="0">
                <a:solidFill>
                  <a:schemeClr val="tx1"/>
                </a:solidFill>
              </a:rPr>
              <a:t>v.            </a:t>
            </a:r>
            <a:r>
              <a:rPr lang="es-PE" b="1" u="sng" dirty="0">
                <a:solidFill>
                  <a:schemeClr val="tx1"/>
                </a:solidFill>
              </a:rPr>
              <a:t>Fundamentos de derecho</a:t>
            </a:r>
            <a:r>
              <a:rPr lang="es-PE" dirty="0">
                <a:solidFill>
                  <a:schemeClr val="tx1"/>
                </a:solidFill>
              </a:rPr>
              <a:t>.</a:t>
            </a:r>
          </a:p>
          <a:p>
            <a:pPr algn="just"/>
            <a:r>
              <a:rPr lang="es-PE" dirty="0">
                <a:solidFill>
                  <a:schemeClr val="tx1"/>
                </a:solidFill>
              </a:rPr>
              <a:t/>
            </a:r>
            <a:br>
              <a:rPr lang="es-PE" dirty="0">
                <a:solidFill>
                  <a:schemeClr val="tx1"/>
                </a:solidFill>
              </a:rPr>
            </a:br>
            <a:r>
              <a:rPr lang="es-PE" dirty="0">
                <a:solidFill>
                  <a:schemeClr val="tx1"/>
                </a:solidFill>
              </a:rPr>
              <a:t>Sustento la presente demanda en el artículo 6 de la Ley del Servicio Militar - Ley 29248 – que indica “</a:t>
            </a:r>
            <a:r>
              <a:rPr lang="es-PE" dirty="0" err="1">
                <a:solidFill>
                  <a:schemeClr val="tx1"/>
                </a:solidFill>
              </a:rPr>
              <a:t>Prohíbese</a:t>
            </a:r>
            <a:r>
              <a:rPr lang="es-PE" dirty="0">
                <a:solidFill>
                  <a:schemeClr val="tx1"/>
                </a:solidFill>
              </a:rPr>
              <a:t> el reclutamiento forzoso como procedimiento de captación de personas con la finalidad de incorporarlas al Servicio Militar.” </a:t>
            </a:r>
          </a:p>
          <a:p>
            <a:pPr algn="l"/>
            <a:r>
              <a:rPr lang="es-PE" dirty="0">
                <a:solidFill>
                  <a:schemeClr val="tx1"/>
                </a:solidFill>
              </a:rPr>
              <a:t/>
            </a:r>
            <a:br>
              <a:rPr lang="es-PE" dirty="0">
                <a:solidFill>
                  <a:schemeClr val="tx1"/>
                </a:solidFill>
              </a:rPr>
            </a:br>
            <a:r>
              <a:rPr lang="es-PE" b="1" dirty="0">
                <a:solidFill>
                  <a:schemeClr val="tx1"/>
                </a:solidFill>
              </a:rPr>
              <a:t>vi.</a:t>
            </a:r>
            <a:r>
              <a:rPr lang="es-PE" dirty="0">
                <a:solidFill>
                  <a:schemeClr val="tx1"/>
                </a:solidFill>
              </a:rPr>
              <a:t>         </a:t>
            </a:r>
            <a:r>
              <a:rPr lang="es-PE" b="1" u="sng" dirty="0">
                <a:solidFill>
                  <a:schemeClr val="tx1"/>
                </a:solidFill>
              </a:rPr>
              <a:t>Monto del petitorio</a:t>
            </a:r>
            <a:endParaRPr lang="es-PE" dirty="0">
              <a:solidFill>
                <a:schemeClr val="tx1"/>
              </a:solidFill>
            </a:endParaRPr>
          </a:p>
          <a:p>
            <a:pPr algn="just"/>
            <a:r>
              <a:rPr lang="es-PE" dirty="0">
                <a:solidFill>
                  <a:schemeClr val="tx1"/>
                </a:solidFill>
              </a:rPr>
              <a:t/>
            </a:r>
            <a:br>
              <a:rPr lang="es-PE" dirty="0">
                <a:solidFill>
                  <a:schemeClr val="tx1"/>
                </a:solidFill>
              </a:rPr>
            </a:br>
            <a:r>
              <a:rPr lang="es-PE" dirty="0">
                <a:solidFill>
                  <a:schemeClr val="tx1"/>
                </a:solidFill>
              </a:rPr>
              <a:t>Debido a la naturaleza de la pretensión no es cuantificable en dinero.</a:t>
            </a:r>
          </a:p>
          <a:p>
            <a:pPr algn="l"/>
            <a:r>
              <a:rPr lang="es-PE" dirty="0">
                <a:solidFill>
                  <a:schemeClr val="tx1"/>
                </a:solidFill>
              </a:rPr>
              <a:t/>
            </a:r>
            <a:br>
              <a:rPr lang="es-PE" dirty="0">
                <a:solidFill>
                  <a:schemeClr val="tx1"/>
                </a:solidFill>
              </a:rPr>
            </a:br>
            <a:r>
              <a:rPr lang="es-PE" b="1" dirty="0">
                <a:solidFill>
                  <a:schemeClr val="tx1"/>
                </a:solidFill>
              </a:rPr>
              <a:t>vii.</a:t>
            </a:r>
            <a:r>
              <a:rPr lang="es-PE" dirty="0">
                <a:solidFill>
                  <a:schemeClr val="tx1"/>
                </a:solidFill>
              </a:rPr>
              <a:t>       </a:t>
            </a:r>
            <a:r>
              <a:rPr lang="es-PE" b="1" u="sng" dirty="0">
                <a:solidFill>
                  <a:schemeClr val="tx1"/>
                </a:solidFill>
              </a:rPr>
              <a:t>Vía procedimental</a:t>
            </a:r>
            <a:endParaRPr lang="es-PE" dirty="0">
              <a:solidFill>
                <a:schemeClr val="tx1"/>
              </a:solidFill>
            </a:endParaRPr>
          </a:p>
          <a:p>
            <a:pPr algn="just"/>
            <a:r>
              <a:rPr lang="es-PE" dirty="0">
                <a:solidFill>
                  <a:schemeClr val="tx1"/>
                </a:solidFill>
              </a:rPr>
              <a:t/>
            </a:r>
            <a:br>
              <a:rPr lang="es-PE" dirty="0">
                <a:solidFill>
                  <a:schemeClr val="tx1"/>
                </a:solidFill>
              </a:rPr>
            </a:br>
            <a:r>
              <a:rPr lang="es-PE" dirty="0">
                <a:solidFill>
                  <a:schemeClr val="tx1"/>
                </a:solidFill>
              </a:rPr>
              <a:t>La vía especial prevista en el Código </a:t>
            </a:r>
            <a:r>
              <a:rPr lang="es-PE" dirty="0" smtClean="0">
                <a:solidFill>
                  <a:schemeClr val="tx1"/>
                </a:solidFill>
              </a:rPr>
              <a:t>Procesal Constitucional</a:t>
            </a:r>
            <a:r>
              <a:rPr lang="es-PE" dirty="0">
                <a:solidFill>
                  <a:schemeClr val="tx1"/>
                </a:solidFill>
              </a:rPr>
              <a:t>.</a:t>
            </a:r>
          </a:p>
          <a:p>
            <a:r>
              <a:rPr lang="es-PE" dirty="0"/>
              <a:t/>
            </a:r>
            <a:br>
              <a:rPr lang="es-PE" dirty="0"/>
            </a:br>
            <a:endParaRPr lang="es-PE" dirty="0"/>
          </a:p>
        </p:txBody>
      </p:sp>
    </p:spTree>
    <p:extLst>
      <p:ext uri="{BB962C8B-B14F-4D97-AF65-F5344CB8AC3E}">
        <p14:creationId xmlns:p14="http://schemas.microsoft.com/office/powerpoint/2010/main" val="2559575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323528" y="188640"/>
            <a:ext cx="8606190" cy="6669360"/>
          </a:xfrm>
        </p:spPr>
        <p:txBody>
          <a:bodyPr>
            <a:normAutofit fontScale="55000" lnSpcReduction="20000"/>
          </a:bodyPr>
          <a:lstStyle/>
          <a:p>
            <a:pPr algn="l"/>
            <a:r>
              <a:rPr lang="es-PE" dirty="0">
                <a:solidFill>
                  <a:schemeClr val="tx1"/>
                </a:solidFill>
              </a:rPr>
              <a:t>viii.       </a:t>
            </a:r>
            <a:r>
              <a:rPr lang="es-PE" b="1" u="sng" dirty="0">
                <a:solidFill>
                  <a:schemeClr val="tx1"/>
                </a:solidFill>
              </a:rPr>
              <a:t>Medios probatorios</a:t>
            </a:r>
            <a:r>
              <a:rPr lang="es-PE" dirty="0">
                <a:solidFill>
                  <a:schemeClr val="tx1"/>
                </a:solidFill>
              </a:rPr>
              <a:t>.</a:t>
            </a:r>
          </a:p>
          <a:p>
            <a:pPr algn="just"/>
            <a:r>
              <a:rPr lang="es-PE" dirty="0">
                <a:solidFill>
                  <a:schemeClr val="tx1"/>
                </a:solidFill>
              </a:rPr>
              <a:t/>
            </a:r>
            <a:br>
              <a:rPr lang="es-PE" dirty="0">
                <a:solidFill>
                  <a:schemeClr val="tx1"/>
                </a:solidFill>
              </a:rPr>
            </a:br>
            <a:r>
              <a:rPr lang="es-PE" dirty="0">
                <a:solidFill>
                  <a:schemeClr val="tx1"/>
                </a:solidFill>
              </a:rPr>
              <a:t>1.           Copia del DNI de mi hijo con lo que acredito que cuenta con 17 años de edad.</a:t>
            </a:r>
          </a:p>
          <a:p>
            <a:pPr algn="just"/>
            <a:r>
              <a:rPr lang="es-PE" dirty="0">
                <a:solidFill>
                  <a:schemeClr val="tx1"/>
                </a:solidFill>
              </a:rPr>
              <a:t/>
            </a:r>
            <a:br>
              <a:rPr lang="es-PE" dirty="0">
                <a:solidFill>
                  <a:schemeClr val="tx1"/>
                </a:solidFill>
              </a:rPr>
            </a:br>
            <a:r>
              <a:rPr lang="es-PE" dirty="0">
                <a:solidFill>
                  <a:schemeClr val="tx1"/>
                </a:solidFill>
              </a:rPr>
              <a:t>2.           Copia de documento que acredita que mi hijo esta en el tercio superior de su facultad, con un promedio elevado.</a:t>
            </a:r>
          </a:p>
          <a:p>
            <a:pPr algn="just"/>
            <a:r>
              <a:rPr lang="es-PE" dirty="0">
                <a:solidFill>
                  <a:schemeClr val="tx1"/>
                </a:solidFill>
              </a:rPr>
              <a:t/>
            </a:r>
            <a:br>
              <a:rPr lang="es-PE" dirty="0">
                <a:solidFill>
                  <a:schemeClr val="tx1"/>
                </a:solidFill>
              </a:rPr>
            </a:br>
            <a:r>
              <a:rPr lang="es-PE" dirty="0">
                <a:solidFill>
                  <a:schemeClr val="tx1"/>
                </a:solidFill>
              </a:rPr>
              <a:t>3.           Copia del horario de mi hijo con lo que acredito que el día viernes tenía clases de 8 a 10 de la noche.</a:t>
            </a:r>
          </a:p>
          <a:p>
            <a:pPr algn="l"/>
            <a:r>
              <a:rPr lang="es-PE" dirty="0">
                <a:solidFill>
                  <a:schemeClr val="tx1"/>
                </a:solidFill>
              </a:rPr>
              <a:t/>
            </a:r>
            <a:br>
              <a:rPr lang="es-PE" dirty="0">
                <a:solidFill>
                  <a:schemeClr val="tx1"/>
                </a:solidFill>
              </a:rPr>
            </a:br>
            <a:r>
              <a:rPr lang="es-PE" b="1" dirty="0" smtClean="0">
                <a:solidFill>
                  <a:schemeClr val="tx1"/>
                </a:solidFill>
              </a:rPr>
              <a:t>ix</a:t>
            </a:r>
            <a:r>
              <a:rPr lang="es-PE" b="1" dirty="0">
                <a:solidFill>
                  <a:schemeClr val="tx1"/>
                </a:solidFill>
              </a:rPr>
              <a:t>.</a:t>
            </a:r>
            <a:r>
              <a:rPr lang="es-PE" dirty="0">
                <a:solidFill>
                  <a:schemeClr val="tx1"/>
                </a:solidFill>
              </a:rPr>
              <a:t>         </a:t>
            </a:r>
            <a:r>
              <a:rPr lang="es-PE" b="1" u="sng" dirty="0">
                <a:solidFill>
                  <a:schemeClr val="tx1"/>
                </a:solidFill>
              </a:rPr>
              <a:t>Anexos.</a:t>
            </a:r>
            <a:endParaRPr lang="es-PE" dirty="0">
              <a:solidFill>
                <a:schemeClr val="tx1"/>
              </a:solidFill>
            </a:endParaRPr>
          </a:p>
          <a:p>
            <a:pPr algn="just"/>
            <a:r>
              <a:rPr lang="es-PE" dirty="0">
                <a:solidFill>
                  <a:schemeClr val="tx1"/>
                </a:solidFill>
              </a:rPr>
              <a:t/>
            </a:r>
            <a:br>
              <a:rPr lang="es-PE" dirty="0">
                <a:solidFill>
                  <a:schemeClr val="tx1"/>
                </a:solidFill>
              </a:rPr>
            </a:br>
            <a:r>
              <a:rPr lang="es-PE" dirty="0">
                <a:solidFill>
                  <a:schemeClr val="tx1"/>
                </a:solidFill>
              </a:rPr>
              <a:t>1-A Copia del DNI de mi hijo.</a:t>
            </a:r>
          </a:p>
          <a:p>
            <a:pPr algn="just"/>
            <a:r>
              <a:rPr lang="es-PE" dirty="0">
                <a:solidFill>
                  <a:schemeClr val="tx1"/>
                </a:solidFill>
              </a:rPr>
              <a:t/>
            </a:r>
            <a:br>
              <a:rPr lang="es-PE" dirty="0">
                <a:solidFill>
                  <a:schemeClr val="tx1"/>
                </a:solidFill>
              </a:rPr>
            </a:br>
            <a:r>
              <a:rPr lang="es-PE" dirty="0">
                <a:solidFill>
                  <a:schemeClr val="tx1"/>
                </a:solidFill>
              </a:rPr>
              <a:t>1-B Copia de documento que acredita que mi hijo esta en el tercio superior de su facultad.</a:t>
            </a:r>
          </a:p>
          <a:p>
            <a:pPr algn="just"/>
            <a:r>
              <a:rPr lang="es-PE" dirty="0">
                <a:solidFill>
                  <a:schemeClr val="tx1"/>
                </a:solidFill>
              </a:rPr>
              <a:t/>
            </a:r>
            <a:br>
              <a:rPr lang="es-PE" dirty="0">
                <a:solidFill>
                  <a:schemeClr val="tx1"/>
                </a:solidFill>
              </a:rPr>
            </a:br>
            <a:r>
              <a:rPr lang="es-PE" dirty="0">
                <a:solidFill>
                  <a:schemeClr val="tx1"/>
                </a:solidFill>
              </a:rPr>
              <a:t>1-C Copia del horario de mi hijo.</a:t>
            </a:r>
          </a:p>
          <a:p>
            <a:pPr algn="just"/>
            <a:r>
              <a:rPr lang="es-PE" dirty="0">
                <a:solidFill>
                  <a:schemeClr val="tx1"/>
                </a:solidFill>
              </a:rPr>
              <a:t/>
            </a:r>
            <a:br>
              <a:rPr lang="es-PE" dirty="0">
                <a:solidFill>
                  <a:schemeClr val="tx1"/>
                </a:solidFill>
              </a:rPr>
            </a:br>
            <a:r>
              <a:rPr lang="es-PE" dirty="0">
                <a:solidFill>
                  <a:schemeClr val="tx1"/>
                </a:solidFill>
              </a:rPr>
              <a:t>1-D Copia de mi DNI.</a:t>
            </a:r>
          </a:p>
          <a:p>
            <a:pPr algn="l"/>
            <a:r>
              <a:rPr lang="es-PE" dirty="0">
                <a:solidFill>
                  <a:schemeClr val="tx1"/>
                </a:solidFill>
              </a:rPr>
              <a:t/>
            </a:r>
            <a:br>
              <a:rPr lang="es-PE" dirty="0">
                <a:solidFill>
                  <a:schemeClr val="tx1"/>
                </a:solidFill>
              </a:rPr>
            </a:br>
            <a:r>
              <a:rPr lang="es-PE" b="1" dirty="0">
                <a:solidFill>
                  <a:schemeClr val="tx1"/>
                </a:solidFill>
              </a:rPr>
              <a:t>POR LO EXPUESTO:</a:t>
            </a:r>
            <a:endParaRPr lang="es-PE" dirty="0">
              <a:solidFill>
                <a:schemeClr val="tx1"/>
              </a:solidFill>
            </a:endParaRPr>
          </a:p>
          <a:p>
            <a:pPr algn="l"/>
            <a:r>
              <a:rPr lang="es-PE" dirty="0">
                <a:solidFill>
                  <a:schemeClr val="tx1"/>
                </a:solidFill>
              </a:rPr>
              <a:t/>
            </a:r>
            <a:br>
              <a:rPr lang="es-PE" dirty="0">
                <a:solidFill>
                  <a:schemeClr val="tx1"/>
                </a:solidFill>
              </a:rPr>
            </a:br>
            <a:r>
              <a:rPr lang="es-PE" dirty="0">
                <a:solidFill>
                  <a:schemeClr val="tx1"/>
                </a:solidFill>
              </a:rPr>
              <a:t>A UD. pido admitir a trámite la presente </a:t>
            </a:r>
            <a:r>
              <a:rPr lang="es-PE" dirty="0" smtClean="0">
                <a:solidFill>
                  <a:schemeClr val="tx1"/>
                </a:solidFill>
              </a:rPr>
              <a:t>demanda y en su oportunidad declararla fundada</a:t>
            </a:r>
            <a:endParaRPr lang="es-PE" dirty="0">
              <a:solidFill>
                <a:schemeClr val="tx1"/>
              </a:solidFill>
            </a:endParaRPr>
          </a:p>
          <a:p>
            <a:pPr algn="l"/>
            <a:r>
              <a:rPr lang="es-PE" dirty="0">
                <a:solidFill>
                  <a:schemeClr val="tx1"/>
                </a:solidFill>
              </a:rPr>
              <a:t/>
            </a:r>
            <a:br>
              <a:rPr lang="es-PE" dirty="0">
                <a:solidFill>
                  <a:schemeClr val="tx1"/>
                </a:solidFill>
              </a:rPr>
            </a:br>
            <a:r>
              <a:rPr lang="es-PE" dirty="0">
                <a:solidFill>
                  <a:schemeClr val="tx1"/>
                </a:solidFill>
              </a:rPr>
              <a:t/>
            </a:r>
            <a:br>
              <a:rPr lang="es-PE" dirty="0">
                <a:solidFill>
                  <a:schemeClr val="tx1"/>
                </a:solidFill>
              </a:rPr>
            </a:br>
            <a:r>
              <a:rPr lang="es-PE" dirty="0" smtClean="0">
                <a:solidFill>
                  <a:schemeClr val="tx1"/>
                </a:solidFill>
              </a:rPr>
              <a:t>					Trujillo, 17  </a:t>
            </a:r>
            <a:r>
              <a:rPr lang="es-PE" dirty="0">
                <a:solidFill>
                  <a:schemeClr val="tx1"/>
                </a:solidFill>
              </a:rPr>
              <a:t>de </a:t>
            </a:r>
            <a:r>
              <a:rPr lang="es-PE" dirty="0" smtClean="0">
                <a:solidFill>
                  <a:schemeClr val="tx1"/>
                </a:solidFill>
              </a:rPr>
              <a:t>enero de 2017</a:t>
            </a:r>
            <a:endParaRPr lang="es-PE" dirty="0">
              <a:solidFill>
                <a:schemeClr val="tx1"/>
              </a:solidFill>
            </a:endParaRPr>
          </a:p>
          <a:p>
            <a:endParaRPr lang="es-PE" dirty="0"/>
          </a:p>
        </p:txBody>
      </p:sp>
    </p:spTree>
    <p:extLst>
      <p:ext uri="{BB962C8B-B14F-4D97-AF65-F5344CB8AC3E}">
        <p14:creationId xmlns:p14="http://schemas.microsoft.com/office/powerpoint/2010/main" val="2376469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94056" y="-891480"/>
            <a:ext cx="8497775" cy="7741094"/>
          </a:xfrm>
          <a:prstGeom prst="rect">
            <a:avLst/>
          </a:prstGeom>
        </p:spPr>
        <p:txBody>
          <a:bodyPr wrap="square">
            <a:spAutoFit/>
          </a:bodyPr>
          <a:lstStyle/>
          <a:p>
            <a:pPr>
              <a:spcAft>
                <a:spcPts val="0"/>
              </a:spcAft>
            </a:pPr>
            <a:r>
              <a:rPr lang="es-PE" dirty="0" smtClean="0">
                <a:latin typeface="Arial"/>
                <a:ea typeface="PMingLiU"/>
                <a:cs typeface="Times New Roman"/>
              </a:rPr>
              <a:t>				</a:t>
            </a:r>
          </a:p>
          <a:p>
            <a:pPr>
              <a:spcAft>
                <a:spcPts val="0"/>
              </a:spcAft>
            </a:pPr>
            <a:endParaRPr lang="es-PE" dirty="0">
              <a:latin typeface="Arial"/>
              <a:ea typeface="PMingLiU"/>
              <a:cs typeface="Times New Roman"/>
            </a:endParaRPr>
          </a:p>
          <a:p>
            <a:pPr>
              <a:spcAft>
                <a:spcPts val="0"/>
              </a:spcAft>
            </a:pPr>
            <a:endParaRPr lang="es-PE" dirty="0" smtClean="0">
              <a:latin typeface="Arial"/>
              <a:ea typeface="PMingLiU"/>
              <a:cs typeface="Times New Roman"/>
            </a:endParaRPr>
          </a:p>
          <a:p>
            <a:pPr>
              <a:spcAft>
                <a:spcPts val="0"/>
              </a:spcAft>
            </a:pPr>
            <a:r>
              <a:rPr lang="es-PE" dirty="0">
                <a:latin typeface="Arial"/>
                <a:ea typeface="PMingLiU"/>
                <a:cs typeface="Times New Roman"/>
              </a:rPr>
              <a:t>	</a:t>
            </a:r>
            <a:r>
              <a:rPr lang="es-PE" dirty="0" smtClean="0">
                <a:latin typeface="Arial"/>
                <a:ea typeface="PMingLiU"/>
                <a:cs typeface="Times New Roman"/>
              </a:rPr>
              <a:t>			</a:t>
            </a:r>
          </a:p>
          <a:p>
            <a:pPr>
              <a:spcAft>
                <a:spcPts val="0"/>
              </a:spcAft>
            </a:pPr>
            <a:r>
              <a:rPr lang="es-PE" dirty="0">
                <a:latin typeface="Arial"/>
                <a:ea typeface="PMingLiU"/>
                <a:cs typeface="Times New Roman"/>
              </a:rPr>
              <a:t>	</a:t>
            </a:r>
            <a:r>
              <a:rPr lang="es-PE" dirty="0" smtClean="0">
                <a:latin typeface="Arial"/>
                <a:ea typeface="PMingLiU"/>
                <a:cs typeface="Times New Roman"/>
              </a:rPr>
              <a:t>			EXPEDIENTE</a:t>
            </a:r>
            <a:r>
              <a:rPr lang="es-PE" dirty="0">
                <a:latin typeface="Arial"/>
                <a:ea typeface="PMingLiU"/>
                <a:cs typeface="Times New Roman"/>
              </a:rPr>
              <a:t>    :</a:t>
            </a:r>
            <a:br>
              <a:rPr lang="es-PE" dirty="0">
                <a:latin typeface="Arial"/>
                <a:ea typeface="PMingLiU"/>
                <a:cs typeface="Times New Roman"/>
              </a:rPr>
            </a:br>
            <a:r>
              <a:rPr lang="es-PE" dirty="0">
                <a:latin typeface="Arial"/>
                <a:ea typeface="PMingLiU"/>
                <a:cs typeface="Times New Roman"/>
              </a:rPr>
              <a:t>				ESPECIALISTA :</a:t>
            </a:r>
            <a:br>
              <a:rPr lang="es-PE" dirty="0">
                <a:latin typeface="Arial"/>
                <a:ea typeface="PMingLiU"/>
                <a:cs typeface="Times New Roman"/>
              </a:rPr>
            </a:br>
            <a:r>
              <a:rPr lang="es-PE" dirty="0">
                <a:latin typeface="Arial"/>
                <a:ea typeface="PMingLiU"/>
                <a:cs typeface="Times New Roman"/>
              </a:rPr>
              <a:t>				ESCRITO: </a:t>
            </a:r>
            <a:br>
              <a:rPr lang="es-PE" dirty="0">
                <a:latin typeface="Arial"/>
                <a:ea typeface="PMingLiU"/>
                <a:cs typeface="Times New Roman"/>
              </a:rPr>
            </a:br>
            <a:r>
              <a:rPr lang="es-PE" dirty="0">
                <a:latin typeface="Arial"/>
                <a:ea typeface="PMingLiU"/>
                <a:cs typeface="Times New Roman"/>
              </a:rPr>
              <a:t>				SUMILLA: Demanda de Habeas </a:t>
            </a:r>
            <a:r>
              <a:rPr lang="es-PE" dirty="0" smtClean="0">
                <a:latin typeface="Arial"/>
                <a:ea typeface="PMingLiU"/>
                <a:cs typeface="Times New Roman"/>
              </a:rPr>
              <a:t>Corpus 						    Conexo</a:t>
            </a:r>
            <a:endParaRPr lang="es-PE" sz="1600" dirty="0">
              <a:ea typeface="PMingLiU"/>
              <a:cs typeface="Times New Roman"/>
            </a:endParaRPr>
          </a:p>
          <a:p>
            <a:pPr algn="just">
              <a:lnSpc>
                <a:spcPct val="115000"/>
              </a:lnSpc>
              <a:spcAft>
                <a:spcPts val="1000"/>
              </a:spcAft>
            </a:pPr>
            <a:r>
              <a:rPr lang="es-PE" b="1" dirty="0">
                <a:latin typeface="Arial"/>
                <a:ea typeface="PMingLiU"/>
                <a:cs typeface="Times New Roman"/>
              </a:rPr>
              <a:t> </a:t>
            </a:r>
            <a:r>
              <a:rPr lang="es-PE" b="1" dirty="0" smtClean="0">
                <a:latin typeface="Arial"/>
                <a:ea typeface="PMingLiU"/>
                <a:cs typeface="Times New Roman"/>
              </a:rPr>
              <a:t>SEÑOR </a:t>
            </a:r>
            <a:r>
              <a:rPr lang="es-PE" b="1" dirty="0">
                <a:latin typeface="Arial"/>
                <a:ea typeface="PMingLiU"/>
                <a:cs typeface="Times New Roman"/>
              </a:rPr>
              <a:t>JUEZ ESPECIALIZADO EN LO PENAL</a:t>
            </a:r>
            <a:endParaRPr lang="es-PE" sz="1600" dirty="0">
              <a:ea typeface="PMingLiU"/>
              <a:cs typeface="Times New Roman"/>
            </a:endParaRPr>
          </a:p>
          <a:p>
            <a:pPr marL="449580" algn="just">
              <a:spcAft>
                <a:spcPts val="0"/>
              </a:spcAft>
            </a:pPr>
            <a:r>
              <a:rPr lang="es-PE" dirty="0">
                <a:latin typeface="Arial"/>
                <a:ea typeface="PMingLiU"/>
                <a:cs typeface="Times New Roman"/>
              </a:rPr>
              <a:t>			</a:t>
            </a:r>
            <a:r>
              <a:rPr lang="es-PE" dirty="0" smtClean="0">
                <a:latin typeface="Arial"/>
                <a:ea typeface="PMingLiU"/>
                <a:cs typeface="Times New Roman"/>
              </a:rPr>
              <a:t>XXXX con </a:t>
            </a:r>
            <a:r>
              <a:rPr lang="es-PE" dirty="0">
                <a:latin typeface="Arial"/>
                <a:ea typeface="PMingLiU"/>
                <a:cs typeface="Times New Roman"/>
              </a:rPr>
              <a:t>DNI (…), con domicilio real en …. y </a:t>
            </a:r>
            <a:r>
              <a:rPr lang="es-PE" dirty="0" smtClean="0">
                <a:latin typeface="Arial"/>
                <a:ea typeface="PMingLiU"/>
                <a:cs typeface="Times New Roman"/>
              </a:rPr>
              <a:t>				procesal  en </a:t>
            </a:r>
            <a:r>
              <a:rPr lang="es-PE" dirty="0">
                <a:latin typeface="Arial"/>
                <a:ea typeface="PMingLiU"/>
                <a:cs typeface="Times New Roman"/>
              </a:rPr>
              <a:t>…., en …; a Ud., 	respetuosamente </a:t>
            </a:r>
            <a:r>
              <a:rPr lang="es-PE" dirty="0" smtClean="0">
                <a:latin typeface="Arial"/>
                <a:ea typeface="PMingLiU"/>
                <a:cs typeface="Times New Roman"/>
              </a:rPr>
              <a:t>			digo</a:t>
            </a:r>
            <a:r>
              <a:rPr lang="es-PE" dirty="0">
                <a:latin typeface="Arial"/>
                <a:ea typeface="PMingLiU"/>
                <a:cs typeface="Times New Roman"/>
              </a:rPr>
              <a:t>:</a:t>
            </a:r>
            <a:endParaRPr lang="es-PE" sz="1600" dirty="0">
              <a:ea typeface="PMingLiU"/>
              <a:cs typeface="Times New Roman"/>
            </a:endParaRPr>
          </a:p>
          <a:p>
            <a:pPr algn="just">
              <a:spcAft>
                <a:spcPts val="0"/>
              </a:spcAft>
            </a:pPr>
            <a:r>
              <a:rPr lang="es-PE" b="1" dirty="0">
                <a:latin typeface="Arial"/>
                <a:ea typeface="PMingLiU"/>
                <a:cs typeface="Times New Roman"/>
              </a:rPr>
              <a:t> </a:t>
            </a:r>
            <a:endParaRPr lang="es-PE" sz="1600" dirty="0">
              <a:ea typeface="PMingLiU"/>
              <a:cs typeface="Times New Roman"/>
            </a:endParaRPr>
          </a:p>
          <a:p>
            <a:pPr algn="just">
              <a:spcAft>
                <a:spcPts val="0"/>
              </a:spcAft>
            </a:pPr>
            <a:r>
              <a:rPr lang="es-PE" b="1" dirty="0">
                <a:latin typeface="Arial"/>
                <a:ea typeface="PMingLiU"/>
                <a:cs typeface="Times New Roman"/>
              </a:rPr>
              <a:t>i. </a:t>
            </a:r>
            <a:r>
              <a:rPr lang="es-PE" b="1" u="sng" dirty="0">
                <a:latin typeface="Arial"/>
                <a:ea typeface="PMingLiU"/>
                <a:cs typeface="Times New Roman"/>
              </a:rPr>
              <a:t>Petitorio</a:t>
            </a:r>
            <a:endParaRPr lang="es-PE" sz="1600" dirty="0">
              <a:ea typeface="PMingLiU"/>
              <a:cs typeface="Times New Roman"/>
            </a:endParaRPr>
          </a:p>
          <a:p>
            <a:pPr algn="just">
              <a:spcAft>
                <a:spcPts val="0"/>
              </a:spcAft>
            </a:pPr>
            <a:r>
              <a:rPr lang="es-PE" b="1"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Interpongo demanda de hábeas corpus conexo a efectos de solicitar se declare la nulidad de la Resolución 2, de fecha 11 de marzo de 2017, que a su vez declaró nula la Resolución 9 de fecha 24 de julio de 2016, que había concedido el recurso de apelación que interpuse contra la sentencia fecha 8 de julio de 2016, por la cual se me condenó a cinco años de pena privativa de la libertad efectiva por la presunta comisión del delito contra la fe pública en su modalidad de falsificación de documento público e inadmisible el referido recurso, por no haber asistido en forma física y personal a la audiencia de apelación de sentencia programada por la Sala Penal de Apelaciones de la Corte Superior de Justicia de La Libertad. </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p:txBody>
      </p:sp>
    </p:spTree>
    <p:extLst>
      <p:ext uri="{BB962C8B-B14F-4D97-AF65-F5344CB8AC3E}">
        <p14:creationId xmlns:p14="http://schemas.microsoft.com/office/powerpoint/2010/main" val="3318083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2734" y="500042"/>
            <a:ext cx="8606984" cy="3416320"/>
          </a:xfrm>
          <a:prstGeom prst="rect">
            <a:avLst/>
          </a:prstGeom>
        </p:spPr>
        <p:txBody>
          <a:bodyPr wrap="square">
            <a:spAutoFit/>
          </a:bodyPr>
          <a:lstStyle/>
          <a:p>
            <a:pPr algn="just">
              <a:spcAft>
                <a:spcPts val="0"/>
              </a:spcAft>
            </a:pPr>
            <a:r>
              <a:rPr lang="es-PE" dirty="0">
                <a:latin typeface="Arial"/>
                <a:ea typeface="PMingLiU"/>
                <a:cs typeface="Times New Roman"/>
              </a:rPr>
              <a:t>ii. </a:t>
            </a:r>
            <a:r>
              <a:rPr lang="es-PE" b="1" u="sng" dirty="0">
                <a:latin typeface="Arial"/>
                <a:ea typeface="PMingLiU"/>
                <a:cs typeface="Times New Roman"/>
              </a:rPr>
              <a:t>Derecho constitucional vulnerado</a:t>
            </a:r>
            <a:endParaRPr lang="es-PE" sz="1600" dirty="0">
              <a:ea typeface="PMingLiU"/>
              <a:cs typeface="Times New Roman"/>
            </a:endParaRPr>
          </a:p>
          <a:p>
            <a:pPr algn="just">
              <a:spcAft>
                <a:spcPts val="0"/>
              </a:spcAft>
            </a:pPr>
            <a:r>
              <a:rPr lang="es-PE" b="1"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El derecho fundamental a la doble instancia previsto en el artículo 139, inciso 6 de la Constitución Política de 1993, el cual conforma al derecho fundamental al debido proceso y que resulta conexos a mi derecho fundamental a mi libertad personal. </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b="1" dirty="0">
                <a:latin typeface="Arial"/>
                <a:ea typeface="PMingLiU"/>
                <a:cs typeface="Times New Roman"/>
              </a:rPr>
              <a:t>iii.</a:t>
            </a:r>
            <a:r>
              <a:rPr lang="es-PE" dirty="0">
                <a:latin typeface="Arial"/>
                <a:ea typeface="PMingLiU"/>
                <a:cs typeface="Times New Roman"/>
              </a:rPr>
              <a:t> </a:t>
            </a:r>
            <a:r>
              <a:rPr lang="es-PE" b="1" u="sng" dirty="0">
                <a:latin typeface="Arial"/>
                <a:ea typeface="PMingLiU"/>
                <a:cs typeface="Times New Roman"/>
              </a:rPr>
              <a:t>Demandados y su domicilio</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Los </a:t>
            </a:r>
            <a:r>
              <a:rPr lang="es-PE" dirty="0" smtClean="0">
                <a:latin typeface="Arial"/>
                <a:ea typeface="PMingLiU"/>
                <a:cs typeface="Times New Roman"/>
              </a:rPr>
              <a:t>demandados son </a:t>
            </a:r>
            <a:r>
              <a:rPr lang="es-PE" dirty="0">
                <a:latin typeface="Arial"/>
                <a:ea typeface="PMingLiU"/>
                <a:cs typeface="Times New Roman"/>
              </a:rPr>
              <a:t>los jueces superiores señores (…), (…) y (…) integrantes de la Sala Penal de Apelaciones de la Corte Superior de Justicia de La Libertad, a quienes se le puede notificar en su domicilio laboral ubicado en dicha Sala.</a:t>
            </a:r>
            <a:endParaRPr lang="es-PE" sz="1600" dirty="0">
              <a:ea typeface="PMingLiU"/>
              <a:cs typeface="Times New Roman"/>
            </a:endParaRPr>
          </a:p>
        </p:txBody>
      </p:sp>
    </p:spTree>
    <p:extLst>
      <p:ext uri="{BB962C8B-B14F-4D97-AF65-F5344CB8AC3E}">
        <p14:creationId xmlns:p14="http://schemas.microsoft.com/office/powerpoint/2010/main" val="115936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5536" y="188640"/>
            <a:ext cx="8462744" cy="4524315"/>
          </a:xfrm>
          <a:prstGeom prst="rect">
            <a:avLst/>
          </a:prstGeom>
        </p:spPr>
        <p:txBody>
          <a:bodyPr wrap="square">
            <a:spAutoFit/>
          </a:bodyPr>
          <a:lstStyle/>
          <a:p>
            <a:pPr algn="just">
              <a:spcAft>
                <a:spcPts val="0"/>
              </a:spcAft>
            </a:pPr>
            <a:r>
              <a:rPr lang="es-PE" b="1" dirty="0">
                <a:latin typeface="Arial"/>
                <a:ea typeface="PMingLiU"/>
                <a:cs typeface="Times New Roman"/>
              </a:rPr>
              <a:t>iv. </a:t>
            </a:r>
            <a:r>
              <a:rPr lang="es-PE" b="1" u="sng" dirty="0">
                <a:latin typeface="Arial"/>
                <a:ea typeface="PMingLiU"/>
                <a:cs typeface="Times New Roman"/>
              </a:rPr>
              <a:t>Fundamentos de hecho</a:t>
            </a:r>
            <a:endParaRPr lang="es-PE" sz="1600" dirty="0">
              <a:ea typeface="PMingLiU"/>
              <a:cs typeface="Times New Roman"/>
            </a:endParaRPr>
          </a:p>
          <a:p>
            <a:pPr algn="just"/>
            <a:r>
              <a:rPr lang="es-PE" dirty="0">
                <a:latin typeface="Arial"/>
                <a:ea typeface="PMingLiU"/>
              </a:rPr>
              <a:t/>
            </a:r>
            <a:br>
              <a:rPr lang="es-PE" dirty="0">
                <a:latin typeface="Arial"/>
                <a:ea typeface="PMingLiU"/>
              </a:rPr>
            </a:br>
            <a:r>
              <a:rPr lang="es-PE" dirty="0">
                <a:latin typeface="Arial"/>
                <a:ea typeface="PMingLiU"/>
              </a:rPr>
              <a:t>1.  En el proceso penal seguido en mi contra por el inexistente delito contra la fe pública en su modalidad de falsificación de documento público se leyó sentencia condenatoria durante la audiencia de lectura de sentencia de fecha 8 de julio de </a:t>
            </a:r>
            <a:r>
              <a:rPr lang="es-PE" dirty="0"/>
              <a:t>2016 realizada por el Juzgado Penal Colegiado de Trujillo (Expediente 04567-2012-PJ), en la que se me impuso cinco años de pena privativa de la libertad efectiva, sentencia contra la que interpuse recurso de </a:t>
            </a:r>
            <a:r>
              <a:rPr lang="es-PE" dirty="0" smtClean="0"/>
              <a:t>apelación, </a:t>
            </a:r>
            <a:r>
              <a:rPr lang="es-PE" dirty="0"/>
              <a:t>el cual le fue concedido pero se me requirió que lo fundamente o sustente por escrito dentro del plazo de ley.  </a:t>
            </a:r>
          </a:p>
          <a:p>
            <a:pPr algn="just"/>
            <a:r>
              <a:rPr lang="es-PE" dirty="0"/>
              <a:t/>
            </a:r>
            <a:br>
              <a:rPr lang="es-PE" dirty="0"/>
            </a:br>
            <a:r>
              <a:rPr lang="es-PE" dirty="0"/>
              <a:t>2. Una vez fundamentada por escrito la referida impugnación mediante Resolución de fecha 24 de julio de 2016, se concedió el recurso de apelación y se elevaron los actuados a la Sala Penal de Apelaciones de la Corte Superior de Justicia de La Libertad, donde se programó fecha para la audiencia de apelación de sentencia para el 11 de diciembre de marzo de 2017, donde se revisaría la referida sentencia</a:t>
            </a:r>
            <a:r>
              <a:rPr lang="es-PE" dirty="0" smtClean="0"/>
              <a:t>.</a:t>
            </a:r>
          </a:p>
          <a:p>
            <a:endParaRPr lang="es-PE" dirty="0"/>
          </a:p>
        </p:txBody>
      </p:sp>
    </p:spTree>
    <p:extLst>
      <p:ext uri="{BB962C8B-B14F-4D97-AF65-F5344CB8AC3E}">
        <p14:creationId xmlns:p14="http://schemas.microsoft.com/office/powerpoint/2010/main" val="339046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474345"/>
            <a:ext cx="8496150" cy="5632311"/>
          </a:xfrm>
          <a:prstGeom prst="rect">
            <a:avLst/>
          </a:prstGeom>
        </p:spPr>
        <p:txBody>
          <a:bodyPr wrap="square">
            <a:spAutoFit/>
          </a:bodyPr>
          <a:lstStyle/>
          <a:p>
            <a:pPr lvl="0" algn="just"/>
            <a:r>
              <a:rPr lang="es-PE" dirty="0">
                <a:solidFill>
                  <a:prstClr val="black"/>
                </a:solidFill>
              </a:rPr>
              <a:t>3. Fui notificado en mi domicilio procesal para que acuda a la referida audiencia de apelación de sentencia, pero al retraso del vuelo del avión que partió desde la ciudad de Lima donde me encontraba por motivos de trabajo a la ciudad de Trujillo no pude llegar a tiempo a la audiencia; sin embargo, el abogado defensor de mi elección sí asistió como también lo hizo el representante del Ministerio Público; empero, la Sala Penal de </a:t>
            </a:r>
            <a:r>
              <a:rPr lang="es-PE" dirty="0" smtClean="0">
                <a:solidFill>
                  <a:prstClr val="black"/>
                </a:solidFill>
              </a:rPr>
              <a:t>Apelaciones en </a:t>
            </a:r>
            <a:r>
              <a:rPr lang="es-PE" dirty="0">
                <a:solidFill>
                  <a:prstClr val="black"/>
                </a:solidFill>
              </a:rPr>
              <a:t>referencia mediante Resolución 2, de fecha 11 de marzo de 2017, declaró nula la Resolución 9 de fecha 24 de julio de 2016 que concedió el recurso de apelación contra la sentencia e inadmisible el referido recurso, porque no estuve presente física y personalmente en la referida audiencia, para lo cual aplicó el inciso 3, del artículo 423 del Nuevo Código Procesal Penal. </a:t>
            </a:r>
            <a:endParaRPr lang="es-PE" dirty="0" smtClean="0">
              <a:solidFill>
                <a:prstClr val="black"/>
              </a:solidFill>
            </a:endParaRPr>
          </a:p>
          <a:p>
            <a:pPr algn="just"/>
            <a:r>
              <a:rPr lang="es-PE" dirty="0"/>
              <a:t>4. Al haberse rechazado la apelación que interpuse contra la referida sentencia condenatoria, </a:t>
            </a:r>
            <a:r>
              <a:rPr lang="es-PE" dirty="0" smtClean="0"/>
              <a:t>quedó </a:t>
            </a:r>
            <a:r>
              <a:rPr lang="es-PE" dirty="0"/>
              <a:t>firme y consentida por Resolución 10, de fecha 5 de abril de 2017, por lo que los actuados regresaron al Juzgado Penal Colegiado de Trujillo para que se efectivizada la condena, luego de lo cual se ha ordenado mi ubicación y captura para ser internado en el establecimiento penitenciario del El Milagro, de la ciudad de Trujillo a efectos de que cumpla mi condena, pero aún no he sido capturado ni recluido puesto que me encuentro en la clandestinidad, todo lo cual ha afectado mi libertad, mi trabajo y diversos aspectos de mi persona personal y familiar.</a:t>
            </a:r>
          </a:p>
          <a:p>
            <a:pPr lvl="0"/>
            <a:endParaRPr lang="es-PE" dirty="0">
              <a:solidFill>
                <a:prstClr val="black"/>
              </a:solidFill>
            </a:endParaRPr>
          </a:p>
          <a:p>
            <a:pPr lvl="0"/>
            <a:endParaRPr lang="es-PE" dirty="0">
              <a:solidFill>
                <a:prstClr val="black"/>
              </a:solidFill>
            </a:endParaRPr>
          </a:p>
        </p:txBody>
      </p:sp>
    </p:spTree>
    <p:extLst>
      <p:ext uri="{BB962C8B-B14F-4D97-AF65-F5344CB8AC3E}">
        <p14:creationId xmlns:p14="http://schemas.microsoft.com/office/powerpoint/2010/main" val="413235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30746" y="211246"/>
            <a:ext cx="8280920" cy="6740307"/>
          </a:xfrm>
          <a:prstGeom prst="rect">
            <a:avLst/>
          </a:prstGeom>
        </p:spPr>
        <p:txBody>
          <a:bodyPr wrap="square">
            <a:spAutoFit/>
          </a:bodyPr>
          <a:lstStyle/>
          <a:p>
            <a:pPr algn="just"/>
            <a:r>
              <a:rPr lang="es-PE" dirty="0">
                <a:latin typeface="Arial"/>
                <a:ea typeface="PMingLiU"/>
              </a:rPr>
              <a:t>5. Considero que la declaración de nulidad de la resolución que me concedió el recurso de apelación contra la sentencia por no haber asistido personalmente a la audiencia de apelación de sentencia, es una decisión arbitraria e injusta porque en dicha diligencia estaba presente mi abogado defensor quien estaba preparado técnicamente para sustentar oralmente la pretensión  impugnatoria contenida en el recurso de apelación de sentencia, además conoce la teoría del caso, el proceso, los medios probatorios y demás actuados, sostendrá de manera eficiente y válida la pretensión impugnatoria la cual pudo haber debatido con su contra parte el Ministerio Público, conforme a los principios de contradicción, oralidad e inmediatez que inspiran al modelo acusatorio-</a:t>
            </a:r>
            <a:r>
              <a:rPr lang="es-PE" dirty="0" err="1">
                <a:latin typeface="Arial"/>
                <a:ea typeface="PMingLiU"/>
              </a:rPr>
              <a:t>adversarial</a:t>
            </a:r>
            <a:r>
              <a:rPr lang="es-PE" dirty="0">
                <a:latin typeface="Arial"/>
                <a:ea typeface="PMingLiU"/>
              </a:rPr>
              <a:t> que inspira al Nuevo Código Penal,  por lo que mi presencia no era absolutamente necesaria conforme </a:t>
            </a:r>
            <a:r>
              <a:rPr lang="es-PE" dirty="0"/>
              <a:t>lo ha establecido el Tribunal Constitucional en las Sentencias emitidas en los Expedientes  2964-2011-PHC/TC y 1691-2010-PHC/TC, entre otras.</a:t>
            </a:r>
          </a:p>
          <a:p>
            <a:r>
              <a:rPr lang="es-PE" dirty="0"/>
              <a:t> </a:t>
            </a:r>
          </a:p>
          <a:p>
            <a:pPr algn="just"/>
            <a:r>
              <a:rPr lang="es-PE" dirty="0"/>
              <a:t>6. Por lo expuesto, solicito a Usted señor Juez se sirva declarar nula la Resolución 2, de fecha 11 de diciembre de marzo de 2017, que nula la Resolución 9 de fecha 24 de julio de 2016 que concedió el recurso de </a:t>
            </a:r>
            <a:r>
              <a:rPr lang="es-PE" dirty="0" err="1"/>
              <a:t>apelaciónque</a:t>
            </a:r>
            <a:r>
              <a:rPr lang="es-PE" dirty="0"/>
              <a:t> interpuse contra la sentencia fecha 8 de julio de 2016 e inadmisible el referido recurso, y ordene a la Sala de Apelaciones demandada señale nueva fecha y hora para la audiencia de apelación de sentencia a fin de que se revise la sentencia materia de impugnación, programación que debe notificárseme en mi domicilio procesal señalado en autos.</a:t>
            </a:r>
          </a:p>
          <a:p>
            <a:r>
              <a:rPr lang="es-PE" dirty="0"/>
              <a:t> </a:t>
            </a:r>
          </a:p>
          <a:p>
            <a:endParaRPr lang="es-PE" dirty="0"/>
          </a:p>
        </p:txBody>
      </p:sp>
    </p:spTree>
    <p:extLst>
      <p:ext uri="{BB962C8B-B14F-4D97-AF65-F5344CB8AC3E}">
        <p14:creationId xmlns:p14="http://schemas.microsoft.com/office/powerpoint/2010/main" val="1237920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51270" y="428605"/>
            <a:ext cx="8507009" cy="4524315"/>
          </a:xfrm>
          <a:prstGeom prst="rect">
            <a:avLst/>
          </a:prstGeom>
        </p:spPr>
        <p:txBody>
          <a:bodyPr wrap="square">
            <a:spAutoFit/>
          </a:bodyPr>
          <a:lstStyle/>
          <a:p>
            <a:pPr algn="just">
              <a:spcAft>
                <a:spcPts val="0"/>
              </a:spcAft>
            </a:pPr>
            <a:r>
              <a:rPr lang="es-PE" dirty="0">
                <a:latin typeface="Arial"/>
                <a:ea typeface="PMingLiU"/>
                <a:cs typeface="Times New Roman"/>
              </a:rPr>
              <a:t>v.            </a:t>
            </a:r>
            <a:r>
              <a:rPr lang="es-PE" b="1" u="sng" dirty="0">
                <a:latin typeface="Arial"/>
                <a:ea typeface="PMingLiU"/>
                <a:cs typeface="Times New Roman"/>
              </a:rPr>
              <a:t>Fundamentos de derecho</a:t>
            </a:r>
            <a:r>
              <a:rPr lang="es-PE" dirty="0">
                <a:latin typeface="Arial"/>
                <a:ea typeface="PMingLiU"/>
                <a:cs typeface="Times New Roman"/>
              </a:rPr>
              <a:t>.</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Sustento la presente demanda en el artículo 6 del artículo </a:t>
            </a:r>
            <a:r>
              <a:rPr lang="es-PE" dirty="0" smtClean="0">
                <a:latin typeface="Arial"/>
                <a:ea typeface="PMingLiU"/>
                <a:cs typeface="Times New Roman"/>
              </a:rPr>
              <a:t>139 de </a:t>
            </a:r>
            <a:r>
              <a:rPr lang="es-PE" dirty="0">
                <a:latin typeface="Arial"/>
                <a:ea typeface="PMingLiU"/>
                <a:cs typeface="Times New Roman"/>
              </a:rPr>
              <a:t>la Constitución Política del Perú que consagra el derecho el derecho fundamental a la pluralidad de instancias que resulta conexo a mi derecho fundamental a mi libertad personal y lo resuelto en las Sentencias recaídas en los Expedientes  2964-2011-PHC/TC y 1691-2010-PHC/TC.</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b="1" dirty="0">
                <a:latin typeface="Arial"/>
                <a:ea typeface="PMingLiU"/>
                <a:cs typeface="Times New Roman"/>
              </a:rPr>
              <a:t>vi.</a:t>
            </a:r>
            <a:r>
              <a:rPr lang="es-PE" dirty="0">
                <a:latin typeface="Arial"/>
                <a:ea typeface="PMingLiU"/>
                <a:cs typeface="Times New Roman"/>
              </a:rPr>
              <a:t>         </a:t>
            </a:r>
            <a:r>
              <a:rPr lang="es-PE" b="1" u="sng" dirty="0">
                <a:latin typeface="Arial"/>
                <a:ea typeface="PMingLiU"/>
                <a:cs typeface="Times New Roman"/>
              </a:rPr>
              <a:t>Monto del petitorio</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Debido a la naturaleza de la pretensión no es cuantificable en dinero.</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b="1" dirty="0">
                <a:latin typeface="Arial"/>
                <a:ea typeface="PMingLiU"/>
                <a:cs typeface="Times New Roman"/>
              </a:rPr>
              <a:t>vii.</a:t>
            </a:r>
            <a:r>
              <a:rPr lang="es-PE" dirty="0">
                <a:latin typeface="Arial"/>
                <a:ea typeface="PMingLiU"/>
                <a:cs typeface="Times New Roman"/>
              </a:rPr>
              <a:t>       </a:t>
            </a:r>
            <a:r>
              <a:rPr lang="es-PE" b="1" u="sng" dirty="0">
                <a:latin typeface="Arial"/>
                <a:ea typeface="PMingLiU"/>
                <a:cs typeface="Times New Roman"/>
              </a:rPr>
              <a:t>Vía procedimental</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La vía especial prevista en el Código procesal constitucional.</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p:txBody>
      </p:sp>
    </p:spTree>
    <p:extLst>
      <p:ext uri="{BB962C8B-B14F-4D97-AF65-F5344CB8AC3E}">
        <p14:creationId xmlns:p14="http://schemas.microsoft.com/office/powerpoint/2010/main" val="450165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612844"/>
            <a:ext cx="8496944" cy="5355312"/>
          </a:xfrm>
          <a:prstGeom prst="rect">
            <a:avLst/>
          </a:prstGeom>
        </p:spPr>
        <p:txBody>
          <a:bodyPr wrap="square">
            <a:spAutoFit/>
          </a:bodyPr>
          <a:lstStyle/>
          <a:p>
            <a:pPr algn="just">
              <a:spcAft>
                <a:spcPts val="0"/>
              </a:spcAft>
            </a:pPr>
            <a:r>
              <a:rPr lang="es-PE" dirty="0">
                <a:latin typeface="Arial"/>
                <a:ea typeface="PMingLiU"/>
                <a:cs typeface="Times New Roman"/>
              </a:rPr>
              <a:t>viii.       </a:t>
            </a:r>
            <a:r>
              <a:rPr lang="es-PE" b="1" u="sng" dirty="0">
                <a:latin typeface="Arial"/>
                <a:ea typeface="PMingLiU"/>
                <a:cs typeface="Times New Roman"/>
              </a:rPr>
              <a:t>Medios probatorios</a:t>
            </a:r>
            <a:r>
              <a:rPr lang="es-PE" dirty="0">
                <a:latin typeface="Arial"/>
                <a:ea typeface="PMingLiU"/>
                <a:cs typeface="Times New Roman"/>
              </a:rPr>
              <a:t>.</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1. Copia certificada de la sentencia de fecha 8 de julio de 2016.</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3. Copia certificada de la Resolución de fecha 24 de julio de 2016, se concedió el recurso de apelación contra la sentencia.</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4. Copia certificada del Acta y audio donde se registra la audiencia de apelación de sentencia efectuada el 11 de marzo de 2017. </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3. Copia certificada del Resolución 2, de fecha 11 de diciembre de marzo de 2017, declaró nula la Resolución 9 de fecha 24 de julio de 2016.</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4. Copia certificada de la Resolución 10, de fecha 5 de abril de 2017, que declaró consentida la sentencia en mención.</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5. El Expediente 04567-2012-PJ, cuyas copias certificadas pertinentes su Despacho se servirá solicitar para efectos de que se informe mejor y resuelva la presente demanda.</a:t>
            </a:r>
            <a:endParaRPr lang="es-PE" sz="1600" dirty="0">
              <a:ea typeface="PMingLiU"/>
              <a:cs typeface="Times New Roman"/>
            </a:endParaRPr>
          </a:p>
        </p:txBody>
      </p:sp>
    </p:spTree>
    <p:extLst>
      <p:ext uri="{BB962C8B-B14F-4D97-AF65-F5344CB8AC3E}">
        <p14:creationId xmlns:p14="http://schemas.microsoft.com/office/powerpoint/2010/main" val="2688604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30781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30563"/>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31081" y="260648"/>
            <a:ext cx="7992888" cy="7509748"/>
          </a:xfrm>
          <a:prstGeom prst="rect">
            <a:avLst/>
          </a:prstGeom>
        </p:spPr>
        <p:txBody>
          <a:bodyPr wrap="square">
            <a:spAutoFit/>
          </a:bodyPr>
          <a:lstStyle/>
          <a:p>
            <a:pPr algn="just">
              <a:spcAft>
                <a:spcPts val="0"/>
              </a:spcAft>
            </a:pPr>
            <a:r>
              <a:rPr lang="es-PE" b="1" dirty="0">
                <a:latin typeface="Arial"/>
                <a:ea typeface="PMingLiU"/>
                <a:cs typeface="Times New Roman"/>
              </a:rPr>
              <a:t>ix.</a:t>
            </a:r>
            <a:r>
              <a:rPr lang="es-PE" dirty="0">
                <a:latin typeface="Arial"/>
                <a:ea typeface="PMingLiU"/>
                <a:cs typeface="Times New Roman"/>
              </a:rPr>
              <a:t>         </a:t>
            </a:r>
            <a:r>
              <a:rPr lang="es-PE" b="1" u="sng" dirty="0">
                <a:latin typeface="Arial"/>
                <a:ea typeface="PMingLiU"/>
                <a:cs typeface="Times New Roman"/>
              </a:rPr>
              <a:t>Anexos.</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1-A Copia del DNI de mi hijo.</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1-B Copia certificada de la sentencia de fecha 8 de julio de 2016.</a:t>
            </a:r>
            <a:endParaRPr lang="es-PE" sz="1600" dirty="0">
              <a:ea typeface="PMingLiU"/>
              <a:cs typeface="Times New Roman"/>
            </a:endParaRPr>
          </a:p>
          <a:p>
            <a:pPr algn="just">
              <a:spcAft>
                <a:spcPts val="0"/>
              </a:spcAft>
            </a:pPr>
            <a:r>
              <a:rPr lang="es-PE" dirty="0">
                <a:latin typeface="Arial"/>
                <a:ea typeface="PMingLiU"/>
                <a:cs typeface="Times New Roman"/>
              </a:rPr>
              <a:t/>
            </a:r>
            <a:br>
              <a:rPr lang="es-PE" dirty="0">
                <a:latin typeface="Arial"/>
                <a:ea typeface="PMingLiU"/>
                <a:cs typeface="Times New Roman"/>
              </a:rPr>
            </a:br>
            <a:r>
              <a:rPr lang="es-PE" dirty="0">
                <a:latin typeface="Arial"/>
                <a:ea typeface="PMingLiU"/>
                <a:cs typeface="Times New Roman"/>
              </a:rPr>
              <a:t>1-C Copia certificada de la Resolución de fecha 24 de julio de 2016, se concedió el recurso de apelación contra la sentencia.</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1-DCopia certificada del Acta y audio donde se registra la audiencia de apelación de sentencia efectuada el 11 de marzo de 2017. </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1-E Copia certificada del Resolución 8, de fecha 11 de diciembre de marzo de 2017, declaró nula la Resolución 9 de fecha 24 de julio de 2016.</a:t>
            </a:r>
            <a:endParaRPr lang="es-PE" sz="1600" dirty="0">
              <a:ea typeface="PMingLiU"/>
              <a:cs typeface="Times New Roman"/>
            </a:endParaRPr>
          </a:p>
          <a:p>
            <a:pPr algn="just">
              <a:spcAft>
                <a:spcPts val="0"/>
              </a:spcAft>
            </a:pPr>
            <a:r>
              <a:rPr lang="es-PE" dirty="0">
                <a:latin typeface="Arial"/>
                <a:ea typeface="PMingLiU"/>
                <a:cs typeface="Times New Roman"/>
              </a:rPr>
              <a:t> </a:t>
            </a:r>
            <a:endParaRPr lang="es-PE" sz="1600" dirty="0">
              <a:ea typeface="PMingLiU"/>
              <a:cs typeface="Times New Roman"/>
            </a:endParaRPr>
          </a:p>
          <a:p>
            <a:pPr algn="just">
              <a:spcAft>
                <a:spcPts val="0"/>
              </a:spcAft>
            </a:pPr>
            <a:r>
              <a:rPr lang="es-PE" dirty="0">
                <a:latin typeface="Arial"/>
                <a:ea typeface="PMingLiU"/>
                <a:cs typeface="Times New Roman"/>
              </a:rPr>
              <a:t>1-F Copia certificada de la Resolución 10, de fecha 5 de abril de 2017, que declaró consentida la sentencia en mención</a:t>
            </a:r>
            <a:r>
              <a:rPr lang="es-PE" dirty="0" smtClean="0">
                <a:latin typeface="Arial"/>
                <a:ea typeface="PMingLiU"/>
                <a:cs typeface="Times New Roman"/>
              </a:rPr>
              <a:t>.</a:t>
            </a:r>
          </a:p>
          <a:p>
            <a:pPr algn="just">
              <a:spcAft>
                <a:spcPts val="0"/>
              </a:spcAft>
            </a:pPr>
            <a:endParaRPr lang="es-PE" sz="1600" dirty="0">
              <a:latin typeface="Arial"/>
              <a:ea typeface="PMingLiU"/>
              <a:cs typeface="Times New Roman"/>
            </a:endParaRPr>
          </a:p>
          <a:p>
            <a:r>
              <a:rPr lang="es-PE" sz="1600" b="1" dirty="0" smtClean="0"/>
              <a:t>POR </a:t>
            </a:r>
            <a:r>
              <a:rPr lang="es-PE" sz="1600" b="1" dirty="0"/>
              <a:t>LO EXPUESTO:</a:t>
            </a:r>
            <a:endParaRPr lang="es-PE" sz="1600" dirty="0"/>
          </a:p>
          <a:p>
            <a:r>
              <a:rPr lang="es-PE" sz="1600" dirty="0"/>
              <a:t/>
            </a:r>
            <a:br>
              <a:rPr lang="es-PE" sz="1600" dirty="0"/>
            </a:br>
            <a:r>
              <a:rPr lang="es-PE" sz="1600" dirty="0"/>
              <a:t>A Usted señor Juez pido admitir a trámite la presente demanda y en su oportunidad se sirva declararla fundada.</a:t>
            </a:r>
          </a:p>
          <a:p>
            <a:r>
              <a:rPr lang="es-PE" sz="1600" dirty="0" smtClean="0"/>
              <a:t>			Lima, 28 de noviembre de 2017</a:t>
            </a:r>
            <a:r>
              <a:rPr lang="es-PE" sz="1600" dirty="0"/>
              <a:t/>
            </a:r>
            <a:br>
              <a:rPr lang="es-PE" sz="1600" dirty="0"/>
            </a:br>
            <a:r>
              <a:rPr lang="es-PE" sz="1600" dirty="0"/>
              <a:t/>
            </a:r>
            <a:br>
              <a:rPr lang="es-PE" sz="1600" dirty="0"/>
            </a:br>
            <a:r>
              <a:rPr lang="es-PE" sz="1600" dirty="0"/>
              <a:t>							Lima, 18 de abril de 2017</a:t>
            </a:r>
          </a:p>
          <a:p>
            <a:r>
              <a:rPr lang="es-PE" sz="1600" dirty="0"/>
              <a:t> </a:t>
            </a:r>
          </a:p>
          <a:p>
            <a:pPr algn="just">
              <a:spcAft>
                <a:spcPts val="0"/>
              </a:spcAft>
            </a:pPr>
            <a:endParaRPr lang="es-PE" sz="1600" dirty="0">
              <a:ea typeface="PMingLiU"/>
              <a:cs typeface="Times New Roman"/>
            </a:endParaRPr>
          </a:p>
        </p:txBody>
      </p:sp>
    </p:spTree>
    <p:extLst>
      <p:ext uri="{BB962C8B-B14F-4D97-AF65-F5344CB8AC3E}">
        <p14:creationId xmlns:p14="http://schemas.microsoft.com/office/powerpoint/2010/main" val="162936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435280" cy="6336704"/>
          </a:xfrm>
        </p:spPr>
        <p:txBody>
          <a:bodyPr>
            <a:normAutofit fontScale="62500" lnSpcReduction="20000"/>
          </a:bodyPr>
          <a:lstStyle/>
          <a:p>
            <a:pPr marL="0" indent="0" algn="just">
              <a:buNone/>
            </a:pPr>
            <a:r>
              <a:rPr lang="es-PE" dirty="0"/>
              <a:t>Así, por ejemplo, con relación al derecho a la verdad el Tribunal Constitucional ha sostenido que</a:t>
            </a:r>
          </a:p>
          <a:p>
            <a:pPr marL="0" indent="0" algn="just">
              <a:buNone/>
            </a:pPr>
            <a:r>
              <a:rPr lang="es-PE" dirty="0"/>
              <a:t>“[n]</a:t>
            </a:r>
            <a:r>
              <a:rPr lang="es-PE" dirty="0" err="1"/>
              <a:t>uestra</a:t>
            </a:r>
            <a:r>
              <a:rPr lang="es-PE" dirty="0"/>
              <a:t> Constitución Política reconoce, en su artículo 3º, una `enumeración abierta´ de derechos fundamentales que, sin estar en el texto de la Constitución, surgen de la dignidad del hombre, o en los principios de soberanía del pueblo, del Estado democrático de derecho o de la forma republicana de gobierno.</a:t>
            </a:r>
          </a:p>
          <a:p>
            <a:pPr marL="0" indent="0" algn="just">
              <a:buNone/>
            </a:pPr>
            <a:r>
              <a:rPr lang="es-PE" dirty="0"/>
              <a:t>  Así, el derecho a la verdad, aunque no tiene un reconocimiento expreso en nuestro texto constitucional,</a:t>
            </a:r>
            <a:r>
              <a:rPr lang="es-PE" b="1" dirty="0"/>
              <a:t> </a:t>
            </a:r>
            <a:r>
              <a:rPr lang="es-PE" dirty="0"/>
              <a:t>es un derecho plenamente protegido, derivado (...) de la obligación estatal de proteger los derechos fundamentales y de la tutela jurisdiccional. (...) [E]l Tribunal Constitucional considera que, en una medida razonablemente posible y en casos especiales y novísimos, deben desarrollarse los derechos constitucionales implícitos, permitiendo así una mejor garantía y respeto a los derechos del hombre, pues ello contribuirá a fortalecer la democracia y el Estado, tal como lo ordena la Constitución vigente.</a:t>
            </a:r>
          </a:p>
          <a:p>
            <a:pPr marL="0" indent="0" algn="just">
              <a:buNone/>
            </a:pPr>
            <a:r>
              <a:rPr lang="es-PE" dirty="0"/>
              <a:t> </a:t>
            </a:r>
          </a:p>
          <a:p>
            <a:pPr marL="0" indent="0" algn="just">
              <a:buNone/>
            </a:pPr>
            <a:r>
              <a:rPr lang="es-PE" dirty="0"/>
              <a:t>El Tribunal Constitucional considera que si bien detrás del derecho a la verdad se encuentran comprometidos otros derechos fundamentales, como la vida, la libertad o la seguridad personal, entre otros, éste tiene una configuración autónoma, una textura propia, que la distingue de los otros derechos fundamentales a los cuales se encuentra vinculado, debido tanto al objeto protegido, como al </a:t>
            </a:r>
            <a:r>
              <a:rPr lang="es-PE" i="1" dirty="0" err="1"/>
              <a:t>telos</a:t>
            </a:r>
            <a:r>
              <a:rPr lang="es-PE" dirty="0"/>
              <a:t> que con su reconocimiento se persigue alcanzar” (STC 2488-2002-HC/TC, Fundamentos 13 a 15).</a:t>
            </a:r>
          </a:p>
          <a:p>
            <a:pPr marL="0" indent="0" algn="just">
              <a:buNone/>
            </a:pPr>
            <a:r>
              <a:rPr lang="es-PE" dirty="0"/>
              <a:t> </a:t>
            </a:r>
          </a:p>
          <a:p>
            <a:pPr marL="0" indent="0">
              <a:buNone/>
            </a:pPr>
            <a:endParaRPr lang="es-PE" dirty="0"/>
          </a:p>
        </p:txBody>
      </p:sp>
    </p:spTree>
    <p:extLst>
      <p:ext uri="{BB962C8B-B14F-4D97-AF65-F5344CB8AC3E}">
        <p14:creationId xmlns:p14="http://schemas.microsoft.com/office/powerpoint/2010/main" val="2794635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88" y="0"/>
            <a:ext cx="92466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txBox="1">
            <a:spLocks/>
          </p:cNvSpPr>
          <p:nvPr/>
        </p:nvSpPr>
        <p:spPr>
          <a:xfrm>
            <a:off x="251520" y="332656"/>
            <a:ext cx="8424936" cy="6525344"/>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4000" b="1" i="0" u="none" strike="noStrike" kern="1200" cap="small"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Century Schoolbook"/>
                <a:ea typeface="+mj-ea"/>
                <a:cs typeface="+mj-cs"/>
              </a:rPr>
              <a:t>AUTO ADMISORIO DE LA DEMANDA DE HC</a:t>
            </a:r>
          </a:p>
          <a:p>
            <a:pPr algn="just">
              <a:spcAft>
                <a:spcPts val="0"/>
              </a:spcAft>
            </a:pPr>
            <a:endParaRPr lang="es-PE" sz="4000" dirty="0" smtClean="0">
              <a:latin typeface="Arial"/>
              <a:ea typeface="PMingLiU"/>
              <a:cs typeface="Times New Roman"/>
            </a:endParaRPr>
          </a:p>
          <a:p>
            <a:pPr algn="just">
              <a:spcAft>
                <a:spcPts val="0"/>
              </a:spcAft>
            </a:pPr>
            <a:r>
              <a:rPr lang="es-PE" sz="4000" b="1" dirty="0" smtClean="0">
                <a:latin typeface="Arial"/>
                <a:ea typeface="PMingLiU"/>
                <a:cs typeface="Times New Roman"/>
              </a:rPr>
              <a:t>SUMARIA INVESTIGACIÓN </a:t>
            </a:r>
            <a:endParaRPr lang="es-PE" sz="3600" b="1" dirty="0" smtClean="0">
              <a:ea typeface="PMingLiU"/>
              <a:cs typeface="Times New Roman"/>
            </a:endParaRPr>
          </a:p>
          <a:p>
            <a:pPr algn="just">
              <a:spcAft>
                <a:spcPts val="0"/>
              </a:spcAft>
            </a:pPr>
            <a:r>
              <a:rPr lang="es-PE" sz="4000" dirty="0" smtClean="0">
                <a:latin typeface="Arial"/>
                <a:ea typeface="PMingLiU"/>
                <a:cs typeface="Times New Roman"/>
              </a:rPr>
              <a:t/>
            </a:r>
            <a:br>
              <a:rPr lang="es-PE" sz="4000" dirty="0" smtClean="0">
                <a:latin typeface="Arial"/>
                <a:ea typeface="PMingLiU"/>
                <a:cs typeface="Times New Roman"/>
              </a:rPr>
            </a:br>
            <a:r>
              <a:rPr lang="es-PE" sz="4000" dirty="0" smtClean="0">
                <a:latin typeface="Arial"/>
                <a:ea typeface="PMingLiU"/>
                <a:cs typeface="Times New Roman"/>
              </a:rPr>
              <a:t>1. Se reciba la declaración indagatoria del demandante o favorecido.</a:t>
            </a:r>
          </a:p>
          <a:p>
            <a:pPr algn="just">
              <a:spcAft>
                <a:spcPts val="0"/>
              </a:spcAft>
            </a:pPr>
            <a:r>
              <a:rPr lang="es-PE" sz="4000" dirty="0" smtClean="0">
                <a:latin typeface="Arial"/>
                <a:ea typeface="PMingLiU"/>
                <a:cs typeface="Times New Roman"/>
              </a:rPr>
              <a:t>2. Se reciba la declaración indagatoria del demandado o demandados.</a:t>
            </a:r>
          </a:p>
          <a:p>
            <a:pPr algn="just">
              <a:spcAft>
                <a:spcPts val="0"/>
              </a:spcAft>
            </a:pPr>
            <a:r>
              <a:rPr lang="es-PE" sz="4000" dirty="0" smtClean="0">
                <a:latin typeface="Arial"/>
                <a:ea typeface="PMingLiU"/>
                <a:cs typeface="Times New Roman"/>
              </a:rPr>
              <a:t>3. Se recabe la documentación o actuados correspondientes (Expediente Judicial).</a:t>
            </a:r>
          </a:p>
          <a:p>
            <a:pPr algn="just">
              <a:spcAft>
                <a:spcPts val="0"/>
              </a:spcAft>
            </a:pPr>
            <a:r>
              <a:rPr lang="es-PE" sz="4000" dirty="0" smtClean="0">
                <a:latin typeface="Arial"/>
                <a:ea typeface="PMingLiU"/>
                <a:cs typeface="Times New Roman"/>
              </a:rPr>
              <a:t>4. Se realice la inspección judicial.</a:t>
            </a:r>
          </a:p>
          <a:p>
            <a:pPr algn="just">
              <a:spcAft>
                <a:spcPts val="0"/>
              </a:spcAft>
            </a:pPr>
            <a:r>
              <a:rPr lang="es-PE" sz="4000" dirty="0" smtClean="0">
                <a:latin typeface="Arial"/>
                <a:ea typeface="PMingLiU"/>
                <a:cs typeface="Times New Roman"/>
              </a:rPr>
              <a:t>5. Se cursen oficios correspondientes.</a:t>
            </a:r>
          </a:p>
          <a:p>
            <a:pPr algn="just">
              <a:spcAft>
                <a:spcPts val="0"/>
              </a:spcAft>
            </a:pPr>
            <a:endParaRPr lang="es-PE" sz="4000" dirty="0" smtClean="0">
              <a:latin typeface="Arial"/>
              <a:ea typeface="PMingLiU"/>
              <a:cs typeface="Times New Roman"/>
            </a:endParaRPr>
          </a:p>
          <a:p>
            <a:pPr algn="just">
              <a:spcAft>
                <a:spcPts val="0"/>
              </a:spcAft>
            </a:pPr>
            <a:r>
              <a:rPr lang="es-PE" sz="4000" dirty="0" smtClean="0">
                <a:latin typeface="Arial"/>
                <a:ea typeface="PMingLiU"/>
                <a:cs typeface="Times New Roman"/>
              </a:rPr>
              <a:t> </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PE" sz="4000" b="1" i="0" u="none" strike="noStrike" kern="1200" cap="small"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Century Schoolbook"/>
              <a:ea typeface="+mj-ea"/>
              <a:cs typeface="+mj-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s-PE" sz="4000" b="1" cap="small" dirty="0" smtClean="0">
              <a:effectLst>
                <a:outerShdw blurRad="38100" dist="38100" dir="2700000" algn="tl">
                  <a:srgbClr val="000000">
                    <a:alpha val="43137"/>
                  </a:srgbClr>
                </a:outerShdw>
                <a:reflection blurRad="12700" stA="48000" endA="300" endPos="55000" dir="5400000" sy="-90000" algn="bl" rotWithShape="0"/>
              </a:effectLst>
              <a:latin typeface="Century Schoolbook"/>
              <a:ea typeface="+mj-ea"/>
              <a:cs typeface="+mj-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PE" sz="4000" b="1" i="0" u="none" strike="noStrike" kern="1200" cap="small" spc="0" normalizeH="0" baseline="0" noProof="0" dirty="0" smtClean="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Century Schoolbook"/>
              <a:ea typeface="+mj-ea"/>
              <a:cs typeface="+mj-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PE"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5186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1026" name="Picture 2"/>
          <p:cNvPicPr>
            <a:picLocks noGrp="1" noChangeAspect="1" noChangeArrowheads="1"/>
          </p:cNvPicPr>
          <p:nvPr>
            <p:ph idx="1"/>
          </p:nvPr>
        </p:nvPicPr>
        <p:blipFill>
          <a:blip r:embed="rId2"/>
          <a:srcRect/>
          <a:stretch>
            <a:fillRect/>
          </a:stretch>
        </p:blipFill>
        <p:spPr bwMode="auto">
          <a:xfrm>
            <a:off x="-142908" y="-928718"/>
            <a:ext cx="10215633" cy="814393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2050" name="Picture 2"/>
          <p:cNvPicPr>
            <a:picLocks noChangeAspect="1" noChangeArrowheads="1"/>
          </p:cNvPicPr>
          <p:nvPr/>
        </p:nvPicPr>
        <p:blipFill>
          <a:blip r:embed="rId2"/>
          <a:srcRect/>
          <a:stretch>
            <a:fillRect/>
          </a:stretch>
        </p:blipFill>
        <p:spPr bwMode="auto">
          <a:xfrm>
            <a:off x="-2357486" y="-1500222"/>
            <a:ext cx="14073286" cy="1007272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8715404" cy="6669360"/>
          </a:xfrm>
        </p:spPr>
        <p:txBody>
          <a:bodyPr>
            <a:normAutofit fontScale="40000" lnSpcReduction="20000"/>
          </a:bodyPr>
          <a:lstStyle/>
          <a:p>
            <a:pPr algn="ctr">
              <a:buNone/>
            </a:pPr>
            <a:r>
              <a:rPr lang="es-PE" b="1" dirty="0" smtClean="0">
                <a:hlinkClick r:id="rId2"/>
              </a:rPr>
              <a:t>Modelo de habeas corpus traslativo</a:t>
            </a:r>
            <a:r>
              <a:rPr lang="es-PE" b="1" dirty="0" smtClean="0"/>
              <a:t> </a:t>
            </a:r>
          </a:p>
          <a:p>
            <a:pPr>
              <a:buNone/>
            </a:pPr>
            <a:r>
              <a:rPr lang="es-PE" dirty="0" smtClean="0"/>
              <a:t>					</a:t>
            </a:r>
          </a:p>
          <a:p>
            <a:pPr>
              <a:buNone/>
            </a:pPr>
            <a:r>
              <a:rPr lang="es-PE" dirty="0" smtClean="0"/>
              <a:t>		</a:t>
            </a:r>
            <a:r>
              <a:rPr lang="es-PE" sz="3400" dirty="0" smtClean="0"/>
              <a:t>				Escrito: N°1</a:t>
            </a:r>
            <a:br>
              <a:rPr lang="es-PE" sz="3400" dirty="0" smtClean="0"/>
            </a:br>
            <a:r>
              <a:rPr lang="es-PE" sz="3400" dirty="0" smtClean="0"/>
              <a:t>					Cuaderno Principal</a:t>
            </a:r>
            <a:br>
              <a:rPr lang="es-PE" sz="3400" dirty="0" smtClean="0"/>
            </a:br>
            <a:r>
              <a:rPr lang="es-PE" sz="3400" dirty="0" smtClean="0"/>
              <a:t>					Sumilla: Demanda de hábeas corpus</a:t>
            </a:r>
            <a:br>
              <a:rPr lang="es-PE" sz="3400" dirty="0" smtClean="0"/>
            </a:br>
            <a:endParaRPr lang="es-PE" sz="3400" dirty="0" smtClean="0"/>
          </a:p>
          <a:p>
            <a:pPr>
              <a:buNone/>
            </a:pPr>
            <a:r>
              <a:rPr lang="es-PE" sz="3400" dirty="0" smtClean="0"/>
              <a:t>	SEÑOR JUEZ ESPECIALIZADO EN LO PENAL DETARAPOTO</a:t>
            </a:r>
            <a:br>
              <a:rPr lang="es-PE" sz="3400" dirty="0" smtClean="0"/>
            </a:br>
            <a:endParaRPr lang="es-PE" sz="3400" dirty="0" smtClean="0"/>
          </a:p>
          <a:p>
            <a:pPr>
              <a:buNone/>
            </a:pPr>
            <a:endParaRPr lang="es-PE" sz="3400" dirty="0" smtClean="0"/>
          </a:p>
          <a:p>
            <a:pPr>
              <a:buNone/>
            </a:pPr>
            <a:r>
              <a:rPr lang="es-PE" sz="3400" dirty="0" smtClean="0"/>
              <a:t>	AAAA, identificado con DNI XXX, en favor de BBB, con domicilio en Jirón </a:t>
            </a:r>
            <a:r>
              <a:rPr lang="es-PE" sz="3400" dirty="0" err="1" smtClean="0"/>
              <a:t>Atocongo</a:t>
            </a:r>
            <a:r>
              <a:rPr lang="es-PE" sz="3400" dirty="0" smtClean="0"/>
              <a:t> N°1492, Santiago de Surco, Lima; a Ud. respetuosamente digo:</a:t>
            </a:r>
            <a:br>
              <a:rPr lang="es-PE" sz="3400" dirty="0" smtClean="0"/>
            </a:br>
            <a:endParaRPr lang="es-PE" sz="3400" dirty="0" smtClean="0"/>
          </a:p>
          <a:p>
            <a:pPr>
              <a:buNone/>
            </a:pPr>
            <a:r>
              <a:rPr lang="es-PE" sz="3400" dirty="0" smtClean="0"/>
              <a:t>	I. PETITORIO CONSTITUCIONAL</a:t>
            </a:r>
            <a:br>
              <a:rPr lang="es-PE" sz="3400" dirty="0" smtClean="0"/>
            </a:br>
            <a:endParaRPr lang="es-PE" sz="3400" dirty="0" smtClean="0"/>
          </a:p>
          <a:p>
            <a:pPr>
              <a:buNone/>
            </a:pPr>
            <a:r>
              <a:rPr lang="es-PE" sz="3400" dirty="0" smtClean="0"/>
              <a:t>	De conformidad con el literal b, del num.24, del art.2, el num.1, del art.200 de la Constitucional y art.1 y 2 del Código Procesal Constitucional, interpongo demanda de hábeas corpus contra el Segundo Juzgado Especializado en lo Penal y la Segunda Sala de la Corte Superior de Justicia de </a:t>
            </a:r>
            <a:r>
              <a:rPr lang="es-PE" sz="3400" dirty="0" err="1" smtClean="0"/>
              <a:t>Tarapoto</a:t>
            </a:r>
            <a:r>
              <a:rPr lang="es-PE" sz="3400" dirty="0" smtClean="0"/>
              <a:t>.</a:t>
            </a:r>
            <a:br>
              <a:rPr lang="es-PE" sz="3400" dirty="0" smtClean="0"/>
            </a:br>
            <a:endParaRPr lang="es-PE" sz="3400" dirty="0" smtClean="0"/>
          </a:p>
          <a:p>
            <a:pPr>
              <a:buNone/>
            </a:pPr>
            <a:r>
              <a:rPr lang="es-PE" sz="3400" dirty="0" smtClean="0"/>
              <a:t>	II. FUNDAMENTOS DE HECHO</a:t>
            </a:r>
            <a:br>
              <a:rPr lang="es-PE" sz="3400" dirty="0" smtClean="0"/>
            </a:br>
            <a:endParaRPr lang="es-PE" sz="3400" dirty="0" smtClean="0"/>
          </a:p>
          <a:p>
            <a:pPr>
              <a:buNone/>
            </a:pPr>
            <a:r>
              <a:rPr lang="es-PE" sz="3400" dirty="0" smtClean="0"/>
              <a:t>	1. El 14 de febrero de 2005 el emplazado dicta mandato de detención en el proceso que se me sigue por la supuesta comisión del delito de hurto agravado.</a:t>
            </a:r>
            <a:br>
              <a:rPr lang="es-PE" sz="3400" dirty="0" smtClean="0"/>
            </a:br>
            <a:endParaRPr lang="es-PE" sz="3400" dirty="0" smtClean="0"/>
          </a:p>
          <a:p>
            <a:pPr>
              <a:buNone/>
            </a:pPr>
            <a:r>
              <a:rPr lang="es-PE" sz="3400" dirty="0" smtClean="0"/>
              <a:t>	2. Luego de haber transcurrido los 9 meses de haber permanecido detenido, el juez, de conformidad con el art.137, dispone que se duplique el plazo a 18 meses.</a:t>
            </a:r>
            <a:br>
              <a:rPr lang="es-PE" sz="3400" dirty="0" smtClean="0"/>
            </a:br>
            <a:endParaRPr lang="es-PE" sz="3400" dirty="0" smtClean="0"/>
          </a:p>
          <a:p>
            <a:pPr>
              <a:buNone/>
            </a:pPr>
            <a:r>
              <a:rPr lang="es-PE" sz="3400" dirty="0" smtClean="0"/>
              <a:t>	3. Sin embargo, a la fecha de presentación de esta demanda, han transcurrido más de 20 meses y aún me encuentro privado de </a:t>
            </a:r>
            <a:r>
              <a:rPr lang="es-PE" dirty="0" smtClean="0"/>
              <a:t>mi libertad, sin que medie pronunciamiento judicial definitivo sobre mi situación jurídica.</a:t>
            </a:r>
            <a:br>
              <a:rPr lang="es-PE" dirty="0" smtClean="0"/>
            </a:br>
            <a:endParaRPr lang="es-PE" dirty="0" smtClean="0"/>
          </a:p>
          <a:p>
            <a:pPr>
              <a:buNone/>
            </a:pPr>
            <a:r>
              <a:rPr lang="es-PE" dirty="0" smtClean="0"/>
              <a:t>	</a:t>
            </a:r>
            <a:endParaRPr lang="es-P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500042"/>
            <a:ext cx="8715436" cy="6215106"/>
          </a:xfrm>
        </p:spPr>
        <p:txBody>
          <a:bodyPr>
            <a:normAutofit fontScale="70000" lnSpcReduction="20000"/>
          </a:bodyPr>
          <a:lstStyle/>
          <a:p>
            <a:pPr>
              <a:buNone/>
            </a:pPr>
            <a:r>
              <a:rPr lang="es-PE" dirty="0" smtClean="0"/>
              <a:t>	III. FUNDAMENTOS DE DERECHO</a:t>
            </a:r>
            <a:br>
              <a:rPr lang="es-PE" dirty="0" smtClean="0"/>
            </a:br>
            <a:endParaRPr lang="es-PE" dirty="0" smtClean="0"/>
          </a:p>
          <a:p>
            <a:pPr algn="just">
              <a:buNone/>
            </a:pPr>
            <a:r>
              <a:rPr lang="es-PE" dirty="0" smtClean="0"/>
              <a:t>	De la procedencia de la demanda</a:t>
            </a:r>
            <a:br>
              <a:rPr lang="es-PE" dirty="0" smtClean="0"/>
            </a:br>
            <a:endParaRPr lang="es-PE" dirty="0" smtClean="0"/>
          </a:p>
          <a:p>
            <a:pPr algn="just">
              <a:buNone/>
            </a:pPr>
            <a:r>
              <a:rPr lang="es-PE" dirty="0" smtClean="0"/>
              <a:t>	4. Conforme al num.1 del art.200 de la constitución, el proceso de hábeas corpus procede contra la afectación a la libertad personal, en los términos reconocidos en los literales a y b del num.24 del art.2 del texto constitucional, y los art.1 y 2 del Código Procesal Constitucional.</a:t>
            </a:r>
            <a:br>
              <a:rPr lang="es-PE" dirty="0" smtClean="0"/>
            </a:br>
            <a:endParaRPr lang="es-PE" dirty="0" smtClean="0"/>
          </a:p>
          <a:p>
            <a:pPr algn="just">
              <a:buNone/>
            </a:pPr>
            <a:r>
              <a:rPr lang="es-PE" dirty="0" smtClean="0"/>
              <a:t>	De l derecho vulnerado: del plazo razonable de detención preventiva</a:t>
            </a:r>
            <a:br>
              <a:rPr lang="es-PE" dirty="0" smtClean="0"/>
            </a:br>
            <a:endParaRPr lang="es-PE" dirty="0" smtClean="0"/>
          </a:p>
          <a:p>
            <a:pPr algn="just">
              <a:buNone/>
            </a:pPr>
            <a:r>
              <a:rPr lang="es-PE" dirty="0" smtClean="0"/>
              <a:t>	5. Conforme al literal b del num.24 del art.2 de la Constitución, el derecho a la libertad personal no puede ser sometido a restricciones que no estén previstas previamente en la ley. De ahí que la detención judicial preventiva se configure como una medida restrictiva prevista en la ley, que para su ejecución debe cumplirse no solo con los presupuestos establecidos en el art.135 del Código Procesal Penal, sino también con los requisitos del art.137 del mismo texto legal.</a:t>
            </a:r>
            <a:br>
              <a:rPr lang="es-PE" dirty="0" smtClean="0"/>
            </a:br>
            <a:endParaRPr lang="es-PE" dirty="0" smtClean="0"/>
          </a:p>
          <a:p>
            <a:pPr algn="just">
              <a:buNone/>
            </a:pPr>
            <a:r>
              <a:rPr lang="es-PE" dirty="0" smtClean="0"/>
              <a:t>	</a:t>
            </a:r>
            <a:endParaRPr lang="es-P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496944" cy="6336704"/>
          </a:xfrm>
        </p:spPr>
        <p:txBody>
          <a:bodyPr>
            <a:normAutofit fontScale="62500" lnSpcReduction="20000"/>
          </a:bodyPr>
          <a:lstStyle/>
          <a:p>
            <a:pPr algn="just">
              <a:buNone/>
            </a:pPr>
            <a:r>
              <a:rPr lang="es-PE" dirty="0"/>
              <a:t>6. Así, el artículo 137 del Código Procesal Penal prevé en la duración de la detención judicial preventiva sea de 9 meses para el caso de un proceso sumario, como es el proceso que se me sigue por la supuesta comisión del delito de hurto. Además, dispone que dicho plazo podrá extenderse por un plazo igual siempre que la complejidad del caso o la actuación procesal del imputado perturbe la administración de </a:t>
            </a:r>
            <a:r>
              <a:rPr lang="es-PE" dirty="0" smtClean="0"/>
              <a:t>justicia.</a:t>
            </a:r>
          </a:p>
          <a:p>
            <a:pPr algn="just">
              <a:buNone/>
            </a:pPr>
            <a:r>
              <a:rPr lang="es-PE" dirty="0" smtClean="0"/>
              <a:t>7</a:t>
            </a:r>
            <a:r>
              <a:rPr lang="es-PE" dirty="0"/>
              <a:t>. Sin embargo, a pesar de que el proceso que se me sigue por hurto simple no reviste mayor complejidad, pues soy el único procesado, hay un solo agraviado; asimismo, el órgano judicial no ha actuado con celeridad ni diligencia requerida para culminar este </a:t>
            </a:r>
            <a:r>
              <a:rPr lang="es-PE" dirty="0" smtClean="0"/>
              <a:t>proceso.</a:t>
            </a:r>
            <a:endParaRPr lang="es-PE" dirty="0"/>
          </a:p>
          <a:p>
            <a:pPr algn="just">
              <a:buNone/>
            </a:pPr>
            <a:r>
              <a:rPr lang="es-PE" dirty="0" smtClean="0"/>
              <a:t>8</a:t>
            </a:r>
            <a:r>
              <a:rPr lang="es-PE" dirty="0"/>
              <a:t>. Por lo que habiendo transcurrido en exceso le plazo razonable de detención judicial preventiva, sin que medie resolución definitiva sobre mi situación jurídica, solicito se declare fundada la demanda y se ordene inmediatamente mi libertad.</a:t>
            </a:r>
            <a:br>
              <a:rPr lang="es-PE" dirty="0"/>
            </a:br>
            <a:endParaRPr lang="es-PE" dirty="0"/>
          </a:p>
          <a:p>
            <a:pPr>
              <a:buNone/>
            </a:pPr>
            <a:r>
              <a:rPr lang="es-PE" dirty="0"/>
              <a:t>		POR TANTO</a:t>
            </a:r>
            <a:br>
              <a:rPr lang="es-PE" dirty="0"/>
            </a:br>
            <a:endParaRPr lang="es-PE" dirty="0"/>
          </a:p>
          <a:p>
            <a:pPr>
              <a:buNone/>
            </a:pPr>
            <a:r>
              <a:rPr lang="es-PE" dirty="0"/>
              <a:t>		Por los argumentos expuestos, solicito a su despacho se admita a trámite la presente demanda de hábeas corpus, y declarándose fundada en su oportunidad, se ordene mi inmediata libertad, así como la expedición de una sentencia sobre el fondo. </a:t>
            </a:r>
            <a:endParaRPr lang="es-PE" dirty="0" smtClean="0"/>
          </a:p>
          <a:p>
            <a:pPr>
              <a:buNone/>
            </a:pPr>
            <a:endParaRPr lang="es-PE" dirty="0"/>
          </a:p>
          <a:p>
            <a:pPr>
              <a:buNone/>
            </a:pPr>
            <a:r>
              <a:rPr lang="es-PE" dirty="0" smtClean="0"/>
              <a:t>						Lima</a:t>
            </a:r>
            <a:r>
              <a:rPr lang="es-PE" dirty="0"/>
              <a:t>, 10 de octubre de 2014</a:t>
            </a:r>
          </a:p>
          <a:p>
            <a:pPr marL="0" indent="0">
              <a:buNone/>
            </a:pPr>
            <a:endParaRPr lang="es-PE" dirty="0"/>
          </a:p>
        </p:txBody>
      </p:sp>
    </p:spTree>
    <p:extLst>
      <p:ext uri="{BB962C8B-B14F-4D97-AF65-F5344CB8AC3E}">
        <p14:creationId xmlns:p14="http://schemas.microsoft.com/office/powerpoint/2010/main" val="2399084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a:effectLst>
                  <a:outerShdw blurRad="38100" dist="38100" dir="2700000" algn="tl">
                    <a:srgbClr val="000000">
                      <a:alpha val="43137"/>
                    </a:srgbClr>
                  </a:outerShdw>
                </a:effectLst>
              </a:rPr>
              <a:t>Modelos de </a:t>
            </a:r>
            <a:r>
              <a:rPr lang="es-PE" b="1" dirty="0" smtClean="0">
                <a:effectLst>
                  <a:outerShdw blurRad="38100" dist="38100" dir="2700000" algn="tl">
                    <a:srgbClr val="000000">
                      <a:alpha val="43137"/>
                    </a:srgbClr>
                  </a:outerShdw>
                </a:effectLst>
              </a:rPr>
              <a:t>Contestación de Demanda </a:t>
            </a:r>
            <a:r>
              <a:rPr lang="es-PE" b="1" dirty="0">
                <a:effectLst>
                  <a:outerShdw blurRad="38100" dist="38100" dir="2700000" algn="tl">
                    <a:srgbClr val="000000">
                      <a:alpha val="43137"/>
                    </a:srgbClr>
                  </a:outerShdw>
                </a:effectLst>
              </a:rPr>
              <a:t>de Habeas Corpus </a:t>
            </a:r>
            <a:endParaRPr lang="es-PE" dirty="0"/>
          </a:p>
        </p:txBody>
      </p:sp>
      <p:sp>
        <p:nvSpPr>
          <p:cNvPr id="3" name="2 Marcador de contenido"/>
          <p:cNvSpPr>
            <a:spLocks noGrp="1"/>
          </p:cNvSpPr>
          <p:nvPr>
            <p:ph idx="1"/>
          </p:nvPr>
        </p:nvSpPr>
        <p:spPr/>
        <p:txBody>
          <a:bodyPr/>
          <a:lstStyle/>
          <a:p>
            <a:endParaRPr lang="es-PE" dirty="0"/>
          </a:p>
        </p:txBody>
      </p:sp>
    </p:spTree>
    <p:extLst>
      <p:ext uri="{BB962C8B-B14F-4D97-AF65-F5344CB8AC3E}">
        <p14:creationId xmlns:p14="http://schemas.microsoft.com/office/powerpoint/2010/main" val="632203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336704"/>
          </a:xfrm>
        </p:spPr>
        <p:txBody>
          <a:bodyPr>
            <a:normAutofit fontScale="92500" lnSpcReduction="20000"/>
          </a:bodyPr>
          <a:lstStyle/>
          <a:p>
            <a:pPr marL="0" indent="0">
              <a:buNone/>
            </a:pPr>
            <a:r>
              <a:rPr lang="es-PE" b="1" dirty="0"/>
              <a:t>EXPEDIENTE:</a:t>
            </a:r>
            <a:r>
              <a:rPr lang="es-PE" dirty="0"/>
              <a:t> (…)</a:t>
            </a:r>
            <a:br>
              <a:rPr lang="es-PE" dirty="0"/>
            </a:br>
            <a:r>
              <a:rPr lang="es-PE" b="1" dirty="0"/>
              <a:t>ESPECIALISTA:</a:t>
            </a:r>
            <a:r>
              <a:rPr lang="es-PE" dirty="0"/>
              <a:t> (…)</a:t>
            </a:r>
            <a:br>
              <a:rPr lang="es-PE" dirty="0"/>
            </a:br>
            <a:r>
              <a:rPr lang="es-PE" b="1" dirty="0"/>
              <a:t>CUADERNO:</a:t>
            </a:r>
            <a:r>
              <a:rPr lang="es-PE" dirty="0"/>
              <a:t> PRINCIPAL</a:t>
            </a:r>
            <a:br>
              <a:rPr lang="es-PE" dirty="0"/>
            </a:br>
            <a:r>
              <a:rPr lang="es-PE" b="1" dirty="0"/>
              <a:t>ESCRITO:</a:t>
            </a:r>
            <a:r>
              <a:rPr lang="es-PE" dirty="0"/>
              <a:t> 01-2018</a:t>
            </a:r>
            <a:br>
              <a:rPr lang="es-PE" dirty="0"/>
            </a:br>
            <a:r>
              <a:rPr lang="es-PE" b="1" dirty="0"/>
              <a:t>SUMILLA:</a:t>
            </a:r>
            <a:r>
              <a:rPr lang="es-PE" dirty="0"/>
              <a:t> Apersonamiento y contestación de la demanda</a:t>
            </a:r>
          </a:p>
          <a:p>
            <a:pPr marL="0" indent="0">
              <a:buNone/>
            </a:pPr>
            <a:r>
              <a:rPr lang="es-PE" b="1" dirty="0"/>
              <a:t>SEÑOR JUEZ DEL </a:t>
            </a:r>
            <a:r>
              <a:rPr lang="es-PE" b="1" dirty="0" smtClean="0"/>
              <a:t>JUZGADO </a:t>
            </a:r>
            <a:r>
              <a:rPr lang="es-PE" b="1" dirty="0"/>
              <a:t>ESPECIALIZADO </a:t>
            </a:r>
            <a:r>
              <a:rPr lang="es-PE" b="1" dirty="0" smtClean="0"/>
              <a:t>EN LO PENAL </a:t>
            </a:r>
            <a:endParaRPr lang="es-PE" dirty="0"/>
          </a:p>
          <a:p>
            <a:pPr marL="0" indent="0" algn="just">
              <a:buNone/>
            </a:pPr>
            <a:r>
              <a:rPr lang="es-PE" dirty="0" smtClean="0"/>
              <a:t>Jorge Miguel López Torres, domiciliado en la Sala Penal de Apelaciones de La Libertad, identificado con DNI N° …………, con </a:t>
            </a:r>
            <a:r>
              <a:rPr lang="es-PE" dirty="0"/>
              <a:t>domicilio electrónico en la Casilla N° (…); en el proceso (…) que sigue (…) en contra de (…); a Ud</a:t>
            </a:r>
            <a:r>
              <a:rPr lang="es-PE" dirty="0" smtClean="0"/>
              <a:t>. en mi calidad de Juez Superior de la Corte Superior de Justicia de la Libertad, a respetuosamente </a:t>
            </a:r>
            <a:r>
              <a:rPr lang="es-PE" dirty="0"/>
              <a:t>digo:</a:t>
            </a:r>
          </a:p>
          <a:p>
            <a:pPr marL="0" indent="0">
              <a:buNone/>
            </a:pPr>
            <a:endParaRPr lang="es-PE" dirty="0"/>
          </a:p>
        </p:txBody>
      </p:sp>
    </p:spTree>
    <p:extLst>
      <p:ext uri="{BB962C8B-B14F-4D97-AF65-F5344CB8AC3E}">
        <p14:creationId xmlns:p14="http://schemas.microsoft.com/office/powerpoint/2010/main" val="2748238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96170"/>
          </a:xfrm>
        </p:spPr>
        <p:txBody>
          <a:bodyPr>
            <a:normAutofit fontScale="70000" lnSpcReduction="20000"/>
          </a:bodyPr>
          <a:lstStyle/>
          <a:p>
            <a:pPr marL="0" indent="0" algn="just">
              <a:buNone/>
            </a:pPr>
            <a:r>
              <a:rPr lang="es-PE" b="1" dirty="0" smtClean="0"/>
              <a:t>de</a:t>
            </a:r>
            <a:r>
              <a:rPr lang="es-PE" dirty="0"/>
              <a:t/>
            </a:r>
            <a:br>
              <a:rPr lang="es-PE" dirty="0"/>
            </a:br>
            <a:r>
              <a:rPr lang="es-PE" b="1" dirty="0"/>
              <a:t>Identidad</a:t>
            </a:r>
            <a:r>
              <a:rPr lang="es-PE" dirty="0"/>
              <a:t> señalando mi domicilio procesal que aparece en el exordio.</a:t>
            </a:r>
          </a:p>
          <a:p>
            <a:pPr marL="0" indent="0" algn="just">
              <a:buNone/>
            </a:pPr>
            <a:r>
              <a:rPr lang="es-PE" b="1" dirty="0"/>
              <a:t>II.- CONTESTACIÓN DE LA DEMANDA</a:t>
            </a:r>
            <a:endParaRPr lang="es-PE" dirty="0"/>
          </a:p>
          <a:p>
            <a:pPr marL="0" indent="0" algn="just">
              <a:buNone/>
            </a:pPr>
            <a:r>
              <a:rPr lang="es-PE" dirty="0"/>
              <a:t>Conforme al estado del proceso, SOLICITO se declare infundada la demanda</a:t>
            </a:r>
            <a:br>
              <a:rPr lang="es-PE" dirty="0"/>
            </a:br>
            <a:r>
              <a:rPr lang="es-PE" dirty="0"/>
              <a:t>conforme a los siguientes fundamentos.</a:t>
            </a:r>
          </a:p>
          <a:p>
            <a:pPr marL="0" indent="0" algn="just">
              <a:buNone/>
            </a:pPr>
            <a:r>
              <a:rPr lang="es-PE" b="1" dirty="0"/>
              <a:t>III. PRONUNCIAMIENTO SOBRE CADA UNO DE LOS HECHOS EXPUESTOS EN LA DEMANDA</a:t>
            </a:r>
            <a:endParaRPr lang="es-PE" dirty="0"/>
          </a:p>
          <a:p>
            <a:pPr marL="0" indent="0" algn="just">
              <a:buNone/>
            </a:pPr>
            <a:r>
              <a:rPr lang="es-PE" dirty="0"/>
              <a:t>1.- </a:t>
            </a:r>
            <a:r>
              <a:rPr lang="es-PE" dirty="0" smtClean="0"/>
              <a:t>Es verdad que el demandante fue notificado para que acuda a la audiencia de apelación de sentencia; empero, no justificó su inasistencia por lo que de forma válida y conforme a lo previsto por el inciso 3 del articulo  423 del Código Procesal Penal, que prevé si el que interpuso recurso de apelación contra la sentencia condenatoria no acude de forma injustificada a la audiencia de apelación de sentencia, se declarará inadmisible dicha impugnación.</a:t>
            </a:r>
          </a:p>
          <a:p>
            <a:pPr marL="0" indent="0" algn="just">
              <a:buNone/>
            </a:pPr>
            <a:r>
              <a:rPr lang="es-PE" dirty="0" smtClean="0"/>
              <a:t>2.- La aplicación de dicha norma procesal se justifica para no entorpecer el normal y célere desarrollo del proceso penal el cual tiene su razón de ser en la investigación, juzgamiento y sanción al autor de un delito; es decir, que permitir dicha actuación implicaría la demora injustificada del proceso penal así como correr el riesgo de que pueda prescribir la acción penal por el delito imputado. </a:t>
            </a:r>
          </a:p>
          <a:p>
            <a:pPr marL="0" indent="0" algn="just">
              <a:buNone/>
            </a:pPr>
            <a:endParaRPr lang="es-PE" dirty="0"/>
          </a:p>
        </p:txBody>
      </p:sp>
    </p:spTree>
    <p:extLst>
      <p:ext uri="{BB962C8B-B14F-4D97-AF65-F5344CB8AC3E}">
        <p14:creationId xmlns:p14="http://schemas.microsoft.com/office/powerpoint/2010/main" val="365757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363272" cy="6048672"/>
          </a:xfrm>
        </p:spPr>
        <p:txBody>
          <a:bodyPr>
            <a:normAutofit fontScale="85000" lnSpcReduction="20000"/>
          </a:bodyPr>
          <a:lstStyle/>
          <a:p>
            <a:pPr algn="just">
              <a:buNone/>
            </a:pPr>
            <a:r>
              <a:rPr lang="es-PE" dirty="0" smtClean="0"/>
              <a:t>3. En tal sentido, al no haber acudido resultaba justificada no solo por la aplicación de la citada norma procesal que es de obligatorio cumplimiento sino para evitar la dilaciones maliciosas e </a:t>
            </a:r>
            <a:r>
              <a:rPr lang="es-PE" dirty="0" err="1" smtClean="0"/>
              <a:t>inccesarias</a:t>
            </a:r>
            <a:r>
              <a:rPr lang="es-PE" dirty="0" smtClean="0"/>
              <a:t> de parte del demandante  lo cual es su verdadera intención.</a:t>
            </a:r>
          </a:p>
          <a:p>
            <a:pPr algn="just">
              <a:buNone/>
            </a:pPr>
            <a:r>
              <a:rPr lang="es-PE" dirty="0" smtClean="0"/>
              <a:t>4.- Tampoco su Despacho puede permitir que la presunta irregularidad procesal sea materia de discusión y dilucidación por parte de la judicatura  constitucional; además,  el recurrente pretende el reexamen del proceso penal en cuestión, de las pruebas actuadas y de la sentencia condenatoria, lo cual no es labor de la justicia constitucional, por lo que los hechos y el petitorio están fuera del contenido constitucionalmente protegido de los derechos invocados en la demanda. </a:t>
            </a:r>
            <a:endParaRPr lang="es-PE" dirty="0"/>
          </a:p>
          <a:p>
            <a:pPr algn="just">
              <a:buNone/>
            </a:pPr>
            <a:r>
              <a:rPr lang="es-PE" dirty="0" smtClean="0"/>
              <a:t>5.- En consecuencia, no se ha vulnerado los derechos del recurrente al debido proceso ni a la pluralidad de instancias. </a:t>
            </a:r>
          </a:p>
          <a:p>
            <a:pPr algn="just">
              <a:buNone/>
            </a:pPr>
            <a:endParaRPr lang="es-P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6309320"/>
          </a:xfrm>
        </p:spPr>
        <p:txBody>
          <a:bodyPr>
            <a:normAutofit fontScale="77500" lnSpcReduction="20000"/>
          </a:bodyPr>
          <a:lstStyle/>
          <a:p>
            <a:pPr marL="0" indent="0" algn="just">
              <a:buNone/>
            </a:pPr>
            <a:r>
              <a:rPr lang="es-PE" dirty="0"/>
              <a:t>Consecuentemente, expresos o implícitos, los derechos fundamentales pertenecen al ordenamiento constitucional vigente.</a:t>
            </a:r>
          </a:p>
          <a:p>
            <a:pPr marL="0" indent="0" algn="just">
              <a:buNone/>
            </a:pPr>
            <a:r>
              <a:rPr lang="es-PE" dirty="0"/>
              <a:t> </a:t>
            </a:r>
          </a:p>
          <a:p>
            <a:pPr marL="0" indent="0" algn="just">
              <a:buNone/>
            </a:pPr>
            <a:r>
              <a:rPr lang="es-PE" dirty="0"/>
              <a:t>6.   Por su parte, los derechos fundamentales, como objetivo de autonomía moral, sirven para</a:t>
            </a:r>
          </a:p>
          <a:p>
            <a:pPr marL="0" indent="0" algn="just">
              <a:buNone/>
            </a:pPr>
            <a:r>
              <a:rPr lang="es-PE" dirty="0"/>
              <a:t>“designar los derechos humanos </a:t>
            </a:r>
            <a:r>
              <a:rPr lang="es-PE" dirty="0" err="1"/>
              <a:t>positivizados</a:t>
            </a:r>
            <a:r>
              <a:rPr lang="es-PE" dirty="0"/>
              <a:t> a nivel interno, en tanto que la fórmula derechos humanos es la más usual en el plano de las declaraciones y convenciones internacionales” (Pérez </a:t>
            </a:r>
            <a:r>
              <a:rPr lang="es-PE" dirty="0" err="1"/>
              <a:t>Luño</a:t>
            </a:r>
            <a:r>
              <a:rPr lang="es-PE" dirty="0"/>
              <a:t>, Antonio. </a:t>
            </a:r>
            <a:r>
              <a:rPr lang="es-PE" i="1" dirty="0"/>
              <a:t>Derechos Humanos. Estado de Derecho y Constitución.</a:t>
            </a:r>
            <a:r>
              <a:rPr lang="es-PE" dirty="0"/>
              <a:t> 4ta. ed. Madrid: </a:t>
            </a:r>
            <a:r>
              <a:rPr lang="es-PE" dirty="0" err="1"/>
              <a:t>Tecnos</a:t>
            </a:r>
            <a:r>
              <a:rPr lang="es-PE" dirty="0"/>
              <a:t>, 1991, p 31)</a:t>
            </a:r>
          </a:p>
          <a:p>
            <a:pPr marL="0" indent="0" algn="just">
              <a:buNone/>
            </a:pPr>
            <a:r>
              <a:rPr lang="es-PE" dirty="0"/>
              <a:t> </a:t>
            </a:r>
          </a:p>
          <a:p>
            <a:pPr marL="0" indent="0" algn="just">
              <a:buNone/>
            </a:pPr>
            <a:r>
              <a:rPr lang="es-PE" dirty="0"/>
              <a:t>7.   A lo cual cabe agregar que, según la Cuarta Disposición Final y Transitoria de la Constitución, los derechos fundamentales reconocidos en la Constitución, deben ser interpretados de conformidad con los tratados sobre derechos humanos ratificados por el Perú</a:t>
            </a:r>
          </a:p>
          <a:p>
            <a:pPr marL="0" indent="0">
              <a:buNone/>
            </a:pPr>
            <a:endParaRPr lang="es-PE" dirty="0"/>
          </a:p>
        </p:txBody>
      </p:sp>
    </p:spTree>
    <p:extLst>
      <p:ext uri="{BB962C8B-B14F-4D97-AF65-F5344CB8AC3E}">
        <p14:creationId xmlns:p14="http://schemas.microsoft.com/office/powerpoint/2010/main" val="2966123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pPr marL="0" indent="0">
              <a:buNone/>
            </a:pPr>
            <a:r>
              <a:rPr lang="es-PE" b="1" dirty="0" smtClean="0"/>
              <a:t>IV.- </a:t>
            </a:r>
            <a:r>
              <a:rPr lang="es-PE" b="1" dirty="0"/>
              <a:t>FUNDAMENTOS DE DERECHO</a:t>
            </a:r>
            <a:endParaRPr lang="es-PE" dirty="0"/>
          </a:p>
          <a:p>
            <a:pPr marL="0" indent="0" algn="just">
              <a:buNone/>
            </a:pPr>
            <a:r>
              <a:rPr lang="es-PE" dirty="0"/>
              <a:t>1.- El </a:t>
            </a:r>
            <a:r>
              <a:rPr lang="es-PE" dirty="0" smtClean="0"/>
              <a:t>articulo 139 Principios y Derechos de la Función Judicial de la Constitución Política del Perú </a:t>
            </a:r>
          </a:p>
          <a:p>
            <a:pPr marL="0" indent="0">
              <a:buNone/>
            </a:pPr>
            <a:r>
              <a:rPr lang="es-PE" dirty="0" smtClean="0"/>
              <a:t>2.- El inciso 3, del articulo 424 del Nuevo Código Procesal Penal.</a:t>
            </a:r>
          </a:p>
          <a:p>
            <a:pPr marL="0" indent="0">
              <a:buNone/>
            </a:pPr>
            <a:r>
              <a:rPr lang="es-PE" dirty="0" smtClean="0"/>
              <a:t>3.- </a:t>
            </a:r>
            <a:r>
              <a:rPr lang="es-PE" dirty="0"/>
              <a:t>El inciso </a:t>
            </a:r>
            <a:r>
              <a:rPr lang="es-PE" dirty="0" smtClean="0"/>
              <a:t>1, </a:t>
            </a:r>
            <a:r>
              <a:rPr lang="es-PE" dirty="0"/>
              <a:t>del articulo </a:t>
            </a:r>
            <a:r>
              <a:rPr lang="es-PE" dirty="0" smtClean="0"/>
              <a:t>5 </a:t>
            </a:r>
            <a:r>
              <a:rPr lang="es-PE" dirty="0"/>
              <a:t>del </a:t>
            </a:r>
            <a:r>
              <a:rPr lang="es-PE" dirty="0" smtClean="0"/>
              <a:t>Código Procesal Constitucional.</a:t>
            </a:r>
            <a:endParaRPr lang="es-PE" dirty="0"/>
          </a:p>
          <a:p>
            <a:pPr marL="0" indent="0">
              <a:buNone/>
            </a:pPr>
            <a:endParaRPr lang="es-PE" dirty="0"/>
          </a:p>
        </p:txBody>
      </p:sp>
    </p:spTree>
    <p:extLst>
      <p:ext uri="{BB962C8B-B14F-4D97-AF65-F5344CB8AC3E}">
        <p14:creationId xmlns:p14="http://schemas.microsoft.com/office/powerpoint/2010/main" val="2084074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fontScale="77500" lnSpcReduction="20000"/>
          </a:bodyPr>
          <a:lstStyle/>
          <a:p>
            <a:pPr marL="0" indent="0">
              <a:buNone/>
            </a:pPr>
            <a:r>
              <a:rPr lang="es-PE" b="1" dirty="0" smtClean="0"/>
              <a:t>V.- </a:t>
            </a:r>
            <a:r>
              <a:rPr lang="es-PE" b="1" dirty="0"/>
              <a:t>MEDIOS PROBATORIOS</a:t>
            </a:r>
            <a:endParaRPr lang="es-PE" dirty="0"/>
          </a:p>
          <a:p>
            <a:pPr marL="0" indent="0">
              <a:buNone/>
            </a:pPr>
            <a:r>
              <a:rPr lang="es-PE" dirty="0"/>
              <a:t>Ofrecemos como medios de prueba los siguientes:</a:t>
            </a:r>
          </a:p>
          <a:p>
            <a:pPr marL="0" indent="0">
              <a:buNone/>
            </a:pPr>
            <a:r>
              <a:rPr lang="es-PE" dirty="0"/>
              <a:t>1</a:t>
            </a:r>
            <a:r>
              <a:rPr lang="es-PE" dirty="0" smtClean="0"/>
              <a:t>.- Copias certificadas del expediente judicial Nº 33342-2017.</a:t>
            </a:r>
          </a:p>
          <a:p>
            <a:pPr marL="0" indent="0">
              <a:buNone/>
            </a:pPr>
            <a:r>
              <a:rPr lang="es-PE" dirty="0" smtClean="0"/>
              <a:t>2.- La declaración del demandante.</a:t>
            </a:r>
            <a:endParaRPr lang="es-PE" dirty="0"/>
          </a:p>
          <a:p>
            <a:pPr marL="0" indent="0">
              <a:buNone/>
            </a:pPr>
            <a:r>
              <a:rPr lang="es-PE" dirty="0"/>
              <a:t>3</a:t>
            </a:r>
            <a:r>
              <a:rPr lang="es-PE" dirty="0" smtClean="0"/>
              <a:t>.- La declaración del demandados.</a:t>
            </a:r>
            <a:endParaRPr lang="es-PE" dirty="0"/>
          </a:p>
          <a:p>
            <a:pPr marL="0" indent="0">
              <a:buNone/>
            </a:pPr>
            <a:r>
              <a:rPr lang="es-PE" b="1" dirty="0" smtClean="0"/>
              <a:t>VI.- </a:t>
            </a:r>
            <a:r>
              <a:rPr lang="es-PE" b="1" dirty="0"/>
              <a:t>ANEXOS</a:t>
            </a:r>
            <a:endParaRPr lang="es-PE" dirty="0"/>
          </a:p>
          <a:p>
            <a:pPr marL="0" indent="0">
              <a:buNone/>
            </a:pPr>
            <a:r>
              <a:rPr lang="es-PE" dirty="0"/>
              <a:t>1-A Copia simple de Documento Nacional de Identidad</a:t>
            </a:r>
            <a:br>
              <a:rPr lang="es-PE" dirty="0"/>
            </a:br>
            <a:r>
              <a:rPr lang="es-PE" dirty="0"/>
              <a:t>1-B </a:t>
            </a:r>
            <a:r>
              <a:rPr lang="es-PE" dirty="0" smtClean="0"/>
              <a:t>Copias certificadas del expediente judicial Nº 33342-2017.</a:t>
            </a:r>
          </a:p>
          <a:p>
            <a:pPr marL="0" indent="0">
              <a:buNone/>
            </a:pPr>
            <a:r>
              <a:rPr lang="es-PE" dirty="0"/>
              <a:t/>
            </a:r>
            <a:br>
              <a:rPr lang="es-PE" dirty="0"/>
            </a:br>
            <a:r>
              <a:rPr lang="es-PE" dirty="0"/>
              <a:t>1-C </a:t>
            </a:r>
            <a:r>
              <a:rPr lang="es-PE" b="1" dirty="0" smtClean="0"/>
              <a:t>POR </a:t>
            </a:r>
            <a:r>
              <a:rPr lang="es-PE" b="1" dirty="0"/>
              <a:t>LO TANTO:</a:t>
            </a:r>
            <a:endParaRPr lang="es-PE" dirty="0"/>
          </a:p>
          <a:p>
            <a:pPr marL="0" indent="0">
              <a:buNone/>
            </a:pPr>
            <a:r>
              <a:rPr lang="es-PE" dirty="0"/>
              <a:t>A Ud. pido tener por contestada la </a:t>
            </a:r>
            <a:r>
              <a:rPr lang="es-PE" dirty="0" smtClean="0"/>
              <a:t>demanda y declarar infundada o improcedente la demanda.</a:t>
            </a:r>
            <a:endParaRPr lang="es-PE" dirty="0"/>
          </a:p>
          <a:p>
            <a:pPr marL="0" indent="0">
              <a:buNone/>
            </a:pPr>
            <a:endParaRPr lang="es-PE" dirty="0" smtClean="0"/>
          </a:p>
          <a:p>
            <a:pPr marL="0" indent="0">
              <a:buNone/>
            </a:pPr>
            <a:r>
              <a:rPr lang="es-PE" dirty="0"/>
              <a:t>	</a:t>
            </a:r>
            <a:r>
              <a:rPr lang="es-PE" dirty="0" smtClean="0"/>
              <a:t>	</a:t>
            </a:r>
            <a:r>
              <a:rPr lang="es-PE" smtClean="0"/>
              <a:t>	Trujillo, </a:t>
            </a:r>
            <a:r>
              <a:rPr lang="es-PE" dirty="0"/>
              <a:t>08 de enero de 2018.</a:t>
            </a:r>
          </a:p>
          <a:p>
            <a:pPr marL="0" indent="0">
              <a:buNone/>
            </a:pPr>
            <a:endParaRPr lang="es-PE" dirty="0"/>
          </a:p>
          <a:p>
            <a:pPr marL="0" indent="0">
              <a:buNone/>
            </a:pPr>
            <a:endParaRPr lang="es-PE" dirty="0"/>
          </a:p>
        </p:txBody>
      </p:sp>
    </p:spTree>
    <p:extLst>
      <p:ext uri="{BB962C8B-B14F-4D97-AF65-F5344CB8AC3E}">
        <p14:creationId xmlns:p14="http://schemas.microsoft.com/office/powerpoint/2010/main" val="428725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lstStyle/>
          <a:p>
            <a:endParaRPr lang="es-PE" dirty="0"/>
          </a:p>
        </p:txBody>
      </p:sp>
      <p:sp>
        <p:nvSpPr>
          <p:cNvPr id="3" name="2 Subtítulo"/>
          <p:cNvSpPr>
            <a:spLocks noGrp="1"/>
          </p:cNvSpPr>
          <p:nvPr>
            <p:ph type="subTitle" idx="1"/>
          </p:nvPr>
        </p:nvSpPr>
        <p:spPr/>
        <p:txBody>
          <a:bodyPr/>
          <a:lstStyle/>
          <a:p>
            <a:endParaRPr lang="es-PE" dirty="0"/>
          </a:p>
        </p:txBody>
      </p:sp>
      <p:sp>
        <p:nvSpPr>
          <p:cNvPr id="5" name="4 Flecha en U"/>
          <p:cNvSpPr/>
          <p:nvPr/>
        </p:nvSpPr>
        <p:spPr>
          <a:xfrm rot="10800000">
            <a:off x="2699792" y="4312555"/>
            <a:ext cx="2993646" cy="829192"/>
          </a:xfrm>
          <a:prstGeom prst="uturnArrow">
            <a:avLst/>
          </a:prstGeom>
          <a:solidFill>
            <a:srgbClr val="7030A0"/>
          </a:solidFill>
          <a:ln w="25400" cap="flat" cmpd="sng" algn="ctr">
            <a:solidFill>
              <a:srgbClr val="DDDDD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entury Schoolbook"/>
              <a:ea typeface="+mn-ea"/>
              <a:cs typeface="+mn-cs"/>
            </a:endParaRPr>
          </a:p>
        </p:txBody>
      </p:sp>
      <p:sp>
        <p:nvSpPr>
          <p:cNvPr id="6" name="3 Marcador de contenido"/>
          <p:cNvSpPr txBox="1">
            <a:spLocks/>
          </p:cNvSpPr>
          <p:nvPr/>
        </p:nvSpPr>
        <p:spPr>
          <a:xfrm>
            <a:off x="1403648" y="476672"/>
            <a:ext cx="4176464" cy="936848"/>
          </a:xfrm>
          <a:prstGeom prst="bevel">
            <a:avLst/>
          </a:prstGeom>
          <a:solidFill>
            <a:sysClr val="window" lastClr="FFFFFF"/>
          </a:solidFill>
          <a:ln w="15875" cap="flat" cmpd="sng" algn="ctr">
            <a:solidFill>
              <a:srgbClr val="FF0000"/>
            </a:solidFill>
            <a:prstDash val="solid"/>
          </a:ln>
          <a:effectLst/>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ts val="0"/>
              </a:spcBef>
              <a:spcAft>
                <a:spcPts val="0"/>
              </a:spcAft>
              <a:buFontTx/>
              <a:buNone/>
              <a:defRPr/>
            </a:pPr>
            <a:r>
              <a:rPr lang="es-PE" sz="2800" kern="0" dirty="0" smtClean="0">
                <a:solidFill>
                  <a:sysClr val="windowText" lastClr="000000"/>
                </a:solidFill>
                <a:effectLst>
                  <a:outerShdw blurRad="38100" dist="38100" dir="2700000" algn="tl">
                    <a:srgbClr val="000000">
                      <a:alpha val="43137"/>
                    </a:srgbClr>
                  </a:outerShdw>
                </a:effectLst>
                <a:latin typeface="Candara"/>
              </a:rPr>
              <a:t>PODER JUDICIAL </a:t>
            </a:r>
            <a:endParaRPr lang="es-PE" sz="2800" kern="0" dirty="0">
              <a:solidFill>
                <a:sysClr val="windowText" lastClr="000000"/>
              </a:solidFill>
              <a:effectLst>
                <a:outerShdw blurRad="38100" dist="38100" dir="2700000" algn="tl">
                  <a:srgbClr val="000000">
                    <a:alpha val="43137"/>
                  </a:srgbClr>
                </a:outerShdw>
              </a:effectLst>
              <a:latin typeface="Candara"/>
            </a:endParaRPr>
          </a:p>
        </p:txBody>
      </p:sp>
      <p:sp>
        <p:nvSpPr>
          <p:cNvPr id="7" name="6 Bisel"/>
          <p:cNvSpPr/>
          <p:nvPr/>
        </p:nvSpPr>
        <p:spPr>
          <a:xfrm>
            <a:off x="6444208" y="476672"/>
            <a:ext cx="2251881" cy="851016"/>
          </a:xfrm>
          <a:prstGeom prst="bevel">
            <a:avLst/>
          </a:prstGeom>
          <a:solidFill>
            <a:srgbClr val="C00000"/>
          </a:solidFill>
          <a:ln w="15875" cap="flat" cmpd="sng" algn="ctr">
            <a:solidFill>
              <a:srgbClr val="94C60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ndara"/>
                <a:ea typeface="+mn-ea"/>
                <a:cs typeface="+mn-cs"/>
              </a:rPr>
              <a:t>TRIBUNAL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ndara"/>
                <a:ea typeface="+mn-ea"/>
                <a:cs typeface="+mn-cs"/>
              </a:rPr>
              <a:t>CONSTITUCIONAL </a:t>
            </a:r>
            <a:endParaRPr kumimoji="0" lang="es-PE" sz="1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ndara"/>
              <a:ea typeface="+mn-ea"/>
              <a:cs typeface="+mn-cs"/>
            </a:endParaRPr>
          </a:p>
        </p:txBody>
      </p:sp>
      <p:sp>
        <p:nvSpPr>
          <p:cNvPr id="8" name="7 Pergamino vertical"/>
          <p:cNvSpPr/>
          <p:nvPr/>
        </p:nvSpPr>
        <p:spPr>
          <a:xfrm>
            <a:off x="1283743" y="2593666"/>
            <a:ext cx="839986" cy="1368152"/>
          </a:xfrm>
          <a:prstGeom prst="verticalScroll">
            <a:avLst/>
          </a:prstGeom>
          <a:solidFill>
            <a:srgbClr val="FF6700"/>
          </a:solidFill>
          <a:ln w="15875" cap="flat" cmpd="sng" algn="ctr">
            <a:solidFill>
              <a:srgbClr val="94C60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err="1" smtClean="0">
                <a:ln>
                  <a:noFill/>
                </a:ln>
                <a:solidFill>
                  <a:sysClr val="window" lastClr="FFFFFF"/>
                </a:solidFill>
                <a:effectLst/>
                <a:uLnTx/>
                <a:uFillTx/>
                <a:latin typeface="Candara"/>
                <a:ea typeface="+mn-ea"/>
                <a:cs typeface="+mn-cs"/>
              </a:rPr>
              <a:t>Cont</a:t>
            </a:r>
            <a:endParaRPr kumimoji="0" lang="es-PE" sz="1600" b="0" i="0" u="none" strike="noStrike" kern="0" cap="none" spc="0" normalizeH="0" baseline="0" noProof="0" dirty="0" smtClean="0">
              <a:ln>
                <a:noFill/>
              </a:ln>
              <a:solidFill>
                <a:sysClr val="window" lastClr="FFFFFF"/>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err="1" smtClean="0">
                <a:ln>
                  <a:noFill/>
                </a:ln>
                <a:solidFill>
                  <a:sysClr val="window" lastClr="FFFFFF"/>
                </a:solidFill>
                <a:effectLst/>
                <a:uLnTx/>
                <a:uFillTx/>
                <a:latin typeface="Candara"/>
                <a:ea typeface="+mn-ea"/>
                <a:cs typeface="+mn-cs"/>
              </a:rPr>
              <a:t>Dda</a:t>
            </a:r>
            <a:endParaRPr kumimoji="0" lang="es-PE" sz="16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9" name="8 Elipse"/>
          <p:cNvSpPr/>
          <p:nvPr/>
        </p:nvSpPr>
        <p:spPr>
          <a:xfrm>
            <a:off x="2443097" y="2384801"/>
            <a:ext cx="914756" cy="1732156"/>
          </a:xfrm>
          <a:prstGeom prst="ellipse">
            <a:avLst/>
          </a:prstGeom>
          <a:solidFill>
            <a:srgbClr val="FFFF00"/>
          </a:solidFill>
          <a:ln w="158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Sent</a:t>
            </a:r>
            <a:endPar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Aquo</a:t>
            </a:r>
            <a:r>
              <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rPr>
              <a:t> </a:t>
            </a:r>
            <a:endParaRPr kumimoji="0" lang="es-PE" sz="1400" b="1" i="0" u="none" strike="noStrike" kern="0" cap="none" spc="0" normalizeH="0" baseline="0" noProof="0" dirty="0">
              <a:ln>
                <a:noFill/>
              </a:ln>
              <a:solidFill>
                <a:sysClr val="windowText" lastClr="000000"/>
              </a:solidFill>
              <a:effectLst/>
              <a:uLnTx/>
              <a:uFillTx/>
              <a:latin typeface="Candara"/>
              <a:ea typeface="+mn-ea"/>
              <a:cs typeface="+mn-cs"/>
            </a:endParaRPr>
          </a:p>
        </p:txBody>
      </p:sp>
      <p:pic>
        <p:nvPicPr>
          <p:cNvPr id="10"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88074">
            <a:off x="3335506" y="3016163"/>
            <a:ext cx="743776" cy="46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de flecha"/>
          <p:cNvCxnSpPr/>
          <p:nvPr/>
        </p:nvCxnSpPr>
        <p:spPr>
          <a:xfrm flipV="1">
            <a:off x="3253390" y="2467087"/>
            <a:ext cx="494068" cy="216024"/>
          </a:xfrm>
          <a:prstGeom prst="straightConnector1">
            <a:avLst/>
          </a:prstGeom>
          <a:noFill/>
          <a:ln w="25400" cap="flat" cmpd="sng" algn="ctr">
            <a:solidFill>
              <a:sysClr val="windowText" lastClr="000000"/>
            </a:solidFill>
            <a:prstDash val="solid"/>
            <a:tailEnd type="arrow"/>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cxnSp>
      <p:pic>
        <p:nvPicPr>
          <p:cNvPr id="12"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34130">
            <a:off x="3167971" y="3574031"/>
            <a:ext cx="744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redondeado"/>
          <p:cNvSpPr/>
          <p:nvPr/>
        </p:nvSpPr>
        <p:spPr>
          <a:xfrm>
            <a:off x="3769906" y="2287208"/>
            <a:ext cx="685216" cy="359758"/>
          </a:xfrm>
          <a:prstGeom prst="roundRect">
            <a:avLst/>
          </a:prstGeom>
          <a:solidFill>
            <a:srgbClr val="0070C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FUN</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4" name="13 Rectángulo redondeado"/>
          <p:cNvSpPr/>
          <p:nvPr/>
        </p:nvSpPr>
        <p:spPr>
          <a:xfrm>
            <a:off x="3854201" y="3033377"/>
            <a:ext cx="682935" cy="301416"/>
          </a:xfrm>
          <a:prstGeom prst="roundRect">
            <a:avLst/>
          </a:prstGeom>
          <a:solidFill>
            <a:srgbClr val="C0000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INF</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5" name="14 Rectángulo redondeado"/>
          <p:cNvSpPr/>
          <p:nvPr/>
        </p:nvSpPr>
        <p:spPr>
          <a:xfrm>
            <a:off x="3851920" y="3757080"/>
            <a:ext cx="685216" cy="298450"/>
          </a:xfrm>
          <a:prstGeom prst="roundRect">
            <a:avLst/>
          </a:prstGeom>
          <a:solidFill>
            <a:srgbClr val="FF000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IMP</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6" name="15 Cerrar llave"/>
          <p:cNvSpPr/>
          <p:nvPr/>
        </p:nvSpPr>
        <p:spPr>
          <a:xfrm>
            <a:off x="4481629" y="2274869"/>
            <a:ext cx="450412" cy="2119849"/>
          </a:xfrm>
          <a:prstGeom prst="rightBrace">
            <a:avLst/>
          </a:prstGeom>
          <a:noFill/>
          <a:ln w="25400" cap="flat" cmpd="sng" algn="ctr">
            <a:solidFill>
              <a:sysClr val="windowText" lastClr="0000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andara"/>
              <a:ea typeface="+mn-ea"/>
              <a:cs typeface="+mn-cs"/>
            </a:endParaRPr>
          </a:p>
        </p:txBody>
      </p:sp>
      <p:sp>
        <p:nvSpPr>
          <p:cNvPr id="17" name="16 Elipse"/>
          <p:cNvSpPr/>
          <p:nvPr/>
        </p:nvSpPr>
        <p:spPr>
          <a:xfrm>
            <a:off x="4923602" y="2384801"/>
            <a:ext cx="1160566" cy="1685592"/>
          </a:xfrm>
          <a:prstGeom prst="ellipse">
            <a:avLst/>
          </a:prstGeom>
          <a:solidFill>
            <a:srgbClr val="FFFF00"/>
          </a:solidFill>
          <a:ln w="15875" cap="flat" cmpd="sng" algn="ctr">
            <a:solidFill>
              <a:srgbClr val="FF67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Sent</a:t>
            </a:r>
            <a:endPar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Aquem</a:t>
            </a:r>
            <a:r>
              <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rPr>
              <a:t> </a:t>
            </a:r>
            <a:endParaRPr kumimoji="0" lang="es-PE" sz="1400" b="1" i="0" u="none" strike="noStrike" kern="0" cap="none" spc="0" normalizeH="0" baseline="0" noProof="0" dirty="0">
              <a:ln>
                <a:noFill/>
              </a:ln>
              <a:solidFill>
                <a:sysClr val="windowText" lastClr="000000"/>
              </a:solidFill>
              <a:effectLst/>
              <a:uLnTx/>
              <a:uFillTx/>
              <a:latin typeface="Candara"/>
              <a:ea typeface="+mn-ea"/>
              <a:cs typeface="+mn-cs"/>
            </a:endParaRPr>
          </a:p>
        </p:txBody>
      </p:sp>
      <p:pic>
        <p:nvPicPr>
          <p:cNvPr id="1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460" y="2378311"/>
            <a:ext cx="7191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1067" y="2971230"/>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2353" y="3666625"/>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334" y="2556173"/>
            <a:ext cx="584302" cy="3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1329">
            <a:off x="5842404" y="3067111"/>
            <a:ext cx="603699" cy="38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93683">
            <a:off x="5788967" y="3480882"/>
            <a:ext cx="626054"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Flecha a la derecha con muesca"/>
          <p:cNvSpPr/>
          <p:nvPr/>
        </p:nvSpPr>
        <p:spPr>
          <a:xfrm rot="16200000">
            <a:off x="3605026" y="4769780"/>
            <a:ext cx="922340" cy="860595"/>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 name="24 Flecha a la derecha con muesca"/>
          <p:cNvSpPr/>
          <p:nvPr/>
        </p:nvSpPr>
        <p:spPr>
          <a:xfrm rot="16200000">
            <a:off x="6391116" y="4536936"/>
            <a:ext cx="634308" cy="517525"/>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 name="25 Abrir llave"/>
          <p:cNvSpPr/>
          <p:nvPr/>
        </p:nvSpPr>
        <p:spPr>
          <a:xfrm rot="5400000">
            <a:off x="7390855" y="1212755"/>
            <a:ext cx="703795" cy="1156931"/>
          </a:xfrm>
          <a:prstGeom prst="leftBrace">
            <a:avLst/>
          </a:prstGeom>
          <a:noFill/>
          <a:ln w="25400" cap="flat" cmpd="sng" algn="ctr">
            <a:solidFill>
              <a:srgbClr val="FF67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andara"/>
              <a:ea typeface="+mn-ea"/>
              <a:cs typeface="+mn-cs"/>
            </a:endParaRPr>
          </a:p>
        </p:txBody>
      </p:sp>
      <p:pic>
        <p:nvPicPr>
          <p:cNvPr id="27" name="Picture 15" descr="Resultado de imagen para imagenes del tribunal constitucional del per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9426" y="2406498"/>
            <a:ext cx="1080121" cy="1885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7567" y="2189780"/>
            <a:ext cx="7191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5025" y="3016722"/>
            <a:ext cx="7064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Redondear rectángulo de esquina diagonal"/>
          <p:cNvSpPr/>
          <p:nvPr/>
        </p:nvSpPr>
        <p:spPr>
          <a:xfrm>
            <a:off x="3429578" y="5877272"/>
            <a:ext cx="1365871" cy="576064"/>
          </a:xfrm>
          <a:prstGeom prst="round2DiagRect">
            <a:avLst/>
          </a:prstGeom>
          <a:solidFill>
            <a:srgbClr val="0070C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Rec. Apelación </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1" name="30 Redondear rectángulo de esquina diagonal"/>
          <p:cNvSpPr/>
          <p:nvPr/>
        </p:nvSpPr>
        <p:spPr>
          <a:xfrm>
            <a:off x="6084169" y="5229200"/>
            <a:ext cx="1152127" cy="576064"/>
          </a:xfrm>
          <a:prstGeom prst="round2DiagRect">
            <a:avLst/>
          </a:prstGeom>
          <a:solidFill>
            <a:srgbClr val="0070C0"/>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RAC </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2" name="31 Rectángulo"/>
          <p:cNvSpPr/>
          <p:nvPr/>
        </p:nvSpPr>
        <p:spPr>
          <a:xfrm>
            <a:off x="7238844" y="4262094"/>
            <a:ext cx="1007817" cy="432900"/>
          </a:xfrm>
          <a:prstGeom prst="rect">
            <a:avLst/>
          </a:prstGeom>
          <a:solidFill>
            <a:srgbClr val="FEA022"/>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smtClean="0">
                <a:ln>
                  <a:noFill/>
                </a:ln>
                <a:solidFill>
                  <a:sysClr val="window" lastClr="FFFFFF"/>
                </a:solidFill>
                <a:effectLst/>
                <a:uLnTx/>
                <a:uFillTx/>
                <a:latin typeface="Candara"/>
                <a:ea typeface="+mn-ea"/>
                <a:cs typeface="+mn-cs"/>
              </a:rPr>
              <a:t>Sent</a:t>
            </a: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32 Flecha a la derecha con muesca"/>
          <p:cNvSpPr/>
          <p:nvPr/>
        </p:nvSpPr>
        <p:spPr>
          <a:xfrm rot="16200000">
            <a:off x="8494628" y="4885006"/>
            <a:ext cx="402922" cy="386604"/>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34" name="33 Redondear rectángulo de esquina diagonal"/>
          <p:cNvSpPr/>
          <p:nvPr/>
        </p:nvSpPr>
        <p:spPr>
          <a:xfrm>
            <a:off x="8404247" y="5344771"/>
            <a:ext cx="661339" cy="967475"/>
          </a:xfrm>
          <a:prstGeom prst="round2DiagRect">
            <a:avLst/>
          </a:prstGeom>
          <a:solidFill>
            <a:srgbClr val="0070C0"/>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err="1" smtClean="0">
                <a:ln>
                  <a:noFill/>
                </a:ln>
                <a:solidFill>
                  <a:sysClr val="window" lastClr="FFFFFF"/>
                </a:solidFill>
                <a:effectLst/>
                <a:uLnTx/>
                <a:uFillTx/>
                <a:latin typeface="Candara"/>
                <a:ea typeface="+mn-ea"/>
                <a:cs typeface="+mn-cs"/>
              </a:rPr>
              <a:t>Pedi</a:t>
            </a:r>
            <a:r>
              <a:rPr kumimoji="0" lang="es-PE" sz="1400" b="0" i="0" u="none" strike="noStrike" kern="0" cap="none" spc="0" normalizeH="0" baseline="0" noProof="0" dirty="0" smtClean="0">
                <a:ln>
                  <a:noFill/>
                </a:ln>
                <a:solidFill>
                  <a:sysClr val="window" lastClr="FFFFFF"/>
                </a:solidFill>
                <a:effectLst/>
                <a:uLnTx/>
                <a:uFillTx/>
                <a:latin typeface="Candara"/>
                <a:ea typeface="+mn-ea"/>
                <a:cs typeface="+mn-cs"/>
              </a:rPr>
              <a:t>. </a:t>
            </a:r>
            <a:r>
              <a:rPr kumimoji="0" lang="es-PE" sz="1400" b="0" i="0" u="none" strike="noStrike" kern="0" cap="none" spc="0" normalizeH="0" baseline="0" noProof="0" dirty="0" err="1" smtClean="0">
                <a:ln>
                  <a:noFill/>
                </a:ln>
                <a:solidFill>
                  <a:sysClr val="window" lastClr="FFFFFF"/>
                </a:solidFill>
                <a:effectLst/>
                <a:uLnTx/>
                <a:uFillTx/>
                <a:latin typeface="Candara"/>
                <a:ea typeface="+mn-ea"/>
                <a:cs typeface="+mn-cs"/>
              </a:rPr>
              <a:t>Acla</a:t>
            </a:r>
            <a:r>
              <a:rPr kumimoji="0" lang="es-PE" sz="1400" b="0" i="0" u="none" strike="noStrike" kern="0" cap="none" spc="0" normalizeH="0" baseline="0" noProof="0" dirty="0" smtClean="0">
                <a:ln>
                  <a:noFill/>
                </a:ln>
                <a:solidFill>
                  <a:sysClr val="window" lastClr="FFFFFF"/>
                </a:solidFill>
                <a:effectLst/>
                <a:uLnTx/>
                <a:uFillTx/>
                <a:latin typeface="Candara"/>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s-PE" sz="1400" kern="0" dirty="0" err="1" smtClean="0">
                <a:solidFill>
                  <a:sysClr val="window" lastClr="FFFFFF"/>
                </a:solidFill>
                <a:latin typeface="Candara"/>
              </a:rPr>
              <a:t>Rec</a:t>
            </a:r>
            <a:r>
              <a:rPr lang="es-PE" sz="1400" kern="0" dirty="0" smtClean="0">
                <a:solidFill>
                  <a:sysClr val="window" lastClr="FFFFFF"/>
                </a:solidFill>
                <a:latin typeface="Candara"/>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err="1" smtClean="0">
                <a:ln>
                  <a:noFill/>
                </a:ln>
                <a:solidFill>
                  <a:sysClr val="window" lastClr="FFFFFF"/>
                </a:solidFill>
                <a:effectLst/>
                <a:uLnTx/>
                <a:uFillTx/>
                <a:latin typeface="Candara"/>
                <a:ea typeface="+mn-ea"/>
                <a:cs typeface="+mn-cs"/>
              </a:rPr>
              <a:t>Rep</a:t>
            </a:r>
            <a:endParaRPr kumimoji="0" lang="es-PE" sz="14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34 Rectángulo redondeado"/>
          <p:cNvSpPr/>
          <p:nvPr/>
        </p:nvSpPr>
        <p:spPr>
          <a:xfrm>
            <a:off x="5588656" y="4310084"/>
            <a:ext cx="773697" cy="406476"/>
          </a:xfrm>
          <a:prstGeom prst="roundRect">
            <a:avLst/>
          </a:prstGeom>
          <a:solidFill>
            <a:srgbClr val="7030A0"/>
          </a:solidFill>
          <a:ln w="25400" cap="flat" cmpd="sng" algn="ctr">
            <a:solidFill>
              <a:srgbClr val="DDDDD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smtClean="0">
                <a:ln>
                  <a:noFill/>
                </a:ln>
                <a:solidFill>
                  <a:sysClr val="window" lastClr="FFFFFF"/>
                </a:solidFill>
                <a:effectLst/>
                <a:uLnTx/>
                <a:uFillTx/>
                <a:latin typeface="Century Schoolbook"/>
                <a:ea typeface="+mn-ea"/>
                <a:cs typeface="+mn-cs"/>
              </a:rPr>
              <a:t>Nul</a:t>
            </a:r>
            <a:r>
              <a:rPr kumimoji="0" lang="es-PE" sz="1800" b="0" i="0" u="none" strike="noStrike" kern="0" cap="none" spc="0" normalizeH="0" baseline="0" noProof="0" dirty="0" smtClean="0">
                <a:ln>
                  <a:noFill/>
                </a:ln>
                <a:solidFill>
                  <a:sysClr val="window" lastClr="FFFFFF"/>
                </a:solidFill>
                <a:effectLst/>
                <a:uLnTx/>
                <a:uFillTx/>
                <a:latin typeface="Century Schoolbook"/>
                <a:ea typeface="+mn-ea"/>
                <a:cs typeface="+mn-cs"/>
              </a:rPr>
              <a:t> </a:t>
            </a:r>
            <a:endParaRPr kumimoji="0" lang="es-PE" sz="1800" b="0" i="0" u="none" strike="noStrike" kern="0" cap="none" spc="0" normalizeH="0" baseline="0" noProof="0" dirty="0">
              <a:ln>
                <a:noFill/>
              </a:ln>
              <a:solidFill>
                <a:sysClr val="window" lastClr="FFFFFF"/>
              </a:solidFill>
              <a:effectLst/>
              <a:uLnTx/>
              <a:uFillTx/>
              <a:latin typeface="Century Schoolbook"/>
              <a:ea typeface="+mn-ea"/>
              <a:cs typeface="+mn-cs"/>
            </a:endParaRPr>
          </a:p>
        </p:txBody>
      </p:sp>
      <p:pic>
        <p:nvPicPr>
          <p:cNvPr id="3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084969">
            <a:off x="5504768" y="3831794"/>
            <a:ext cx="7191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Redondear rectángulo de esquina diagonal"/>
          <p:cNvSpPr/>
          <p:nvPr/>
        </p:nvSpPr>
        <p:spPr>
          <a:xfrm>
            <a:off x="556700" y="4484877"/>
            <a:ext cx="1368152" cy="859894"/>
          </a:xfrm>
          <a:prstGeom prst="round2DiagRect">
            <a:avLst/>
          </a:prstGeom>
          <a:solidFill>
            <a:srgbClr val="969696"/>
          </a:solidFill>
          <a:ln w="34925" cap="flat" cmpd="sng" algn="ctr">
            <a:solidFill>
              <a:sysClr val="windowText" lastClr="000000"/>
            </a:solidFill>
            <a:prstDash val="solid"/>
          </a:ln>
          <a:effectLst>
            <a:outerShdw blurRad="50800" dist="250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rPr>
              <a:t>Estación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rPr>
              <a:t>Probatoria </a:t>
            </a:r>
            <a:endParaRPr kumimoji="0" lang="es-PE"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endParaRPr>
          </a:p>
        </p:txBody>
      </p:sp>
      <p:cxnSp>
        <p:nvCxnSpPr>
          <p:cNvPr id="38" name="37 Conector recto"/>
          <p:cNvCxnSpPr/>
          <p:nvPr/>
        </p:nvCxnSpPr>
        <p:spPr>
          <a:xfrm>
            <a:off x="303357" y="4233167"/>
            <a:ext cx="1820372" cy="1428081"/>
          </a:xfrm>
          <a:prstGeom prst="line">
            <a:avLst/>
          </a:prstGeom>
          <a:noFill/>
          <a:ln w="34925" cap="flat" cmpd="sng" algn="ctr">
            <a:solidFill>
              <a:srgbClr val="FF0000"/>
            </a:solidFill>
            <a:prstDash val="solid"/>
          </a:ln>
          <a:effectLst>
            <a:outerShdw blurRad="50800" dist="20000" dir="5400000" rotWithShape="0">
              <a:srgbClr val="000000">
                <a:alpha val="42000"/>
              </a:srgbClr>
            </a:outerShdw>
          </a:effectLst>
        </p:spPr>
      </p:cxnSp>
      <p:cxnSp>
        <p:nvCxnSpPr>
          <p:cNvPr id="39" name="38 Conector recto"/>
          <p:cNvCxnSpPr/>
          <p:nvPr/>
        </p:nvCxnSpPr>
        <p:spPr>
          <a:xfrm flipH="1">
            <a:off x="303357" y="4139769"/>
            <a:ext cx="1960772" cy="1611173"/>
          </a:xfrm>
          <a:prstGeom prst="line">
            <a:avLst/>
          </a:prstGeom>
          <a:noFill/>
          <a:ln w="34925" cap="flat" cmpd="sng" algn="ctr">
            <a:solidFill>
              <a:srgbClr val="FF0000"/>
            </a:solidFill>
            <a:prstDash val="solid"/>
          </a:ln>
          <a:effectLst>
            <a:outerShdw blurRad="50800" dist="20000" dir="5400000" rotWithShape="0">
              <a:srgbClr val="000000">
                <a:alpha val="42000"/>
              </a:srgbClr>
            </a:outerShdw>
          </a:effectLst>
        </p:spPr>
      </p:cxnSp>
      <p:sp>
        <p:nvSpPr>
          <p:cNvPr id="40" name="39 Triángulo isósceles"/>
          <p:cNvSpPr/>
          <p:nvPr/>
        </p:nvSpPr>
        <p:spPr>
          <a:xfrm>
            <a:off x="7092280" y="6093296"/>
            <a:ext cx="1584176" cy="576064"/>
          </a:xfrm>
          <a:prstGeom prst="triangle">
            <a:avLst/>
          </a:prstGeom>
          <a:solidFill>
            <a:srgbClr val="92D050"/>
          </a:solidFill>
          <a:ln w="12700" cap="flat" cmpd="sng" algn="ctr">
            <a:solidFill>
              <a:srgbClr val="808080">
                <a:shade val="70000"/>
                <a:satMod val="150000"/>
              </a:srgbClr>
            </a:solidFill>
            <a:prstDash val="solid"/>
          </a:ln>
          <a:effectLst>
            <a:outerShdw blurRad="50800" dist="250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rPr>
              <a:t>Queja</a:t>
            </a:r>
            <a:r>
              <a:rPr kumimoji="0" lang="es-PE" sz="1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rPr>
              <a:t> </a:t>
            </a:r>
            <a:endParaRPr kumimoji="0" lang="es-PE" sz="14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Schoolbook"/>
              <a:ea typeface="+mn-ea"/>
              <a:cs typeface="+mn-cs"/>
            </a:endParaRPr>
          </a:p>
        </p:txBody>
      </p:sp>
      <p:sp>
        <p:nvSpPr>
          <p:cNvPr id="41" name="40 Flecha a la derecha con bandas"/>
          <p:cNvSpPr/>
          <p:nvPr/>
        </p:nvSpPr>
        <p:spPr>
          <a:xfrm rot="14112016">
            <a:off x="6921012" y="6055043"/>
            <a:ext cx="432048" cy="299011"/>
          </a:xfrm>
          <a:prstGeom prst="stripedRightArrow">
            <a:avLst/>
          </a:prstGeom>
          <a:gradFill rotWithShape="1">
            <a:gsLst>
              <a:gs pos="0">
                <a:srgbClr val="4D4D4D">
                  <a:shade val="63000"/>
                  <a:satMod val="165000"/>
                </a:srgbClr>
              </a:gs>
              <a:gs pos="30000">
                <a:srgbClr val="4D4D4D">
                  <a:shade val="58000"/>
                  <a:satMod val="165000"/>
                </a:srgbClr>
              </a:gs>
              <a:gs pos="75000">
                <a:srgbClr val="4D4D4D">
                  <a:shade val="30000"/>
                  <a:satMod val="175000"/>
                </a:srgbClr>
              </a:gs>
              <a:gs pos="100000">
                <a:srgbClr val="4D4D4D">
                  <a:shade val="15000"/>
                  <a:satMod val="175000"/>
                </a:srgbClr>
              </a:gs>
            </a:gsLst>
            <a:path path="circle">
              <a:fillToRect l="5000" t="100000" r="120000" b="10000"/>
            </a:path>
          </a:gradFill>
          <a:ln>
            <a:solidFill>
              <a:sysClr val="windowText" lastClr="000000"/>
            </a:solid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ysClr val="window" lastClr="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entury Schoolbook"/>
              <a:ea typeface="+mn-ea"/>
              <a:cs typeface="+mn-cs"/>
            </a:endParaRPr>
          </a:p>
        </p:txBody>
      </p:sp>
      <p:cxnSp>
        <p:nvCxnSpPr>
          <p:cNvPr id="42" name="41 Conector recto de flecha"/>
          <p:cNvCxnSpPr/>
          <p:nvPr/>
        </p:nvCxnSpPr>
        <p:spPr>
          <a:xfrm>
            <a:off x="7812360" y="4869160"/>
            <a:ext cx="0" cy="936104"/>
          </a:xfrm>
          <a:prstGeom prst="straightConnector1">
            <a:avLst/>
          </a:prstGeom>
          <a:noFill/>
          <a:ln w="34925" cap="flat" cmpd="sng" algn="ctr">
            <a:solidFill>
              <a:sysClr val="windowText" lastClr="000000"/>
            </a:solidFill>
            <a:prstDash val="solid"/>
            <a:headEnd type="arrow"/>
            <a:tailEnd type="arrow"/>
          </a:ln>
          <a:effectLst>
            <a:outerShdw blurRad="50800" dist="20000" dir="5400000" rotWithShape="0">
              <a:srgbClr val="000000">
                <a:alpha val="42000"/>
              </a:srgbClr>
            </a:outerShdw>
          </a:effectLst>
        </p:spPr>
      </p:cxnSp>
      <p:sp>
        <p:nvSpPr>
          <p:cNvPr id="43" name="42 Pergamino vertical"/>
          <p:cNvSpPr/>
          <p:nvPr/>
        </p:nvSpPr>
        <p:spPr>
          <a:xfrm>
            <a:off x="65059" y="2600907"/>
            <a:ext cx="834533" cy="1368152"/>
          </a:xfrm>
          <a:prstGeom prst="verticalScroll">
            <a:avLst/>
          </a:prstGeom>
          <a:solidFill>
            <a:srgbClr val="00B0F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smtClean="0">
                <a:ln>
                  <a:noFill/>
                </a:ln>
                <a:solidFill>
                  <a:sysClr val="window" lastClr="FFFFFF"/>
                </a:solidFill>
                <a:effectLst/>
                <a:uLnTx/>
                <a:uFillTx/>
                <a:latin typeface="Candara"/>
                <a:ea typeface="+mn-ea"/>
                <a:cs typeface="+mn-cs"/>
              </a:rPr>
              <a:t>Dda</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44" name="43 Conector recto de flecha"/>
          <p:cNvCxnSpPr/>
          <p:nvPr/>
        </p:nvCxnSpPr>
        <p:spPr>
          <a:xfrm flipV="1">
            <a:off x="7812360" y="2556173"/>
            <a:ext cx="508859" cy="415057"/>
          </a:xfrm>
          <a:prstGeom prst="straightConnector1">
            <a:avLst/>
          </a:prstGeom>
          <a:noFill/>
          <a:ln w="34925" cap="flat" cmpd="sng" algn="ctr">
            <a:solidFill>
              <a:srgbClr val="FFFF00"/>
            </a:solidFill>
            <a:prstDash val="solid"/>
            <a:tailEnd type="arrow"/>
          </a:ln>
          <a:effectLst>
            <a:outerShdw blurRad="50800" dist="20000" dir="5400000" rotWithShape="0">
              <a:srgbClr val="000000">
                <a:alpha val="42000"/>
              </a:srgbClr>
            </a:outerShdw>
          </a:effectLst>
        </p:spPr>
      </p:cxnSp>
      <p:pic>
        <p:nvPicPr>
          <p:cNvPr id="4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564667">
            <a:off x="7812892" y="2951511"/>
            <a:ext cx="73818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3902501">
            <a:off x="7783846" y="3553381"/>
            <a:ext cx="73818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5101" y="4857760"/>
            <a:ext cx="3328763" cy="110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787" y="3798253"/>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2462" y="4429132"/>
            <a:ext cx="7985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7741466" y="3974310"/>
            <a:ext cx="792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50 Abrir llave"/>
          <p:cNvSpPr/>
          <p:nvPr/>
        </p:nvSpPr>
        <p:spPr>
          <a:xfrm rot="5400000">
            <a:off x="3321835" y="-1393065"/>
            <a:ext cx="571504" cy="6500858"/>
          </a:xfrm>
          <a:prstGeom prst="leftBrace">
            <a:avLst>
              <a:gd name="adj1" fmla="val 8333"/>
              <a:gd name="adj2" fmla="val 46656"/>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s-PE"/>
          </a:p>
        </p:txBody>
      </p:sp>
      <p:cxnSp>
        <p:nvCxnSpPr>
          <p:cNvPr id="53" name="52 Conector recto de flecha"/>
          <p:cNvCxnSpPr/>
          <p:nvPr/>
        </p:nvCxnSpPr>
        <p:spPr>
          <a:xfrm rot="5400000" flipH="1" flipV="1">
            <a:off x="7155675" y="5417358"/>
            <a:ext cx="1282483" cy="20412"/>
          </a:xfrm>
          <a:prstGeom prst="straightConnector1">
            <a:avLst/>
          </a:prstGeom>
          <a:ln w="76200">
            <a:solidFill>
              <a:schemeClr val="tx1"/>
            </a:solidFill>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96392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332656"/>
            <a:ext cx="8424936" cy="6525344"/>
          </a:xfrm>
        </p:spPr>
        <p:txBody>
          <a:bodyPr>
            <a:normAutofit fontScale="92500" lnSpcReduction="20000"/>
          </a:bodyPr>
          <a:lstStyle/>
          <a:p>
            <a:r>
              <a:rPr lang="es-PE" sz="4000" b="1" cap="small"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Century Schoolbook"/>
                <a:ea typeface="+mj-ea"/>
                <a:cs typeface="+mj-cs"/>
              </a:rPr>
              <a:t>COMPETENCIA</a:t>
            </a:r>
          </a:p>
          <a:p>
            <a:pPr algn="just"/>
            <a:r>
              <a:rPr lang="es-PE" dirty="0">
                <a:solidFill>
                  <a:schemeClr val="tx1"/>
                </a:solidFill>
                <a:latin typeface="Times New Roman" pitchFamily="18" charset="0"/>
                <a:cs typeface="Times New Roman" pitchFamily="18" charset="0"/>
              </a:rPr>
              <a:t>El articulo 28 del Código Procesal Constitucional prevé: </a:t>
            </a:r>
            <a:r>
              <a:rPr lang="es-PE" dirty="0">
                <a:solidFill>
                  <a:srgbClr val="FF0000"/>
                </a:solidFill>
                <a:latin typeface="Times New Roman" pitchFamily="18" charset="0"/>
                <a:cs typeface="Times New Roman" pitchFamily="18" charset="0"/>
              </a:rPr>
              <a:t>“</a:t>
            </a:r>
            <a:r>
              <a:rPr lang="es-PE" b="1" u="sng" dirty="0">
                <a:solidFill>
                  <a:srgbClr val="FF0000"/>
                </a:solidFill>
                <a:latin typeface="Times New Roman" pitchFamily="18" charset="0"/>
                <a:cs typeface="Times New Roman" pitchFamily="18" charset="0"/>
              </a:rPr>
              <a:t>La demanda de hábeas corpus se interpone ante cualquier Juez Penal sin observar turnos</a:t>
            </a:r>
            <a:r>
              <a:rPr lang="es-PE" dirty="0">
                <a:solidFill>
                  <a:srgbClr val="FF0000"/>
                </a:solidFill>
                <a:latin typeface="Times New Roman" pitchFamily="18" charset="0"/>
                <a:cs typeface="Times New Roman" pitchFamily="18" charset="0"/>
              </a:rPr>
              <a:t>”. </a:t>
            </a:r>
          </a:p>
          <a:p>
            <a:pPr algn="just"/>
            <a:r>
              <a:rPr lang="es-PE" dirty="0">
                <a:solidFill>
                  <a:schemeClr val="tx1"/>
                </a:solidFill>
                <a:latin typeface="Times New Roman" pitchFamily="18" charset="0"/>
                <a:cs typeface="Times New Roman" pitchFamily="18" charset="0"/>
              </a:rPr>
              <a:t>En atención al artículo IX del Código Procesal Constitucional, de conformidad con el artículo 26 del Código Procesal Civil y lo acogido por la doctrina la </a:t>
            </a:r>
            <a:r>
              <a:rPr lang="es-PE" b="1" u="sng" dirty="0">
                <a:solidFill>
                  <a:srgbClr val="002060"/>
                </a:solidFill>
                <a:latin typeface="Times New Roman" pitchFamily="18" charset="0"/>
                <a:cs typeface="Times New Roman" pitchFamily="18" charset="0"/>
              </a:rPr>
              <a:t>competencia por razón de territorio es prorrogable</a:t>
            </a:r>
            <a:r>
              <a:rPr lang="es-PE" b="1" dirty="0">
                <a:solidFill>
                  <a:srgbClr val="002060"/>
                </a:solidFill>
                <a:latin typeface="Times New Roman" pitchFamily="18" charset="0"/>
                <a:cs typeface="Times New Roman" pitchFamily="18" charset="0"/>
              </a:rPr>
              <a:t>, más aún si en los procesos constitucionales entre ellos el hábeas corpus debe entenderse los preceptos normativos en concordancia con la interpretación que </a:t>
            </a:r>
            <a:r>
              <a:rPr lang="es-PE"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tutele mejor los derechos fundamentales y reconozca su posición preferente </a:t>
            </a:r>
            <a:r>
              <a:rPr lang="es-PE" b="1" dirty="0">
                <a:solidFill>
                  <a:srgbClr val="7030A0"/>
                </a:solidFill>
                <a:latin typeface="Times New Roman" pitchFamily="18" charset="0"/>
                <a:cs typeface="Times New Roman" pitchFamily="18" charset="0"/>
              </a:rPr>
              <a:t>interpretación</a:t>
            </a:r>
            <a:r>
              <a:rPr lang="es-PE" dirty="0">
                <a:solidFill>
                  <a:schemeClr val="tx1"/>
                </a:solidFill>
                <a:latin typeface="Times New Roman" pitchFamily="18" charset="0"/>
                <a:cs typeface="Times New Roman" pitchFamily="18" charset="0"/>
              </a:rPr>
              <a:t> acorde con el </a:t>
            </a:r>
            <a:r>
              <a:rPr lang="es-PE"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principio </a:t>
            </a:r>
            <a:r>
              <a:rPr lang="es-PE"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pro </a:t>
            </a:r>
            <a:r>
              <a:rPr lang="es-PE"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homine</a:t>
            </a:r>
            <a:r>
              <a:rPr lang="es-PE"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s-PE" dirty="0">
                <a:solidFill>
                  <a:schemeClr val="tx1"/>
                </a:solidFill>
                <a:latin typeface="Times New Roman" pitchFamily="18" charset="0"/>
                <a:cs typeface="Times New Roman" pitchFamily="18" charset="0"/>
              </a:rPr>
              <a:t>…” (STC 2712-2006-PHC/TC).</a:t>
            </a:r>
          </a:p>
          <a:p>
            <a:endParaRPr lang="es-PE" dirty="0">
              <a:solidFill>
                <a:schemeClr val="tx1"/>
              </a:solidFill>
            </a:endParaRPr>
          </a:p>
        </p:txBody>
      </p:sp>
    </p:spTree>
    <p:extLst>
      <p:ext uri="{BB962C8B-B14F-4D97-AF65-F5344CB8AC3E}">
        <p14:creationId xmlns:p14="http://schemas.microsoft.com/office/powerpoint/2010/main" val="3926582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PE" b="1" dirty="0">
                <a:latin typeface="Times New Roman" pitchFamily="18" charset="0"/>
                <a:cs typeface="Times New Roman" pitchFamily="18" charset="0"/>
              </a:rPr>
              <a:t>El Código Procesal Constitucional no establece competencia por razón de territorio, indicando que para resolver un proceso constitucional de hábeas corpus es </a:t>
            </a:r>
            <a:r>
              <a:rPr lang="es-PE" b="1" dirty="0">
                <a:solidFill>
                  <a:srgbClr val="FF0000"/>
                </a:solidFill>
                <a:latin typeface="Times New Roman" pitchFamily="18" charset="0"/>
                <a:cs typeface="Times New Roman" pitchFamily="18" charset="0"/>
              </a:rPr>
              <a:t>competente cualquier Juez penal de la República</a:t>
            </a:r>
            <a:r>
              <a:rPr lang="es-PE" b="1" dirty="0">
                <a:latin typeface="Times New Roman" pitchFamily="18" charset="0"/>
                <a:cs typeface="Times New Roman" pitchFamily="18" charset="0"/>
              </a:rPr>
              <a:t> de conformidad con lo previsto por el articulo 28 …” (STC 9025-2006-PHC/TC).       </a:t>
            </a:r>
          </a:p>
          <a:p>
            <a:pPr marL="0" indent="0">
              <a:buNone/>
            </a:pPr>
            <a:endParaRPr lang="es-PE" dirty="0"/>
          </a:p>
        </p:txBody>
      </p:sp>
    </p:spTree>
    <p:extLst>
      <p:ext uri="{BB962C8B-B14F-4D97-AF65-F5344CB8AC3E}">
        <p14:creationId xmlns:p14="http://schemas.microsoft.com/office/powerpoint/2010/main" val="1830283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332656"/>
            <a:ext cx="8424936" cy="6525344"/>
          </a:xfrm>
        </p:spPr>
        <p:txBody>
          <a:bodyPr>
            <a:normAutofit fontScale="85000" lnSpcReduction="10000"/>
          </a:bodyPr>
          <a:lstStyle/>
          <a:p>
            <a:r>
              <a:rPr lang="es-PE" dirty="0">
                <a:solidFill>
                  <a:schemeClr val="tx1"/>
                </a:solidFill>
                <a:effectLst>
                  <a:outerShdw blurRad="38100" dist="38100" dir="2700000" algn="tl">
                    <a:srgbClr val="000000">
                      <a:alpha val="43137"/>
                    </a:srgbClr>
                  </a:outerShdw>
                  <a:reflection blurRad="12700" stA="48000" endA="300" endPos="55000" dir="5400000" sy="-90000" algn="bl" rotWithShape="0"/>
                </a:effectLst>
              </a:rPr>
              <a:t>LEGITIMACIÓN PROCESAL </a:t>
            </a:r>
            <a:endParaRPr lang="es-PE"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a:p>
            <a:endParaRPr lang="es-PE" dirty="0"/>
          </a:p>
          <a:p>
            <a:pPr algn="just"/>
            <a:r>
              <a:rPr lang="es-PE" dirty="0" smtClean="0">
                <a:solidFill>
                  <a:schemeClr val="tx1"/>
                </a:solidFill>
                <a:latin typeface="Times New Roman" pitchFamily="18" charset="0"/>
                <a:cs typeface="Times New Roman" pitchFamily="18" charset="0"/>
              </a:rPr>
              <a:t>El </a:t>
            </a:r>
            <a:r>
              <a:rPr lang="es-PE" b="1" u="sng" dirty="0">
                <a:solidFill>
                  <a:srgbClr val="C00000"/>
                </a:solidFill>
                <a:latin typeface="Times New Roman" pitchFamily="18" charset="0"/>
                <a:cs typeface="Times New Roman" pitchFamily="18" charset="0"/>
              </a:rPr>
              <a:t>articulo 26 del Código Procesal Constitucional señala que la demanda puede ser interpuesta por la persona perjudicada o por cualquier otra persona en su favor, sin necesidad de tener representación</a:t>
            </a:r>
            <a:r>
              <a:rPr lang="es-PE" dirty="0">
                <a:solidFill>
                  <a:schemeClr val="tx1"/>
                </a:solidFill>
                <a:latin typeface="Times New Roman" pitchFamily="18" charset="0"/>
                <a:cs typeface="Times New Roman" pitchFamily="18" charset="0"/>
              </a:rPr>
              <a:t>. La legitimación activa amplia prevista para el proceso de hábeas corpus permite la posibilidad de que </a:t>
            </a:r>
            <a:r>
              <a:rPr lang="es-PE" b="1" u="sng" dirty="0">
                <a:solidFill>
                  <a:srgbClr val="002060"/>
                </a:solidFill>
                <a:latin typeface="Times New Roman" pitchFamily="18" charset="0"/>
                <a:cs typeface="Times New Roman" pitchFamily="18" charset="0"/>
              </a:rPr>
              <a:t>la demanda pueda ser interpuesta por una persona distinta a la perjudicada, esto es, por cualquier persona natural o jurídica</a:t>
            </a:r>
            <a:r>
              <a:rPr lang="es-PE" dirty="0">
                <a:solidFill>
                  <a:schemeClr val="tx1"/>
                </a:solidFill>
                <a:latin typeface="Times New Roman" pitchFamily="18" charset="0"/>
                <a:cs typeface="Times New Roman" pitchFamily="18" charset="0"/>
              </a:rPr>
              <a:t>, </a:t>
            </a:r>
            <a:r>
              <a:rPr lang="es-PE" b="1" u="sng" dirty="0">
                <a:solidFill>
                  <a:srgbClr val="C00000"/>
                </a:solidFill>
                <a:latin typeface="Times New Roman" pitchFamily="18" charset="0"/>
                <a:cs typeface="Times New Roman" pitchFamily="18" charset="0"/>
              </a:rPr>
              <a:t>sin necesidad de representación alguna</a:t>
            </a:r>
            <a:r>
              <a:rPr lang="es-PE" u="sng" dirty="0">
                <a:solidFill>
                  <a:srgbClr val="C00000"/>
                </a:solidFill>
                <a:latin typeface="Times New Roman" pitchFamily="18" charset="0"/>
                <a:cs typeface="Times New Roman" pitchFamily="18" charset="0"/>
              </a:rPr>
              <a:t>,</a:t>
            </a:r>
            <a:r>
              <a:rPr lang="es-PE" dirty="0">
                <a:solidFill>
                  <a:schemeClr val="tx1"/>
                </a:solidFill>
                <a:latin typeface="Times New Roman" pitchFamily="18" charset="0"/>
                <a:cs typeface="Times New Roman" pitchFamily="18" charset="0"/>
              </a:rPr>
              <a:t> lo que, da a lugar lo que en doctrina se conoce como la </a:t>
            </a:r>
            <a:r>
              <a:rPr lang="es-PE" i="1" dirty="0" err="1">
                <a:solidFill>
                  <a:schemeClr val="tx1"/>
                </a:solidFill>
                <a:latin typeface="Times New Roman" pitchFamily="18" charset="0"/>
                <a:cs typeface="Times New Roman" pitchFamily="18" charset="0"/>
              </a:rPr>
              <a:t>actio</a:t>
            </a:r>
            <a:r>
              <a:rPr lang="es-PE" i="1" dirty="0">
                <a:solidFill>
                  <a:schemeClr val="tx1"/>
                </a:solidFill>
                <a:latin typeface="Times New Roman" pitchFamily="18" charset="0"/>
                <a:cs typeface="Times New Roman" pitchFamily="18" charset="0"/>
              </a:rPr>
              <a:t> </a:t>
            </a:r>
            <a:r>
              <a:rPr lang="es-PE" i="1" dirty="0" err="1">
                <a:solidFill>
                  <a:schemeClr val="tx1"/>
                </a:solidFill>
                <a:latin typeface="Times New Roman" pitchFamily="18" charset="0"/>
                <a:cs typeface="Times New Roman" pitchFamily="18" charset="0"/>
              </a:rPr>
              <a:t>popularis</a:t>
            </a:r>
            <a:r>
              <a:rPr lang="es-PE" dirty="0">
                <a:solidFill>
                  <a:schemeClr val="tx1"/>
                </a:solidFill>
                <a:latin typeface="Times New Roman" pitchFamily="18" charset="0"/>
                <a:cs typeface="Times New Roman" pitchFamily="18" charset="0"/>
              </a:rPr>
              <a:t>.  Esta forma de regulación, entre otros supuestos obedece  a la naturaleza  de los derechos tutelados por el hábeas corpus y a la necesidad de una tutela urgente de los mismos (STC 5959-2008-PHC/TC).</a:t>
            </a:r>
          </a:p>
          <a:p>
            <a:pPr algn="l"/>
            <a:endParaRPr lang="es-PE" dirty="0"/>
          </a:p>
        </p:txBody>
      </p:sp>
    </p:spTree>
    <p:extLst>
      <p:ext uri="{BB962C8B-B14F-4D97-AF65-F5344CB8AC3E}">
        <p14:creationId xmlns:p14="http://schemas.microsoft.com/office/powerpoint/2010/main" val="2416489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332656"/>
            <a:ext cx="8424936" cy="6525344"/>
          </a:xfrm>
        </p:spPr>
        <p:txBody>
          <a:bodyPr>
            <a:normAutofit/>
          </a:bodyPr>
          <a:lstStyle/>
          <a:p>
            <a:r>
              <a:rPr lang="es-PE"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rPr>
              <a:t>Demanda</a:t>
            </a:r>
          </a:p>
          <a:p>
            <a:pPr algn="just"/>
            <a:r>
              <a:rPr lang="es-PE" dirty="0">
                <a:solidFill>
                  <a:srgbClr val="FFFF00"/>
                </a:solidFill>
                <a:effectLst>
                  <a:outerShdw blurRad="38100" dist="38100" dir="2700000" algn="tl">
                    <a:srgbClr val="000000">
                      <a:alpha val="43137"/>
                    </a:srgbClr>
                  </a:outerShdw>
                  <a:reflection blurRad="6350" stA="55000" endA="300" endPos="45500" dir="5400000" sy="-100000" algn="bl" rotWithShape="0"/>
                </a:effectLst>
              </a:rPr>
              <a:t> </a:t>
            </a:r>
            <a:r>
              <a:rPr lang="es-PE" dirty="0">
                <a:solidFill>
                  <a:schemeClr val="tx1"/>
                </a:solidFill>
                <a:effectLst>
                  <a:outerShdw blurRad="38100" dist="38100" dir="2700000" algn="tl">
                    <a:srgbClr val="000000">
                      <a:alpha val="43137"/>
                    </a:srgbClr>
                  </a:outerShdw>
                  <a:reflection blurRad="6350" stA="55000" endA="300" endPos="45500" dir="5400000" sy="-100000" algn="bl" rotWithShape="0"/>
                </a:effectLst>
              </a:rPr>
              <a:t>Artículo 27.- </a:t>
            </a:r>
          </a:p>
          <a:p>
            <a:pPr algn="just"/>
            <a:endParaRPr lang="es-PE" dirty="0">
              <a:solidFill>
                <a:srgbClr val="FFFF00"/>
              </a:solidFill>
              <a:effectLst>
                <a:outerShdw blurRad="38100" dist="38100" dir="2700000" algn="tl">
                  <a:srgbClr val="000000">
                    <a:alpha val="43137"/>
                  </a:srgbClr>
                </a:outerShdw>
                <a:reflection blurRad="6350" stA="55000" endA="300" endPos="45500" dir="5400000" sy="-100000" algn="bl" rotWithShape="0"/>
              </a:effectLst>
            </a:endParaRPr>
          </a:p>
          <a:p>
            <a:pPr algn="just"/>
            <a:r>
              <a:rPr lang="es-PE" b="1" dirty="0">
                <a:solidFill>
                  <a:srgbClr val="FFFF00"/>
                </a:solidFill>
                <a:effectLst>
                  <a:outerShdw blurRad="38100" dist="38100" dir="2700000" algn="tl">
                    <a:srgbClr val="000000">
                      <a:alpha val="43137"/>
                    </a:srgbClr>
                  </a:outerShdw>
                  <a:reflection blurRad="6350" stA="55000" endA="300" endPos="45500" dir="5400000" sy="-100000" algn="bl" rotWithShape="0"/>
                </a:effectLst>
              </a:rPr>
              <a:t>	</a:t>
            </a:r>
            <a:r>
              <a:rPr lang="es-PE" b="1" dirty="0"/>
              <a:t>La demanda puede presentarse por </a:t>
            </a:r>
            <a:r>
              <a:rPr lang="es-PE" b="1" dirty="0">
                <a:solidFill>
                  <a:srgbClr val="C00000"/>
                </a:solidFill>
              </a:rPr>
              <a:t>escrito</a:t>
            </a:r>
            <a:r>
              <a:rPr lang="es-PE" b="1" dirty="0"/>
              <a:t> o </a:t>
            </a:r>
            <a:r>
              <a:rPr lang="es-PE" b="1" dirty="0">
                <a:solidFill>
                  <a:srgbClr val="C00000"/>
                </a:solidFill>
              </a:rPr>
              <a:t>verbalmente</a:t>
            </a:r>
            <a:r>
              <a:rPr lang="es-PE" b="1" dirty="0"/>
              <a:t>, en forma directa o por </a:t>
            </a:r>
            <a:r>
              <a:rPr lang="es-PE" b="1" dirty="0">
                <a:solidFill>
                  <a:srgbClr val="7030A0"/>
                </a:solidFill>
              </a:rPr>
              <a:t>correo</a:t>
            </a:r>
            <a:r>
              <a:rPr lang="es-PE" b="1" dirty="0"/>
              <a:t>, a través de </a:t>
            </a:r>
            <a:r>
              <a:rPr lang="es-PE" b="1" dirty="0">
                <a:solidFill>
                  <a:srgbClr val="C00000"/>
                </a:solidFill>
              </a:rPr>
              <a:t>medios electrónicos de comunicación u otro idóneo</a:t>
            </a:r>
            <a:r>
              <a:rPr lang="es-PE" b="1" dirty="0"/>
              <a:t>. Cuando se trata de una </a:t>
            </a:r>
            <a:r>
              <a:rPr lang="es-PE" b="1" dirty="0">
                <a:solidFill>
                  <a:srgbClr val="C00000"/>
                </a:solidFill>
              </a:rPr>
              <a:t>demanda verbal, se levanta acta ante el Juez o Secretario</a:t>
            </a:r>
            <a:r>
              <a:rPr lang="es-PE" b="1" dirty="0"/>
              <a:t>, sin otra exigencia que la de suministrar una </a:t>
            </a:r>
            <a:r>
              <a:rPr lang="es-PE" b="1" u="sng" dirty="0"/>
              <a:t>sucinta relación de los hechos</a:t>
            </a:r>
            <a:r>
              <a:rPr lang="es-PE" b="1" dirty="0"/>
              <a:t>.</a:t>
            </a:r>
          </a:p>
          <a:p>
            <a:pPr algn="l"/>
            <a:endParaRPr lang="es-PE" dirty="0"/>
          </a:p>
        </p:txBody>
      </p:sp>
    </p:spTree>
    <p:extLst>
      <p:ext uri="{BB962C8B-B14F-4D97-AF65-F5344CB8AC3E}">
        <p14:creationId xmlns:p14="http://schemas.microsoft.com/office/powerpoint/2010/main" val="1985352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332656"/>
            <a:ext cx="8424936" cy="6525344"/>
          </a:xfrm>
        </p:spPr>
        <p:txBody>
          <a:bodyPr>
            <a:normAutofit/>
          </a:bodyPr>
          <a:lstStyle/>
          <a:p>
            <a:r>
              <a:rPr lang="es-PE" b="1" dirty="0">
                <a:solidFill>
                  <a:schemeClr val="tx1"/>
                </a:solidFill>
                <a:effectLst>
                  <a:outerShdw blurRad="38100" dist="38100" dir="2700000" algn="tl">
                    <a:srgbClr val="000000">
                      <a:alpha val="43137"/>
                    </a:srgbClr>
                  </a:outerShdw>
                  <a:reflection blurRad="6350" stA="55000" endA="300" endPos="45500" dir="5400000" sy="-100000" algn="bl" rotWithShape="0"/>
                </a:effectLst>
              </a:rPr>
              <a:t>¿Es necesaria la firma de abogado? </a:t>
            </a:r>
            <a:endParaRPr lang="es-PE"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endParaRPr>
          </a:p>
          <a:p>
            <a:endParaRPr lang="es-PE" b="1" dirty="0">
              <a:solidFill>
                <a:schemeClr val="tx1"/>
              </a:solidFill>
              <a:effectLst>
                <a:outerShdw blurRad="38100" dist="38100" dir="2700000" algn="tl">
                  <a:srgbClr val="000000">
                    <a:alpha val="43137"/>
                  </a:srgbClr>
                </a:outerShdw>
                <a:reflection blurRad="6350" stA="55000" endA="300" endPos="45500" dir="5400000" sy="-100000" algn="bl" rotWithShape="0"/>
              </a:effectLst>
            </a:endParaRPr>
          </a:p>
          <a:p>
            <a:r>
              <a:rPr lang="es-PE" sz="3600" b="1" dirty="0"/>
              <a:t>No se requiere firma de abogado, solo puede presentarla el demandante o quien en su nombre interponga la demanda (favorecido). </a:t>
            </a:r>
          </a:p>
          <a:p>
            <a:endParaRPr lang="es-PE" sz="3600" b="1" dirty="0">
              <a:solidFill>
                <a:schemeClr val="tx1"/>
              </a:solidFill>
            </a:endParaRPr>
          </a:p>
        </p:txBody>
      </p:sp>
    </p:spTree>
    <p:extLst>
      <p:ext uri="{BB962C8B-B14F-4D97-AF65-F5344CB8AC3E}">
        <p14:creationId xmlns:p14="http://schemas.microsoft.com/office/powerpoint/2010/main" val="36260983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8640"/>
            <a:ext cx="82296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18" y="1196752"/>
            <a:ext cx="874236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594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188640"/>
            <a:ext cx="7772400" cy="1470025"/>
          </a:xfrm>
        </p:spPr>
        <p:txBody>
          <a:bodyPr>
            <a:normAutofit/>
          </a:bodyPr>
          <a:lstStyle/>
          <a:p>
            <a:r>
              <a:rPr lang="es-PE" sz="3200" b="1" dirty="0">
                <a:effectLst>
                  <a:outerShdw blurRad="38100" dist="38100" dir="2700000" algn="tl">
                    <a:srgbClr val="000000">
                      <a:alpha val="43137"/>
                    </a:srgbClr>
                  </a:outerShdw>
                </a:effectLst>
              </a:rPr>
              <a:t>Ausencia de etapa </a:t>
            </a:r>
            <a:r>
              <a:rPr lang="es-PE" sz="3200" b="1" dirty="0" smtClean="0">
                <a:effectLst>
                  <a:outerShdw blurRad="38100" dist="38100" dir="2700000" algn="tl">
                    <a:srgbClr val="000000">
                      <a:alpha val="43137"/>
                    </a:srgbClr>
                  </a:outerShdw>
                </a:effectLst>
              </a:rPr>
              <a:t>probatoria</a:t>
            </a:r>
            <a:br>
              <a:rPr lang="es-PE" sz="3200" b="1" dirty="0" smtClean="0">
                <a:effectLst>
                  <a:outerShdw blurRad="38100" dist="38100" dir="2700000" algn="tl">
                    <a:srgbClr val="000000">
                      <a:alpha val="43137"/>
                    </a:srgbClr>
                  </a:outerShdw>
                </a:effectLst>
              </a:rPr>
            </a:br>
            <a:r>
              <a:rPr lang="es-PE" sz="3200" b="1" dirty="0" smtClean="0"/>
              <a:t>(Artículo 9)</a:t>
            </a:r>
            <a:r>
              <a:rPr lang="es-PE" sz="3200" dirty="0" smtClean="0"/>
              <a:t> </a:t>
            </a:r>
            <a:r>
              <a:rPr lang="es-PE" sz="3200" b="1" dirty="0" smtClean="0">
                <a:effectLst>
                  <a:outerShdw blurRad="38100" dist="38100" dir="2700000" algn="tl">
                    <a:srgbClr val="000000">
                      <a:alpha val="43137"/>
                    </a:srgbClr>
                  </a:outerShdw>
                </a:effectLst>
              </a:rPr>
              <a:t> </a:t>
            </a:r>
            <a:endParaRPr lang="es-PE" sz="32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23528" y="1700808"/>
            <a:ext cx="8208912" cy="4824536"/>
          </a:xfrm>
        </p:spPr>
        <p:txBody>
          <a:bodyPr>
            <a:normAutofit/>
          </a:bodyPr>
          <a:lstStyle/>
          <a:p>
            <a:pPr algn="just"/>
            <a:r>
              <a:rPr lang="es-PE" b="1" dirty="0">
                <a:solidFill>
                  <a:schemeClr val="tx1"/>
                </a:solidFill>
              </a:rPr>
              <a:t>En los procesos constitucionales </a:t>
            </a:r>
            <a:r>
              <a:rPr lang="es-PE" b="1" u="sng" dirty="0">
                <a:solidFill>
                  <a:schemeClr val="tx1"/>
                </a:solidFill>
              </a:rPr>
              <a:t>no existe etapa probatoria</a:t>
            </a:r>
            <a:r>
              <a:rPr lang="es-PE" b="1" dirty="0">
                <a:solidFill>
                  <a:schemeClr val="tx1"/>
                </a:solidFill>
              </a:rPr>
              <a:t>. Sólo </a:t>
            </a:r>
            <a:r>
              <a:rPr lang="es-PE" b="1" u="sng" dirty="0">
                <a:solidFill>
                  <a:schemeClr val="tx1"/>
                </a:solidFill>
              </a:rPr>
              <a:t>son procedentes los medios probatorios que no requieren actuación</a:t>
            </a:r>
            <a:r>
              <a:rPr lang="es-PE" b="1" dirty="0">
                <a:solidFill>
                  <a:schemeClr val="tx1"/>
                </a:solidFill>
              </a:rPr>
              <a:t>, lo que </a:t>
            </a:r>
            <a:r>
              <a:rPr lang="es-PE" b="1" u="sng" dirty="0">
                <a:solidFill>
                  <a:schemeClr val="tx1"/>
                </a:solidFill>
              </a:rPr>
              <a:t>no impide la realización de las actuaciones probatorias que el Juez considere indispensables</a:t>
            </a:r>
            <a:r>
              <a:rPr lang="es-PE" b="1" dirty="0">
                <a:solidFill>
                  <a:schemeClr val="tx1"/>
                </a:solidFill>
              </a:rPr>
              <a:t>, sin afectar la duración del proceso. En este último caso no se requerirá notificación previa. </a:t>
            </a:r>
            <a:endParaRPr lang="es-PE" b="1" dirty="0" smtClean="0">
              <a:solidFill>
                <a:schemeClr val="tx1"/>
              </a:solidFill>
            </a:endParaRPr>
          </a:p>
          <a:p>
            <a:pPr algn="just"/>
            <a:r>
              <a:rPr lang="es-PE" b="1" dirty="0" smtClean="0">
                <a:solidFill>
                  <a:schemeClr val="tx1"/>
                </a:solidFill>
              </a:rPr>
              <a:t>NO HAY AUDIENCIA DE PRUEBAS </a:t>
            </a:r>
            <a:endParaRPr lang="es-PE" b="1" dirty="0">
              <a:solidFill>
                <a:schemeClr val="tx1"/>
              </a:solidFill>
            </a:endParaRPr>
          </a:p>
        </p:txBody>
      </p:sp>
    </p:spTree>
    <p:extLst>
      <p:ext uri="{BB962C8B-B14F-4D97-AF65-F5344CB8AC3E}">
        <p14:creationId xmlns:p14="http://schemas.microsoft.com/office/powerpoint/2010/main" val="151538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712968" cy="6525344"/>
          </a:xfrm>
        </p:spPr>
        <p:txBody>
          <a:bodyPr>
            <a:normAutofit fontScale="55000" lnSpcReduction="20000"/>
          </a:bodyPr>
          <a:lstStyle/>
          <a:p>
            <a:pPr marL="0" indent="0" algn="just">
              <a:buNone/>
            </a:pPr>
            <a:r>
              <a:rPr lang="es-PE" b="1" dirty="0"/>
              <a:t>§2.1 Los derechos de sustento constitucional directo</a:t>
            </a:r>
            <a:endParaRPr lang="es-PE" dirty="0"/>
          </a:p>
          <a:p>
            <a:pPr marL="0" indent="0" algn="just">
              <a:buNone/>
            </a:pPr>
            <a:r>
              <a:rPr lang="es-PE" dirty="0"/>
              <a:t>9.   Existen determinados derechos de origen internacional, legal, consuetudinario, administrativo, contractual, etc., que carecen de fundamento constitucional directo, y que, consecuentemente, no son </a:t>
            </a:r>
            <a:r>
              <a:rPr lang="es-PE" dirty="0" err="1"/>
              <a:t>suceptibles</a:t>
            </a:r>
            <a:r>
              <a:rPr lang="es-PE" dirty="0"/>
              <a:t> de ser protegidos a través del proceso de amparo.</a:t>
            </a:r>
          </a:p>
          <a:p>
            <a:pPr marL="0" indent="0" algn="just">
              <a:buNone/>
            </a:pPr>
            <a:r>
              <a:rPr lang="es-PE" dirty="0"/>
              <a:t> </a:t>
            </a:r>
          </a:p>
          <a:p>
            <a:pPr marL="0" indent="0" algn="just">
              <a:buNone/>
            </a:pPr>
            <a:r>
              <a:rPr lang="es-PE" dirty="0"/>
              <a:t>La noción de “sustento constitucional directo” a que hace referencia el artículo 38º del </a:t>
            </a:r>
            <a:r>
              <a:rPr lang="es-PE" dirty="0" err="1"/>
              <a:t>CPConst</a:t>
            </a:r>
            <a:r>
              <a:rPr lang="es-PE" dirty="0"/>
              <a:t>., no se reduce a una tutela normativa del texto constitucional formal. Alude, antes bien, a una protección de la Constitución en sentido material (</a:t>
            </a:r>
            <a:r>
              <a:rPr lang="es-PE" i="1" dirty="0"/>
              <a:t>pro </a:t>
            </a:r>
            <a:r>
              <a:rPr lang="es-PE" i="1" dirty="0" err="1"/>
              <a:t>homine</a:t>
            </a:r>
            <a:r>
              <a:rPr lang="es-PE" dirty="0"/>
              <a:t>), en el que se integra la Norma Fundamental con los tratados de derechos humanos, tanto a nivel positivo (artículo 55º de la Constitución), como a nivel interpretativo (Cuarta Disposición Final y Transitoria de la Constitución); y con las disposiciones legales que desarrollan directamente el contenido esencial de los derechos fundamentales que así lo requieran. Tales disposiciones conforman el denominado </a:t>
            </a:r>
            <a:r>
              <a:rPr lang="es-PE" dirty="0" err="1"/>
              <a:t>cánon</a:t>
            </a:r>
            <a:r>
              <a:rPr lang="es-PE" dirty="0"/>
              <a:t> de control constitucional o “bloque de constitucionalidad”.</a:t>
            </a:r>
          </a:p>
          <a:p>
            <a:pPr marL="0" indent="0" algn="just">
              <a:buNone/>
            </a:pPr>
            <a:r>
              <a:rPr lang="es-PE" dirty="0"/>
              <a:t> </a:t>
            </a:r>
          </a:p>
          <a:p>
            <a:pPr marL="0" indent="0" algn="just">
              <a:buNone/>
            </a:pPr>
            <a:r>
              <a:rPr lang="es-PE" dirty="0"/>
              <a:t>De ahí que el artículo 79º del </a:t>
            </a:r>
            <a:r>
              <a:rPr lang="es-PE" dirty="0" err="1"/>
              <a:t>CPConst</a:t>
            </a:r>
            <a:r>
              <a:rPr lang="es-PE" dirty="0"/>
              <a:t>., establezca que</a:t>
            </a:r>
          </a:p>
          <a:p>
            <a:pPr marL="0" indent="0" algn="just">
              <a:buNone/>
            </a:pPr>
            <a:r>
              <a:rPr lang="es-PE" dirty="0"/>
              <a:t>“[p]ara apreciar la validez constitucional de las normas el Tribunal Constitucional considerará, además de las normas constitucionales, las leyes que, dentro del marco constitucional, se hayan dictado para determinar (...) el ejercicio de los derechos fundamentales”.</a:t>
            </a:r>
          </a:p>
          <a:p>
            <a:pPr marL="0" indent="0" algn="just">
              <a:buNone/>
            </a:pPr>
            <a:r>
              <a:rPr lang="es-PE" dirty="0"/>
              <a:t> </a:t>
            </a:r>
          </a:p>
          <a:p>
            <a:pPr marL="0" indent="0" algn="just">
              <a:buNone/>
            </a:pPr>
            <a:r>
              <a:rPr lang="es-PE" dirty="0"/>
              <a:t>10.Un derecho tiene sustento constitucional directo, cuando la Constitución ha reconocido, explícita o implícitamente, un marco de referencia que delimita nominalmente el bien jurídico susceptible de protección. Es decir, existe un baremo de delimitación de ese marco garantista, que transita desde la delimitación más abierta a la más precisa.</a:t>
            </a:r>
          </a:p>
          <a:p>
            <a:pPr marL="0" indent="0" algn="just">
              <a:buNone/>
            </a:pPr>
            <a:r>
              <a:rPr lang="es-PE" dirty="0"/>
              <a:t>Correspondiendo un mayor o menor desarrollo legislativo, en función de la opción legislativa de desarrollar los derechos fundamentales establecidos por el constituyente</a:t>
            </a:r>
          </a:p>
          <a:p>
            <a:pPr marL="0" indent="0">
              <a:buNone/>
            </a:pPr>
            <a:endParaRPr lang="es-PE" dirty="0"/>
          </a:p>
        </p:txBody>
      </p:sp>
    </p:spTree>
    <p:extLst>
      <p:ext uri="{BB962C8B-B14F-4D97-AF65-F5344CB8AC3E}">
        <p14:creationId xmlns:p14="http://schemas.microsoft.com/office/powerpoint/2010/main" val="2039564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188640"/>
            <a:ext cx="7772400" cy="1470025"/>
          </a:xfrm>
        </p:spPr>
        <p:txBody>
          <a:bodyPr>
            <a:normAutofit/>
          </a:bodyPr>
          <a:lstStyle/>
          <a:p>
            <a:r>
              <a:rPr lang="es-PE" sz="3600" b="1" dirty="0">
                <a:effectLst>
                  <a:outerShdw blurRad="38100" dist="38100" dir="2700000" algn="tl">
                    <a:srgbClr val="000000">
                      <a:alpha val="43137"/>
                    </a:srgbClr>
                  </a:outerShdw>
                </a:effectLst>
              </a:rPr>
              <a:t>Excepciones y defensas previas</a:t>
            </a:r>
            <a:br>
              <a:rPr lang="es-PE" sz="3600" b="1" dirty="0">
                <a:effectLst>
                  <a:outerShdw blurRad="38100" dist="38100" dir="2700000" algn="tl">
                    <a:srgbClr val="000000">
                      <a:alpha val="43137"/>
                    </a:srgbClr>
                  </a:outerShdw>
                </a:effectLst>
              </a:rPr>
            </a:br>
            <a:r>
              <a:rPr lang="es-PE" sz="3600" b="1" dirty="0">
                <a:effectLst>
                  <a:outerShdw blurRad="38100" dist="38100" dir="2700000" algn="tl">
                    <a:srgbClr val="000000">
                      <a:alpha val="43137"/>
                    </a:srgbClr>
                  </a:outerShdw>
                </a:effectLst>
              </a:rPr>
              <a:t>(Artículo </a:t>
            </a:r>
            <a:r>
              <a:rPr lang="es-PE" sz="3600" b="1" dirty="0" smtClean="0">
                <a:effectLst>
                  <a:outerShdw blurRad="38100" dist="38100" dir="2700000" algn="tl">
                    <a:srgbClr val="000000">
                      <a:alpha val="43137"/>
                    </a:srgbClr>
                  </a:outerShdw>
                </a:effectLst>
              </a:rPr>
              <a:t>10)</a:t>
            </a:r>
            <a:endParaRPr lang="es-PE" sz="36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67544" y="1556792"/>
            <a:ext cx="7992888" cy="5112568"/>
          </a:xfrm>
        </p:spPr>
        <p:txBody>
          <a:bodyPr>
            <a:normAutofit/>
          </a:bodyPr>
          <a:lstStyle/>
          <a:p>
            <a:pPr algn="just"/>
            <a:r>
              <a:rPr lang="es-PE" b="1" dirty="0">
                <a:solidFill>
                  <a:schemeClr val="tx1"/>
                </a:solidFill>
                <a:effectLst>
                  <a:outerShdw blurRad="38100" dist="38100" dir="2700000" algn="tl">
                    <a:srgbClr val="000000">
                      <a:alpha val="43137"/>
                    </a:srgbClr>
                  </a:outerShdw>
                </a:effectLst>
              </a:rPr>
              <a:t>Artículo 10.- Las excepciones y defensas previas se resuelven, previo traslado, en el auto de saneamiento procesal. </a:t>
            </a:r>
            <a:r>
              <a:rPr lang="es-PE" b="1" u="sng" dirty="0">
                <a:solidFill>
                  <a:schemeClr val="tx1"/>
                </a:solidFill>
                <a:effectLst>
                  <a:outerShdw blurRad="38100" dist="38100" dir="2700000" algn="tl">
                    <a:srgbClr val="000000">
                      <a:alpha val="43137"/>
                    </a:srgbClr>
                  </a:outerShdw>
                </a:effectLst>
              </a:rPr>
              <a:t>No proceden en el proceso de hábeas corpus</a:t>
            </a:r>
            <a:r>
              <a:rPr lang="es-PE" b="1"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630858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4684" y="4743"/>
            <a:ext cx="7774632" cy="1470025"/>
          </a:xfrm>
        </p:spPr>
        <p:txBody>
          <a:bodyPr>
            <a:normAutofit/>
          </a:bodyPr>
          <a:lstStyle/>
          <a:p>
            <a:r>
              <a:rPr lang="es-PE" sz="3200" b="1" dirty="0"/>
              <a:t>Medidas Cautelares</a:t>
            </a:r>
            <a:br>
              <a:rPr lang="es-PE" sz="3200" b="1" dirty="0"/>
            </a:br>
            <a:r>
              <a:rPr lang="es-PE" sz="3200" b="1" dirty="0"/>
              <a:t>(Artículo 15)</a:t>
            </a:r>
            <a:endParaRPr lang="es-PE" sz="3200" dirty="0"/>
          </a:p>
        </p:txBody>
      </p:sp>
      <p:sp>
        <p:nvSpPr>
          <p:cNvPr id="3" name="2 Subtítulo"/>
          <p:cNvSpPr>
            <a:spLocks noGrp="1"/>
          </p:cNvSpPr>
          <p:nvPr>
            <p:ph type="subTitle" idx="1"/>
          </p:nvPr>
        </p:nvSpPr>
        <p:spPr>
          <a:xfrm>
            <a:off x="323528" y="1484784"/>
            <a:ext cx="8352928" cy="5112568"/>
          </a:xfrm>
        </p:spPr>
        <p:txBody>
          <a:bodyPr>
            <a:normAutofit fontScale="85000" lnSpcReduction="10000"/>
          </a:bodyPr>
          <a:lstStyle/>
          <a:p>
            <a:pPr algn="just"/>
            <a:r>
              <a:rPr lang="es-PE" dirty="0">
                <a:solidFill>
                  <a:schemeClr val="tx1"/>
                </a:solidFill>
              </a:rPr>
              <a:t>Se pueden </a:t>
            </a:r>
            <a:r>
              <a:rPr lang="es-PE" b="1" u="sng" dirty="0">
                <a:solidFill>
                  <a:schemeClr val="tx1"/>
                </a:solidFill>
              </a:rPr>
              <a:t>conceder medidas cautelares y de suspensión del acto violatorio en los procesos de amparo, hábeas data y de cumplimiento</a:t>
            </a:r>
            <a:r>
              <a:rPr lang="es-PE" dirty="0">
                <a:solidFill>
                  <a:schemeClr val="tx1"/>
                </a:solidFill>
              </a:rPr>
              <a:t>, sin transgredir lo establecido en el primer párrafo del artículo 3 de este Código. Para su expedición se exigirá apariencia del derecho, peligro en la demora y que el pedido cautelar sea adecuado o razonable para garantizar la eficacia de la pretensión. Se dictan sin conocimiento de la contraparte y la apelación sólo es concedida sin efecto suspensivo; salvo que se trate de resoluciones de medidas cautelares que declaren la inaplicación de normas legales </a:t>
            </a:r>
            <a:r>
              <a:rPr lang="es-PE" dirty="0" err="1">
                <a:solidFill>
                  <a:schemeClr val="tx1"/>
                </a:solidFill>
              </a:rPr>
              <a:t>autoaplicativas</a:t>
            </a:r>
            <a:r>
              <a:rPr lang="es-PE" dirty="0">
                <a:solidFill>
                  <a:schemeClr val="tx1"/>
                </a:solidFill>
              </a:rPr>
              <a:t>, en cuyo caso la apelación es con efecto suspensivo.</a:t>
            </a:r>
          </a:p>
          <a:p>
            <a:endParaRPr lang="es-PE" dirty="0"/>
          </a:p>
        </p:txBody>
      </p:sp>
    </p:spTree>
    <p:extLst>
      <p:ext uri="{BB962C8B-B14F-4D97-AF65-F5344CB8AC3E}">
        <p14:creationId xmlns:p14="http://schemas.microsoft.com/office/powerpoint/2010/main" val="23270824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332657"/>
            <a:ext cx="7772400" cy="864096"/>
          </a:xfrm>
        </p:spPr>
        <p:txBody>
          <a:bodyPr/>
          <a:lstStyle/>
          <a:p>
            <a:r>
              <a:rPr lang="es-PE" b="1" dirty="0"/>
              <a:t>Medidas </a:t>
            </a:r>
            <a:r>
              <a:rPr lang="es-PE" b="1" dirty="0" smtClean="0"/>
              <a:t>Cautelares …</a:t>
            </a:r>
            <a:endParaRPr lang="es-PE" dirty="0"/>
          </a:p>
        </p:txBody>
      </p:sp>
      <p:sp>
        <p:nvSpPr>
          <p:cNvPr id="3" name="2 Subtítulo"/>
          <p:cNvSpPr>
            <a:spLocks noGrp="1"/>
          </p:cNvSpPr>
          <p:nvPr>
            <p:ph type="subTitle" idx="1"/>
          </p:nvPr>
        </p:nvSpPr>
        <p:spPr>
          <a:xfrm>
            <a:off x="395536" y="1196752"/>
            <a:ext cx="8208912" cy="5184576"/>
          </a:xfrm>
        </p:spPr>
        <p:txBody>
          <a:bodyPr>
            <a:normAutofit fontScale="92500"/>
          </a:bodyPr>
          <a:lstStyle/>
          <a:p>
            <a:pPr algn="just"/>
            <a:r>
              <a:rPr lang="es-PE" dirty="0">
                <a:solidFill>
                  <a:schemeClr val="tx1"/>
                </a:solidFill>
              </a:rPr>
              <a:t>Su </a:t>
            </a:r>
            <a:r>
              <a:rPr lang="es-PE" b="1" dirty="0">
                <a:solidFill>
                  <a:schemeClr val="tx1"/>
                </a:solidFill>
              </a:rPr>
              <a:t>procedencia, trámite y ejecución dependerán del contenido de la pretensión constitucional intentada y del adecuado aseguramiento de la decisión final, a cuyos extremos deberá limitarse</a:t>
            </a:r>
            <a:r>
              <a:rPr lang="es-PE" dirty="0">
                <a:solidFill>
                  <a:schemeClr val="tx1"/>
                </a:solidFill>
              </a:rPr>
              <a:t>. Por ello mismo, </a:t>
            </a:r>
            <a:r>
              <a:rPr lang="es-PE" b="1" u="sng" dirty="0">
                <a:solidFill>
                  <a:schemeClr val="tx1"/>
                </a:solidFill>
              </a:rPr>
              <a:t>el Juez al conceder en todo o en parte la medida solicitada deberá atender a la irreversibilidad de la misma y al perjuicio que por la misma se pueda ocasionar en armonía con el orden público, la finalidad de los procesos constitucionales y los postulados constitucionales</a:t>
            </a:r>
            <a:r>
              <a:rPr lang="es-PE" dirty="0">
                <a:solidFill>
                  <a:schemeClr val="tx1"/>
                </a:solidFill>
              </a:rPr>
              <a:t>.</a:t>
            </a:r>
          </a:p>
        </p:txBody>
      </p:sp>
    </p:spTree>
    <p:extLst>
      <p:ext uri="{BB962C8B-B14F-4D97-AF65-F5344CB8AC3E}">
        <p14:creationId xmlns:p14="http://schemas.microsoft.com/office/powerpoint/2010/main" val="3804955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89" y="260648"/>
            <a:ext cx="863917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36912"/>
            <a:ext cx="2524125"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abajo"/>
          <p:cNvSpPr/>
          <p:nvPr/>
        </p:nvSpPr>
        <p:spPr>
          <a:xfrm rot="14793732">
            <a:off x="3319541" y="2224296"/>
            <a:ext cx="627102" cy="118979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3023">
            <a:off x="3087134" y="3443980"/>
            <a:ext cx="12382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202" y="4585386"/>
            <a:ext cx="12382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4572000" y="1955096"/>
            <a:ext cx="2952328" cy="864096"/>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sz="3200" b="1" dirty="0" smtClean="0">
                <a:effectLst>
                  <a:outerShdw blurRad="38100" dist="38100" dir="2700000" algn="tl">
                    <a:srgbClr val="000000">
                      <a:alpha val="43137"/>
                    </a:srgbClr>
                  </a:outerShdw>
                </a:effectLst>
              </a:rPr>
              <a:t>FUNDADA </a:t>
            </a:r>
            <a:endParaRPr lang="es-PE" sz="3200" b="1" dirty="0">
              <a:effectLst>
                <a:outerShdw blurRad="38100" dist="38100" dir="2700000" algn="tl">
                  <a:srgbClr val="000000">
                    <a:alpha val="43137"/>
                  </a:srgbClr>
                </a:outerShdw>
              </a:effectLst>
            </a:endParaRPr>
          </a:p>
        </p:txBody>
      </p:sp>
      <p:sp>
        <p:nvSpPr>
          <p:cNvPr id="7" name="6 Rectángulo redondeado"/>
          <p:cNvSpPr/>
          <p:nvPr/>
        </p:nvSpPr>
        <p:spPr>
          <a:xfrm>
            <a:off x="4680012" y="3185906"/>
            <a:ext cx="3024336" cy="104485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smtClean="0">
                <a:effectLst>
                  <a:outerShdw blurRad="38100" dist="38100" dir="2700000" algn="tl">
                    <a:srgbClr val="000000">
                      <a:alpha val="43137"/>
                    </a:srgbClr>
                  </a:outerShdw>
                </a:effectLst>
              </a:rPr>
              <a:t>INFUNDADA </a:t>
            </a:r>
            <a:endParaRPr lang="es-PE" sz="3200" b="1" dirty="0">
              <a:effectLst>
                <a:outerShdw blurRad="38100" dist="38100" dir="2700000" algn="tl">
                  <a:srgbClr val="000000">
                    <a:alpha val="43137"/>
                  </a:srgbClr>
                </a:outerShdw>
              </a:effectLst>
            </a:endParaRPr>
          </a:p>
        </p:txBody>
      </p:sp>
      <p:sp>
        <p:nvSpPr>
          <p:cNvPr id="8" name="7 Rectángulo redondeado"/>
          <p:cNvSpPr/>
          <p:nvPr/>
        </p:nvSpPr>
        <p:spPr>
          <a:xfrm>
            <a:off x="4641829" y="4627639"/>
            <a:ext cx="3024336" cy="7934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PE" sz="2800" dirty="0"/>
              <a:t>I</a:t>
            </a:r>
            <a:r>
              <a:rPr lang="es-PE" sz="2800" b="1" dirty="0" smtClean="0">
                <a:effectLst>
                  <a:outerShdw blurRad="38100" dist="38100" dir="2700000" algn="tl">
                    <a:srgbClr val="000000">
                      <a:alpha val="43137"/>
                    </a:srgbClr>
                  </a:outerShdw>
                </a:effectLst>
              </a:rPr>
              <a:t>MPROCEDENTE</a:t>
            </a:r>
            <a:r>
              <a:rPr lang="es-PE" dirty="0" smtClean="0"/>
              <a:t> </a:t>
            </a:r>
            <a:endParaRPr lang="es-PE" dirty="0"/>
          </a:p>
        </p:txBody>
      </p:sp>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463412" flipV="1">
            <a:off x="4527756" y="5408952"/>
            <a:ext cx="424688" cy="34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Elipse"/>
          <p:cNvSpPr/>
          <p:nvPr/>
        </p:nvSpPr>
        <p:spPr>
          <a:xfrm>
            <a:off x="3614431" y="5851749"/>
            <a:ext cx="1800200" cy="4578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b="1" dirty="0" smtClean="0">
                <a:effectLst>
                  <a:outerShdw blurRad="38100" dist="38100" dir="2700000" algn="tl">
                    <a:srgbClr val="000000">
                      <a:alpha val="43137"/>
                    </a:srgbClr>
                  </a:outerShdw>
                </a:effectLst>
              </a:rPr>
              <a:t>LIMINAR </a:t>
            </a:r>
            <a:endParaRPr lang="es-PE" b="1" dirty="0">
              <a:effectLst>
                <a:outerShdw blurRad="38100" dist="38100" dir="2700000" algn="tl">
                  <a:srgbClr val="000000">
                    <a:alpha val="43137"/>
                  </a:srgbClr>
                </a:outerShdw>
              </a:effectLst>
            </a:endParaRPr>
          </a:p>
        </p:txBody>
      </p:sp>
      <p:sp>
        <p:nvSpPr>
          <p:cNvPr id="12" name="11 Elipse"/>
          <p:cNvSpPr/>
          <p:nvPr/>
        </p:nvSpPr>
        <p:spPr>
          <a:xfrm>
            <a:off x="6496035" y="5964675"/>
            <a:ext cx="2340260" cy="3449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b="1" dirty="0" smtClean="0">
                <a:effectLst>
                  <a:outerShdw blurRad="38100" dist="38100" dir="2700000" algn="tl">
                    <a:srgbClr val="000000">
                      <a:alpha val="43137"/>
                    </a:srgbClr>
                  </a:outerShdw>
                </a:effectLst>
              </a:rPr>
              <a:t>NO LIMINAR</a:t>
            </a:r>
            <a:endParaRPr lang="es-PE" b="1" dirty="0">
              <a:effectLst>
                <a:outerShdw blurRad="38100" dist="38100" dir="2700000" algn="tl">
                  <a:srgbClr val="000000">
                    <a:alpha val="43137"/>
                  </a:srgbClr>
                </a:outerShdw>
              </a:effectLst>
            </a:endParaRPr>
          </a:p>
        </p:txBody>
      </p:sp>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609132">
            <a:off x="7148348" y="5454599"/>
            <a:ext cx="53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74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4664"/>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a:spLocks noGrp="1"/>
          </p:cNvSpPr>
          <p:nvPr>
            <p:ph type="subTitle" idx="1"/>
          </p:nvPr>
        </p:nvSpPr>
        <p:spPr>
          <a:xfrm>
            <a:off x="251520" y="1196752"/>
            <a:ext cx="8435280" cy="5400600"/>
          </a:xfrm>
        </p:spPr>
        <p:txBody>
          <a:bodyPr>
            <a:normAutofit fontScale="77500" lnSpcReduction="20000"/>
          </a:bodyPr>
          <a:lstStyle/>
          <a:p>
            <a:pPr marL="0" indent="0" algn="just">
              <a:buNone/>
            </a:pPr>
            <a:r>
              <a:rPr lang="es-PE" b="1" dirty="0" smtClean="0">
                <a:solidFill>
                  <a:schemeClr val="tx1"/>
                </a:solidFill>
              </a:rPr>
              <a:t>La resolución que declara fundada la demanda de hábeas corpus dispondrá alguna de las siguientes medidas: </a:t>
            </a:r>
          </a:p>
          <a:p>
            <a:pPr marL="514350" indent="-514350" algn="just">
              <a:buAutoNum type="arabicParenR"/>
            </a:pPr>
            <a:r>
              <a:rPr lang="es-PE" b="1" dirty="0" smtClean="0">
                <a:solidFill>
                  <a:schemeClr val="tx1"/>
                </a:solidFill>
              </a:rPr>
              <a:t>La puesta en libertad de la persona privada arbitrariamente de este derecho; </a:t>
            </a:r>
          </a:p>
          <a:p>
            <a:pPr marL="514350" indent="-514350" algn="just">
              <a:buAutoNum type="arabicParenR"/>
            </a:pPr>
            <a:r>
              <a:rPr lang="es-PE" b="1" dirty="0" smtClean="0">
                <a:solidFill>
                  <a:schemeClr val="tx1"/>
                </a:solidFill>
              </a:rPr>
              <a:t>Que continúe la situación de privación de libertad de acuerdo con las disposiciones legales aplicables al caso, pero si el Juez lo considerase necesario, ordenará cambiar las condiciones de la detención, sea en el mismo establecimiento o en otro, o bajo la custodia de personas distintas de las que hasta entonces la ejercían; </a:t>
            </a:r>
          </a:p>
          <a:p>
            <a:pPr marL="514350" indent="-514350" algn="just">
              <a:buAutoNum type="arabicParenR"/>
            </a:pPr>
            <a:r>
              <a:rPr lang="es-PE" b="1" dirty="0" smtClean="0">
                <a:solidFill>
                  <a:schemeClr val="tx1"/>
                </a:solidFill>
              </a:rPr>
              <a:t>Que la persona privada de libertad sea puesta inmediatamente a disposición del Juez competente, si la agresión se produjo por haber transcurrido el plazo legalmente establecido para su detención; </a:t>
            </a:r>
          </a:p>
          <a:p>
            <a:pPr marL="514350" indent="-514350" algn="just">
              <a:buAutoNum type="arabicParenR"/>
            </a:pPr>
            <a:r>
              <a:rPr lang="es-PE" b="1" dirty="0" smtClean="0">
                <a:solidFill>
                  <a:schemeClr val="tx1"/>
                </a:solidFill>
              </a:rPr>
              <a:t> Que cese el agravio producido, disponiendo las medidas necesarias para evitar que el acto vuelva a repetirse. </a:t>
            </a:r>
            <a:endParaRPr lang="es-PE" b="1" dirty="0">
              <a:solidFill>
                <a:schemeClr val="tx1"/>
              </a:solidFill>
            </a:endParaRPr>
          </a:p>
        </p:txBody>
      </p:sp>
    </p:spTree>
    <p:extLst>
      <p:ext uri="{BB962C8B-B14F-4D97-AF65-F5344CB8AC3E}">
        <p14:creationId xmlns:p14="http://schemas.microsoft.com/office/powerpoint/2010/main" val="100200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48"/>
            <a:ext cx="9143999" cy="614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5" y="332656"/>
            <a:ext cx="89550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1485181"/>
            <a:ext cx="8640960" cy="51121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arenR"/>
            </a:pPr>
            <a:r>
              <a:rPr lang="es-PE" sz="2900" dirty="0" smtClean="0">
                <a:solidFill>
                  <a:schemeClr val="tx1"/>
                </a:solidFill>
              </a:rPr>
              <a:t>La </a:t>
            </a:r>
            <a:r>
              <a:rPr lang="es-PE" sz="2900" dirty="0">
                <a:solidFill>
                  <a:schemeClr val="tx1"/>
                </a:solidFill>
              </a:rPr>
              <a:t>identificación del demandante</a:t>
            </a:r>
            <a:r>
              <a:rPr lang="es-PE" sz="2900" dirty="0" smtClean="0">
                <a:solidFill>
                  <a:schemeClr val="tx1"/>
                </a:solidFill>
              </a:rPr>
              <a:t>;</a:t>
            </a:r>
          </a:p>
          <a:p>
            <a:pPr marL="342900" indent="-342900" algn="just">
              <a:buAutoNum type="arabicParenR"/>
            </a:pPr>
            <a:r>
              <a:rPr lang="es-PE" sz="2900" dirty="0" smtClean="0">
                <a:solidFill>
                  <a:schemeClr val="tx1"/>
                </a:solidFill>
              </a:rPr>
              <a:t>La </a:t>
            </a:r>
            <a:r>
              <a:rPr lang="es-PE" sz="2900" dirty="0">
                <a:solidFill>
                  <a:schemeClr val="tx1"/>
                </a:solidFill>
              </a:rPr>
              <a:t>identificación de la autoridad, funcionario o persona de quien provenga la </a:t>
            </a:r>
            <a:r>
              <a:rPr lang="es-PE" sz="2900" dirty="0" smtClean="0">
                <a:solidFill>
                  <a:schemeClr val="tx1"/>
                </a:solidFill>
              </a:rPr>
              <a:t>amenaza o violación </a:t>
            </a:r>
          </a:p>
          <a:p>
            <a:pPr marL="342900" indent="-342900" algn="just">
              <a:buAutoNum type="arabicParenR"/>
            </a:pPr>
            <a:r>
              <a:rPr lang="es-PE" sz="2900" dirty="0" smtClean="0">
                <a:solidFill>
                  <a:schemeClr val="tx1"/>
                </a:solidFill>
              </a:rPr>
              <a:t>La </a:t>
            </a:r>
            <a:r>
              <a:rPr lang="es-PE" sz="2900" dirty="0">
                <a:solidFill>
                  <a:schemeClr val="tx1"/>
                </a:solidFill>
              </a:rPr>
              <a:t>determinación precisa del derecho vulnerado, o la consideración de que el mismo no ha sido vulnerado, o, de ser el caso, la determinación de la obligación incumplida</a:t>
            </a:r>
            <a:r>
              <a:rPr lang="es-PE" sz="2900" dirty="0" smtClean="0">
                <a:solidFill>
                  <a:schemeClr val="tx1"/>
                </a:solidFill>
              </a:rPr>
              <a:t>;</a:t>
            </a:r>
          </a:p>
          <a:p>
            <a:pPr marL="342900" indent="-342900" algn="just">
              <a:buAutoNum type="arabicParenR"/>
            </a:pPr>
            <a:r>
              <a:rPr lang="es-PE" sz="2900" dirty="0" smtClean="0">
                <a:solidFill>
                  <a:schemeClr val="tx1"/>
                </a:solidFill>
              </a:rPr>
              <a:t>La </a:t>
            </a:r>
            <a:r>
              <a:rPr lang="es-PE" sz="2900" dirty="0">
                <a:solidFill>
                  <a:schemeClr val="tx1"/>
                </a:solidFill>
              </a:rPr>
              <a:t>fundamentación que conduce a la decisión adoptada; </a:t>
            </a:r>
            <a:endParaRPr lang="es-PE" sz="2900" dirty="0" smtClean="0">
              <a:solidFill>
                <a:schemeClr val="tx1"/>
              </a:solidFill>
            </a:endParaRPr>
          </a:p>
          <a:p>
            <a:pPr marL="342900" indent="-342900" algn="just">
              <a:buAutoNum type="arabicParenR"/>
            </a:pPr>
            <a:r>
              <a:rPr lang="es-PE" sz="2900" dirty="0" smtClean="0">
                <a:solidFill>
                  <a:schemeClr val="tx1"/>
                </a:solidFill>
              </a:rPr>
              <a:t>La </a:t>
            </a:r>
            <a:r>
              <a:rPr lang="es-PE" sz="2900" dirty="0">
                <a:solidFill>
                  <a:schemeClr val="tx1"/>
                </a:solidFill>
              </a:rPr>
              <a:t>decisión adoptada señalando, en su caso, el mandato concreto dispuesto.</a:t>
            </a:r>
          </a:p>
        </p:txBody>
      </p:sp>
    </p:spTree>
    <p:extLst>
      <p:ext uri="{BB962C8B-B14F-4D97-AF65-F5344CB8AC3E}">
        <p14:creationId xmlns:p14="http://schemas.microsoft.com/office/powerpoint/2010/main" val="3606553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472576" y="116632"/>
            <a:ext cx="8198847" cy="1470025"/>
          </a:xfrm>
        </p:spPr>
        <p:txBody>
          <a:bodyPr/>
          <a:lstStyle/>
          <a:p>
            <a:r>
              <a:rPr lang="es-PE" b="1" dirty="0" smtClean="0">
                <a:effectLst>
                  <a:outerShdw blurRad="38100" dist="38100" dir="2700000" algn="tl">
                    <a:srgbClr val="000000">
                      <a:alpha val="43137"/>
                    </a:srgbClr>
                  </a:outerShdw>
                </a:effectLst>
              </a:rPr>
              <a:t>Trámite del Recurso de Apelación </a:t>
            </a:r>
            <a:endParaRPr lang="es-PE" dirty="0"/>
          </a:p>
        </p:txBody>
      </p:sp>
      <p:sp>
        <p:nvSpPr>
          <p:cNvPr id="3" name="2 Subtítulo"/>
          <p:cNvSpPr>
            <a:spLocks noGrp="1"/>
          </p:cNvSpPr>
          <p:nvPr>
            <p:ph type="subTitle" idx="1"/>
          </p:nvPr>
        </p:nvSpPr>
        <p:spPr>
          <a:xfrm>
            <a:off x="467544" y="1628800"/>
            <a:ext cx="8136904" cy="4896544"/>
          </a:xfrm>
        </p:spPr>
        <p:txBody>
          <a:bodyPr/>
          <a:lstStyle/>
          <a:p>
            <a:pPr algn="just"/>
            <a:r>
              <a:rPr lang="es-PE" sz="3600" b="1" dirty="0" smtClean="0">
                <a:solidFill>
                  <a:schemeClr val="tx1"/>
                </a:solidFill>
              </a:rPr>
              <a:t>Artículo 36.- </a:t>
            </a:r>
          </a:p>
          <a:p>
            <a:pPr algn="just"/>
            <a:r>
              <a:rPr lang="es-PE" sz="3600" b="1" dirty="0" smtClean="0">
                <a:solidFill>
                  <a:schemeClr val="tx1"/>
                </a:solidFill>
              </a:rPr>
              <a:t>El trámite de Apelación Interpuesta la apelación el Juez </a:t>
            </a:r>
            <a:r>
              <a:rPr lang="es-PE" sz="3600" b="1" u="sng" dirty="0" smtClean="0">
                <a:solidFill>
                  <a:schemeClr val="tx1"/>
                </a:solidFill>
                <a:effectLst>
                  <a:outerShdw blurRad="38100" dist="38100" dir="2700000" algn="tl">
                    <a:srgbClr val="000000">
                      <a:alpha val="43137"/>
                    </a:srgbClr>
                  </a:outerShdw>
                </a:effectLst>
              </a:rPr>
              <a:t>elevará en el día los autos al Superior</a:t>
            </a:r>
            <a:r>
              <a:rPr lang="es-PE" sz="3600" b="1" dirty="0" smtClean="0">
                <a:solidFill>
                  <a:schemeClr val="tx1"/>
                </a:solidFill>
              </a:rPr>
              <a:t>, quien resolverá el proceso en el plazo de cinco días bajo responsabilidad. A la vista de la causa los abogados podrán informar.</a:t>
            </a:r>
          </a:p>
          <a:p>
            <a:pPr algn="just"/>
            <a:endParaRPr lang="es-PE" dirty="0"/>
          </a:p>
        </p:txBody>
      </p:sp>
    </p:spTree>
    <p:extLst>
      <p:ext uri="{BB962C8B-B14F-4D97-AF65-F5344CB8AC3E}">
        <p14:creationId xmlns:p14="http://schemas.microsoft.com/office/powerpoint/2010/main" val="17079429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548680"/>
            <a:ext cx="7772400" cy="1470025"/>
          </a:xfrm>
        </p:spPr>
        <p:txBody>
          <a:bodyPr>
            <a:normAutofit fontScale="90000"/>
          </a:bodyPr>
          <a:lstStyle/>
          <a:p>
            <a:r>
              <a:rPr lang="es-PE" b="1" dirty="0" smtClean="0">
                <a:effectLst>
                  <a:outerShdw blurRad="38100" dist="38100" dir="2700000" algn="tl">
                    <a:srgbClr val="000000">
                      <a:alpha val="43137"/>
                    </a:srgbClr>
                  </a:outerShdw>
                </a:effectLst>
              </a:rPr>
              <a:t>Recurso de Apelación </a:t>
            </a:r>
            <a:br>
              <a:rPr lang="es-PE" b="1" dirty="0" smtClean="0">
                <a:effectLst>
                  <a:outerShdw blurRad="38100" dist="38100" dir="2700000" algn="tl">
                    <a:srgbClr val="000000">
                      <a:alpha val="43137"/>
                    </a:srgbClr>
                  </a:outerShdw>
                </a:effectLst>
              </a:rPr>
            </a:br>
            <a:r>
              <a:rPr lang="es-PE" b="1" dirty="0" smtClean="0"/>
              <a:t>Artículo </a:t>
            </a:r>
            <a:r>
              <a:rPr lang="es-PE" b="1" dirty="0"/>
              <a:t>35.- </a:t>
            </a:r>
            <a:br>
              <a:rPr lang="es-PE" b="1" dirty="0"/>
            </a:br>
            <a:r>
              <a:rPr lang="es-PE" b="1" dirty="0" smtClean="0">
                <a:effectLst>
                  <a:outerShdw blurRad="38100" dist="38100" dir="2700000" algn="tl">
                    <a:srgbClr val="000000">
                      <a:alpha val="43137"/>
                    </a:srgbClr>
                  </a:outerShdw>
                </a:effectLst>
              </a:rPr>
              <a:t> </a:t>
            </a:r>
            <a:endParaRPr lang="es-PE"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67544" y="1412776"/>
            <a:ext cx="8064896" cy="5040560"/>
          </a:xfrm>
        </p:spPr>
        <p:txBody>
          <a:bodyPr>
            <a:normAutofit fontScale="92500" lnSpcReduction="10000"/>
          </a:bodyPr>
          <a:lstStyle/>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r>
              <a:rPr lang="es-PE" sz="4400" b="1" dirty="0" smtClean="0">
                <a:solidFill>
                  <a:schemeClr val="tx1"/>
                </a:solidFill>
              </a:rPr>
              <a:t> </a:t>
            </a: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smtClean="0">
              <a:solidFill>
                <a:schemeClr val="tx1"/>
              </a:solidFill>
            </a:endParaRPr>
          </a:p>
        </p:txBody>
      </p:sp>
      <p:sp>
        <p:nvSpPr>
          <p:cNvPr id="4" name="3 Esquina doblada"/>
          <p:cNvSpPr/>
          <p:nvPr/>
        </p:nvSpPr>
        <p:spPr>
          <a:xfrm>
            <a:off x="428596" y="2428868"/>
            <a:ext cx="3096344" cy="21602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dirty="0" smtClean="0">
                <a:solidFill>
                  <a:prstClr val="white"/>
                </a:solidFill>
                <a:effectLst>
                  <a:outerShdw blurRad="38100" dist="38100" dir="2700000" algn="tl">
                    <a:srgbClr val="000000">
                      <a:alpha val="43137"/>
                    </a:srgbClr>
                  </a:outerShdw>
                </a:effectLst>
              </a:rPr>
              <a:t>Sólo </a:t>
            </a:r>
            <a:r>
              <a:rPr lang="es-PE" sz="2400" b="1" dirty="0">
                <a:solidFill>
                  <a:prstClr val="white"/>
                </a:solidFill>
                <a:effectLst>
                  <a:outerShdw blurRad="38100" dist="38100" dir="2700000" algn="tl">
                    <a:srgbClr val="000000">
                      <a:alpha val="43137"/>
                    </a:srgbClr>
                  </a:outerShdw>
                </a:effectLst>
              </a:rPr>
              <a:t>es apelable la resolución que pone fin a la instancia</a:t>
            </a:r>
            <a:endParaRPr lang="es-PE" sz="2400" dirty="0">
              <a:solidFill>
                <a:prstClr val="white"/>
              </a:solidFill>
              <a:effectLst>
                <a:outerShdw blurRad="38100" dist="38100" dir="2700000" algn="tl">
                  <a:srgbClr val="000000">
                    <a:alpha val="43137"/>
                  </a:srgbClr>
                </a:outerShdw>
              </a:effectLst>
            </a:endParaRPr>
          </a:p>
        </p:txBody>
      </p:sp>
      <p:sp>
        <p:nvSpPr>
          <p:cNvPr id="5" name="4 Rectángulo redondeado"/>
          <p:cNvSpPr/>
          <p:nvPr/>
        </p:nvSpPr>
        <p:spPr>
          <a:xfrm>
            <a:off x="4773663" y="2420888"/>
            <a:ext cx="3456384" cy="208823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2400" b="1" dirty="0">
                <a:solidFill>
                  <a:prstClr val="white"/>
                </a:solidFill>
                <a:effectLst>
                  <a:outerShdw blurRad="38100" dist="38100" dir="2700000" algn="tl">
                    <a:srgbClr val="000000">
                      <a:alpha val="43137"/>
                    </a:srgbClr>
                  </a:outerShdw>
                </a:effectLst>
              </a:rPr>
              <a:t>Sentencias que </a:t>
            </a:r>
            <a:r>
              <a:rPr lang="es-PE" sz="2400" b="1" dirty="0" smtClean="0">
                <a:solidFill>
                  <a:prstClr val="white"/>
                </a:solidFill>
                <a:effectLst>
                  <a:outerShdw blurRad="38100" dist="38100" dir="2700000" algn="tl">
                    <a:srgbClr val="000000">
                      <a:alpha val="43137"/>
                    </a:srgbClr>
                  </a:outerShdw>
                </a:effectLst>
              </a:rPr>
              <a:t>declaren:</a:t>
            </a:r>
          </a:p>
          <a:p>
            <a:pPr marL="342900" indent="-342900" algn="ctr">
              <a:buFont typeface="Wingdings" pitchFamily="2" charset="2"/>
              <a:buChar char="q"/>
            </a:pPr>
            <a:r>
              <a:rPr lang="es-PE" sz="2400" b="1" dirty="0" smtClean="0">
                <a:solidFill>
                  <a:prstClr val="white"/>
                </a:solidFill>
                <a:effectLst>
                  <a:outerShdw blurRad="38100" dist="38100" dir="2700000" algn="tl">
                    <a:srgbClr val="000000">
                      <a:alpha val="43137"/>
                    </a:srgbClr>
                  </a:outerShdw>
                </a:effectLst>
              </a:rPr>
              <a:t>Fundada </a:t>
            </a:r>
          </a:p>
          <a:p>
            <a:pPr marL="342900" indent="-342900" algn="ctr">
              <a:buFont typeface="Wingdings" pitchFamily="2" charset="2"/>
              <a:buChar char="q"/>
            </a:pPr>
            <a:r>
              <a:rPr lang="es-PE" sz="2400" dirty="0" smtClean="0">
                <a:solidFill>
                  <a:prstClr val="white"/>
                </a:solidFill>
                <a:effectLst>
                  <a:outerShdw blurRad="38100" dist="38100" dir="2700000" algn="tl">
                    <a:srgbClr val="000000">
                      <a:alpha val="43137"/>
                    </a:srgbClr>
                  </a:outerShdw>
                </a:effectLst>
              </a:rPr>
              <a:t> Infundada</a:t>
            </a:r>
          </a:p>
          <a:p>
            <a:pPr marL="342900" indent="-342900" algn="ctr">
              <a:buFont typeface="Wingdings" pitchFamily="2" charset="2"/>
              <a:buChar char="q"/>
            </a:pPr>
            <a:r>
              <a:rPr lang="es-PE" sz="2400" b="1" dirty="0" smtClean="0">
                <a:solidFill>
                  <a:prstClr val="white"/>
                </a:solidFill>
                <a:effectLst>
                  <a:outerShdw blurRad="38100" dist="38100" dir="2700000" algn="tl">
                    <a:srgbClr val="000000">
                      <a:alpha val="43137"/>
                    </a:srgbClr>
                  </a:outerShdw>
                </a:effectLst>
              </a:rPr>
              <a:t>Improcedente </a:t>
            </a:r>
          </a:p>
          <a:p>
            <a:pPr algn="ctr"/>
            <a:endParaRPr lang="es-PE" dirty="0">
              <a:solidFill>
                <a:prstClr val="white"/>
              </a:solidFill>
            </a:endParaRPr>
          </a:p>
        </p:txBody>
      </p:sp>
      <p:sp>
        <p:nvSpPr>
          <p:cNvPr id="7" name="6 Flecha abajo"/>
          <p:cNvSpPr/>
          <p:nvPr/>
        </p:nvSpPr>
        <p:spPr>
          <a:xfrm rot="16200000">
            <a:off x="3829174" y="2561374"/>
            <a:ext cx="679569" cy="1152128"/>
          </a:xfrm>
          <a:prstGeom prst="down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solidFill>
                <a:prstClr val="white"/>
              </a:solidFill>
            </a:endParaRPr>
          </a:p>
        </p:txBody>
      </p:sp>
      <p:sp>
        <p:nvSpPr>
          <p:cNvPr id="8" name="7 Redondear rectángulo de esquina diagonal"/>
          <p:cNvSpPr/>
          <p:nvPr/>
        </p:nvSpPr>
        <p:spPr>
          <a:xfrm>
            <a:off x="467544" y="5013176"/>
            <a:ext cx="3528392" cy="1296144"/>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prstClr val="black"/>
                </a:solidFill>
                <a:effectLst>
                  <a:outerShdw blurRad="38100" dist="38100" dir="2700000" algn="tl">
                    <a:srgbClr val="000000">
                      <a:alpha val="43137"/>
                    </a:srgbClr>
                  </a:outerShdw>
                </a:effectLst>
              </a:rPr>
              <a:t>El plazo para apelar es de dos días. </a:t>
            </a:r>
          </a:p>
          <a:p>
            <a:pPr algn="ctr"/>
            <a:endParaRPr lang="es-PE" dirty="0">
              <a:solidFill>
                <a:prstClr val="white"/>
              </a:solidFill>
            </a:endParaRPr>
          </a:p>
        </p:txBody>
      </p:sp>
    </p:spTree>
    <p:extLst>
      <p:ext uri="{BB962C8B-B14F-4D97-AF65-F5344CB8AC3E}">
        <p14:creationId xmlns:p14="http://schemas.microsoft.com/office/powerpoint/2010/main" val="38737158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lstStyle/>
          <a:p>
            <a:r>
              <a:rPr lang="es-PE" b="1" dirty="0" smtClean="0">
                <a:effectLst>
                  <a:outerShdw blurRad="38100" dist="38100" dir="2700000" algn="tl">
                    <a:srgbClr val="000000">
                      <a:alpha val="43137"/>
                    </a:srgbClr>
                  </a:outerShdw>
                </a:effectLst>
              </a:rPr>
              <a:t>Modelo del Recurso de Apelación contra sentencia </a:t>
            </a:r>
            <a:endParaRPr lang="es-PE"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lstStyle/>
          <a:p>
            <a:endParaRPr lang="es-PE"/>
          </a:p>
        </p:txBody>
      </p:sp>
    </p:spTree>
    <p:extLst>
      <p:ext uri="{BB962C8B-B14F-4D97-AF65-F5344CB8AC3E}">
        <p14:creationId xmlns:p14="http://schemas.microsoft.com/office/powerpoint/2010/main" val="21779105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79512" y="260648"/>
            <a:ext cx="8784976" cy="6336704"/>
          </a:xfrm>
        </p:spPr>
        <p:txBody>
          <a:bodyPr>
            <a:normAutofit fontScale="70000" lnSpcReduction="20000"/>
          </a:bodyPr>
          <a:lstStyle/>
          <a:p>
            <a:pPr algn="l"/>
            <a:r>
              <a:rPr lang="es-PE" dirty="0" smtClean="0"/>
              <a:t>			</a:t>
            </a:r>
            <a:r>
              <a:rPr lang="es-PE" dirty="0" smtClean="0">
                <a:solidFill>
                  <a:schemeClr val="tx1"/>
                </a:solidFill>
              </a:rPr>
              <a:t>“</a:t>
            </a:r>
            <a:r>
              <a:rPr lang="es-PE" dirty="0">
                <a:solidFill>
                  <a:schemeClr val="tx1"/>
                </a:solidFill>
              </a:rPr>
              <a:t>EXPEDIENTE N° 2013-003 </a:t>
            </a:r>
          </a:p>
          <a:p>
            <a:pPr algn="l"/>
            <a:r>
              <a:rPr lang="es-PE" dirty="0" smtClean="0">
                <a:solidFill>
                  <a:schemeClr val="tx1"/>
                </a:solidFill>
              </a:rPr>
              <a:t>			SECRETARIO </a:t>
            </a:r>
            <a:r>
              <a:rPr lang="es-PE" dirty="0">
                <a:solidFill>
                  <a:schemeClr val="tx1"/>
                </a:solidFill>
              </a:rPr>
              <a:t>Dr. JUAN SERAPIO LÓPEZ ROJAS</a:t>
            </a:r>
          </a:p>
          <a:p>
            <a:pPr algn="l"/>
            <a:r>
              <a:rPr lang="es-PE" dirty="0" smtClean="0">
                <a:solidFill>
                  <a:schemeClr val="tx1"/>
                </a:solidFill>
              </a:rPr>
              <a:t>			SUMILLA</a:t>
            </a:r>
            <a:r>
              <a:rPr lang="es-PE" dirty="0">
                <a:solidFill>
                  <a:schemeClr val="tx1"/>
                </a:solidFill>
              </a:rPr>
              <a:t>: APELA RESOLUCIÓN Nº 4</a:t>
            </a:r>
          </a:p>
          <a:p>
            <a:endParaRPr lang="es-PE" dirty="0">
              <a:solidFill>
                <a:schemeClr val="tx1"/>
              </a:solidFill>
            </a:endParaRPr>
          </a:p>
          <a:p>
            <a:pPr algn="l"/>
            <a:r>
              <a:rPr lang="es-PE" dirty="0">
                <a:solidFill>
                  <a:schemeClr val="tx1"/>
                </a:solidFill>
              </a:rPr>
              <a:t>AL PRIMER JUZGADO PENAL UNIPERSONAL DE PISCO.</a:t>
            </a:r>
          </a:p>
          <a:p>
            <a:r>
              <a:rPr lang="es-PE" dirty="0">
                <a:solidFill>
                  <a:schemeClr val="tx1"/>
                </a:solidFill>
              </a:rPr>
              <a:t/>
            </a:r>
            <a:br>
              <a:rPr lang="es-PE" dirty="0">
                <a:solidFill>
                  <a:schemeClr val="tx1"/>
                </a:solidFill>
              </a:rPr>
            </a:br>
            <a:endParaRPr lang="es-PE" dirty="0">
              <a:solidFill>
                <a:schemeClr val="tx1"/>
              </a:solidFill>
            </a:endParaRPr>
          </a:p>
          <a:p>
            <a:pPr algn="just"/>
            <a:r>
              <a:rPr lang="es-PE" dirty="0" smtClean="0">
                <a:solidFill>
                  <a:schemeClr val="tx1"/>
                </a:solidFill>
              </a:rPr>
              <a:t>			PEDRO </a:t>
            </a:r>
            <a:r>
              <a:rPr lang="es-PE" dirty="0">
                <a:solidFill>
                  <a:schemeClr val="tx1"/>
                </a:solidFill>
              </a:rPr>
              <a:t>JULIO ROCCA LEÓN, abogado de don </a:t>
            </a:r>
            <a:r>
              <a:rPr lang="es-PE" dirty="0" smtClean="0">
                <a:solidFill>
                  <a:schemeClr val="tx1"/>
                </a:solidFill>
              </a:rPr>
              <a:t>           			CARLOS </a:t>
            </a:r>
            <a:r>
              <a:rPr lang="es-PE" dirty="0">
                <a:solidFill>
                  <a:schemeClr val="tx1"/>
                </a:solidFill>
              </a:rPr>
              <a:t>RAMOS FORES, en el  HABEAS </a:t>
            </a:r>
            <a:r>
              <a:rPr lang="es-PE" dirty="0" smtClean="0">
                <a:solidFill>
                  <a:schemeClr val="tx1"/>
                </a:solidFill>
              </a:rPr>
              <a:t>					CORPUS</a:t>
            </a:r>
            <a:r>
              <a:rPr lang="es-PE" dirty="0">
                <a:solidFill>
                  <a:schemeClr val="tx1"/>
                </a:solidFill>
              </a:rPr>
              <a:t>, </a:t>
            </a:r>
            <a:r>
              <a:rPr lang="es-PE" dirty="0" smtClean="0">
                <a:solidFill>
                  <a:schemeClr val="tx1"/>
                </a:solidFill>
              </a:rPr>
              <a:t>seguido a </a:t>
            </a:r>
            <a:r>
              <a:rPr lang="es-PE" dirty="0">
                <a:solidFill>
                  <a:schemeClr val="tx1"/>
                </a:solidFill>
              </a:rPr>
              <a:t>favor de CARLOS VICENTE </a:t>
            </a:r>
            <a:r>
              <a:rPr lang="es-PE" dirty="0" smtClean="0">
                <a:solidFill>
                  <a:schemeClr val="tx1"/>
                </a:solidFill>
              </a:rPr>
              <a:t>				RAMOS FLORES</a:t>
            </a:r>
            <a:r>
              <a:rPr lang="es-PE" dirty="0">
                <a:solidFill>
                  <a:schemeClr val="tx1"/>
                </a:solidFill>
              </a:rPr>
              <a:t>, contra el juez del Primer Juzgado </a:t>
            </a:r>
            <a:r>
              <a:rPr lang="es-PE" dirty="0" smtClean="0">
                <a:solidFill>
                  <a:schemeClr val="tx1"/>
                </a:solidFill>
              </a:rPr>
              <a:t>			Penal </a:t>
            </a:r>
            <a:r>
              <a:rPr lang="es-PE" dirty="0">
                <a:solidFill>
                  <a:schemeClr val="tx1"/>
                </a:solidFill>
              </a:rPr>
              <a:t>de Investigación Preparatoria de Pisco, </a:t>
            </a:r>
            <a:r>
              <a:rPr lang="es-PE" dirty="0" smtClean="0">
                <a:solidFill>
                  <a:schemeClr val="tx1"/>
                </a:solidFill>
              </a:rPr>
              <a:t>				por</a:t>
            </a:r>
            <a:r>
              <a:rPr lang="es-PE" dirty="0">
                <a:solidFill>
                  <a:schemeClr val="tx1"/>
                </a:solidFill>
              </a:rPr>
              <a:t> la VIOLACIÓN DELA LIBERTAD PERSONAL del </a:t>
            </a:r>
            <a:r>
              <a:rPr lang="es-PE" dirty="0" smtClean="0">
                <a:solidFill>
                  <a:schemeClr val="tx1"/>
                </a:solidFill>
              </a:rPr>
              <a:t>			reo </a:t>
            </a:r>
            <a:r>
              <a:rPr lang="es-PE" dirty="0">
                <a:solidFill>
                  <a:schemeClr val="tx1"/>
                </a:solidFill>
              </a:rPr>
              <a:t>en cárcel CARLOS VICENTE RAMOS FLORES, </a:t>
            </a:r>
            <a:r>
              <a:rPr lang="es-PE" dirty="0" smtClean="0">
                <a:solidFill>
                  <a:schemeClr val="tx1"/>
                </a:solidFill>
              </a:rPr>
              <a:t>				cometido </a:t>
            </a:r>
            <a:r>
              <a:rPr lang="es-PE" dirty="0">
                <a:solidFill>
                  <a:schemeClr val="tx1"/>
                </a:solidFill>
              </a:rPr>
              <a:t>en el expediente constitucional Nº </a:t>
            </a:r>
            <a:r>
              <a:rPr lang="es-PE" dirty="0" smtClean="0">
                <a:solidFill>
                  <a:schemeClr val="tx1"/>
                </a:solidFill>
              </a:rPr>
              <a:t>				2012-001</a:t>
            </a:r>
            <a:r>
              <a:rPr lang="es-PE" dirty="0">
                <a:solidFill>
                  <a:schemeClr val="tx1"/>
                </a:solidFill>
              </a:rPr>
              <a:t>, dice:.</a:t>
            </a:r>
          </a:p>
          <a:p>
            <a:pPr algn="just"/>
            <a:r>
              <a:rPr lang="es-PE" dirty="0" smtClean="0">
                <a:solidFill>
                  <a:schemeClr val="tx1"/>
                </a:solidFill>
              </a:rPr>
              <a:t>Habiendo </a:t>
            </a:r>
            <a:r>
              <a:rPr lang="es-PE" dirty="0">
                <a:solidFill>
                  <a:schemeClr val="tx1"/>
                </a:solidFill>
              </a:rPr>
              <a:t>sido notificado el 26 de febrero de 2013, con la SENTENCIA, resolución Nº 04, de fecha 21 de Enero de 2013, que declara IMPROCEDENTE la demanda de hábeas corpus, al amparo del artículo 35º de la Ley Nº 28237, </a:t>
            </a:r>
            <a:r>
              <a:rPr lang="es-PE" dirty="0" smtClean="0">
                <a:solidFill>
                  <a:schemeClr val="tx1"/>
                </a:solidFill>
              </a:rPr>
              <a:t>interpongo contra la misma recurso de apelación</a:t>
            </a:r>
            <a:r>
              <a:rPr lang="es-PE" dirty="0">
                <a:solidFill>
                  <a:schemeClr val="tx1"/>
                </a:solidFill>
              </a:rPr>
              <a:t>, con la esperanza que el Superior la revoque, por los siguientes fundamentos:</a:t>
            </a:r>
          </a:p>
          <a:p>
            <a:endParaRPr lang="es-PE" dirty="0"/>
          </a:p>
        </p:txBody>
      </p:sp>
    </p:spTree>
    <p:extLst>
      <p:ext uri="{BB962C8B-B14F-4D97-AF65-F5344CB8AC3E}">
        <p14:creationId xmlns:p14="http://schemas.microsoft.com/office/powerpoint/2010/main" val="2606750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568952" cy="6408712"/>
          </a:xfrm>
        </p:spPr>
        <p:txBody>
          <a:bodyPr>
            <a:normAutofit fontScale="47500" lnSpcReduction="20000"/>
          </a:bodyPr>
          <a:lstStyle/>
          <a:p>
            <a:pPr marL="0" indent="0" algn="just">
              <a:buNone/>
            </a:pPr>
            <a:r>
              <a:rPr lang="es-PE" b="1" dirty="0"/>
              <a:t>2.2 Los derechos fundamentales de configuración legal</a:t>
            </a:r>
            <a:endParaRPr lang="es-PE" dirty="0"/>
          </a:p>
          <a:p>
            <a:pPr marL="0" indent="0" algn="just">
              <a:buNone/>
            </a:pPr>
            <a:r>
              <a:rPr lang="es-PE" dirty="0"/>
              <a:t>Las distinta eficacia de las disposiciones constitucionales, da lugar a que éstas puedan ser divididas entre “normas regla” y “normas principio”. Mientras que las primeras se identifican con mandatos concretos de carácter </a:t>
            </a:r>
            <a:r>
              <a:rPr lang="es-PE" dirty="0" err="1"/>
              <a:t>autoaplicativo</a:t>
            </a:r>
            <a:r>
              <a:rPr lang="es-PE" dirty="0"/>
              <a:t> y son, consecuentemente, </a:t>
            </a:r>
            <a:r>
              <a:rPr lang="es-PE" dirty="0" err="1"/>
              <a:t>judicializables</a:t>
            </a:r>
            <a:r>
              <a:rPr lang="es-PE" dirty="0"/>
              <a:t>, las segundas constituyen mandatos de optimización, normas abiertas de eficacia diferida, que requieren de la intermediación de la fuente legal, para alcanzar plena concreción y ser susceptibles de judicialización.</a:t>
            </a:r>
          </a:p>
          <a:p>
            <a:pPr marL="0" indent="0" algn="just">
              <a:buNone/>
            </a:pPr>
            <a:r>
              <a:rPr lang="es-PE" dirty="0"/>
              <a:t> </a:t>
            </a:r>
          </a:p>
          <a:p>
            <a:pPr marL="0" indent="0" algn="just">
              <a:buNone/>
            </a:pPr>
            <a:r>
              <a:rPr lang="es-PE" dirty="0"/>
              <a:t>      En tal perspectiva, existen determinados derechos fundamentales cuyo contenido constitucional directamente protegido, requiere ser delimitado por la ley, sea porque así lo ha previsto la propia Carta Fundamental (</a:t>
            </a:r>
            <a:r>
              <a:rPr lang="es-PE" dirty="0" err="1"/>
              <a:t>vg</a:t>
            </a:r>
            <a:r>
              <a:rPr lang="es-PE" dirty="0"/>
              <a:t>. el artículo 27º de la Constitución en relación con el derecho a la estabilidad laboral. </a:t>
            </a:r>
            <a:r>
              <a:rPr lang="es-PE" i="1" dirty="0"/>
              <a:t>Cfr.</a:t>
            </a:r>
            <a:r>
              <a:rPr lang="es-PE" dirty="0"/>
              <a:t> STC 0976-2001-AA, Fundamento 11 y ss.) o en razón de su propia naturaleza (</a:t>
            </a:r>
            <a:r>
              <a:rPr lang="es-PE" dirty="0" err="1"/>
              <a:t>vg</a:t>
            </a:r>
            <a:r>
              <a:rPr lang="es-PE" dirty="0"/>
              <a:t>. los derechos sociales, económicos y culturales). En estos casos, nos encontramos ante las denominadas leyes de configuración de derechos fundamentales. </a:t>
            </a:r>
          </a:p>
          <a:p>
            <a:pPr marL="0" indent="0" algn="just">
              <a:buNone/>
            </a:pPr>
            <a:r>
              <a:rPr lang="es-PE" dirty="0"/>
              <a:t> </a:t>
            </a:r>
          </a:p>
          <a:p>
            <a:pPr marL="0" indent="0" algn="just">
              <a:buNone/>
            </a:pPr>
            <a:r>
              <a:rPr lang="es-PE" dirty="0"/>
              <a:t>12.  Los derechos fundamentales cuya configuración requiera de la asistencia de la ley no carecen de un contenido </a:t>
            </a:r>
            <a:r>
              <a:rPr lang="es-PE" i="1" dirty="0"/>
              <a:t>per se </a:t>
            </a:r>
            <a:r>
              <a:rPr lang="es-PE" dirty="0"/>
              <a:t>inmediatamente exigible a los poderes públicos, pues una interpretación en ese sentido sería contraria al principio de fuerza normativa de la Constitución. Lo único que ello implica es que, en tales supuestos, la ley se convierte en un requisito </a:t>
            </a:r>
            <a:r>
              <a:rPr lang="es-PE" i="1" dirty="0"/>
              <a:t>sine qua non</a:t>
            </a:r>
            <a:r>
              <a:rPr lang="es-PE" dirty="0"/>
              <a:t> para la culminación de la delimitación concreta del contenido directamente atribuible al derecho fundamental.</a:t>
            </a:r>
          </a:p>
          <a:p>
            <a:pPr marL="0" indent="0" algn="just">
              <a:buNone/>
            </a:pPr>
            <a:r>
              <a:rPr lang="es-PE" dirty="0"/>
              <a:t> </a:t>
            </a:r>
          </a:p>
          <a:p>
            <a:pPr marL="0" indent="0" algn="just">
              <a:buNone/>
            </a:pPr>
            <a:r>
              <a:rPr lang="es-PE" dirty="0"/>
              <a:t>      Y es que si bien algunos derechos fundamentales pueden tener un carácter jurídico abierto, ello no significa que se traten de derechos “en blanco”, es decir, expuestos a la discrecional regulación del legislador, pues el constituyente ha planteado un grado de certeza interpretativa en su reconocimiento constitucional directo.</a:t>
            </a:r>
          </a:p>
          <a:p>
            <a:pPr marL="0" indent="0" algn="just">
              <a:buNone/>
            </a:pPr>
            <a:r>
              <a:rPr lang="es-PE" dirty="0"/>
              <a:t> </a:t>
            </a:r>
          </a:p>
          <a:p>
            <a:pPr marL="0" indent="0" algn="just">
              <a:buNone/>
            </a:pPr>
            <a:r>
              <a:rPr lang="es-PE" dirty="0"/>
              <a:t>      Aquí se encuentra de por medio el principio de “libre configuración de la ley por el legislador”, conforme al cual debe entenderse que es el legislador el llamado a definir la política social del Estado social y democrático de derecho. En tal sentido, éste goza de una amplia reserva legal como instrumento de la formación de la voluntad política en materia social. Sin embargo, dicha capacidad configuradora se encuentra limitada por el contenido esencial de los derechos fundamentales, de manera tal que la voluntad política expresada en la ley debe desenvolverse dentro de las fronteras jurídicas de los derechos, principios y valores constitucionales.</a:t>
            </a:r>
          </a:p>
          <a:p>
            <a:pPr marL="0" indent="0">
              <a:buNone/>
            </a:pPr>
            <a:endParaRPr lang="es-PE" dirty="0"/>
          </a:p>
        </p:txBody>
      </p:sp>
    </p:spTree>
    <p:extLst>
      <p:ext uri="{BB962C8B-B14F-4D97-AF65-F5344CB8AC3E}">
        <p14:creationId xmlns:p14="http://schemas.microsoft.com/office/powerpoint/2010/main" val="933870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251520" y="404664"/>
            <a:ext cx="8352928" cy="6192688"/>
          </a:xfrm>
        </p:spPr>
        <p:txBody>
          <a:bodyPr>
            <a:normAutofit fontScale="55000" lnSpcReduction="20000"/>
          </a:bodyPr>
          <a:lstStyle/>
          <a:p>
            <a:pPr algn="l"/>
            <a:r>
              <a:rPr lang="es-PE" b="1" u="sng" dirty="0">
                <a:solidFill>
                  <a:schemeClr val="tx1"/>
                </a:solidFill>
              </a:rPr>
              <a:t>1.- AGRAVIOS QUE PRODUCE LA RESOLUCIÓN</a:t>
            </a:r>
            <a:r>
              <a:rPr lang="es-PE" dirty="0" smtClean="0">
                <a:solidFill>
                  <a:schemeClr val="tx1"/>
                </a:solidFill>
              </a:rPr>
              <a:t>:</a:t>
            </a:r>
          </a:p>
          <a:p>
            <a:pPr algn="just"/>
            <a:r>
              <a:rPr lang="es-PE" dirty="0">
                <a:solidFill>
                  <a:schemeClr val="tx1"/>
                </a:solidFill>
              </a:rPr>
              <a:t>2.1 La jueza ha demostrado </a:t>
            </a:r>
            <a:r>
              <a:rPr lang="es-PE" dirty="0" smtClean="0">
                <a:solidFill>
                  <a:schemeClr val="tx1"/>
                </a:solidFill>
              </a:rPr>
              <a:t>un total desconocimiento de </a:t>
            </a:r>
            <a:r>
              <a:rPr lang="es-PE" dirty="0">
                <a:solidFill>
                  <a:schemeClr val="tx1"/>
                </a:solidFill>
              </a:rPr>
              <a:t>los procesos constitucionales, incurriendo en graves faltas que sanciona el artículo 34° de la Ley Nº 29277, que le impone el deber de (1) Impartir justicia con independencia, prontitud, imparcialidad, razonabilidad y respeto al debido proceso (3) mantener un alto nivel profesional y preocupación por su permanente capacitación y actualización; (5) observar estrictamente el horario de trabajo establecido, así como el fijado para las sesiones de audiencias, informes orales y otras diligencias. </a:t>
            </a:r>
            <a:r>
              <a:rPr lang="es-PE" b="1" dirty="0">
                <a:solidFill>
                  <a:schemeClr val="tx1"/>
                </a:solidFill>
              </a:rPr>
              <a:t>El incumplimiento injustificado constituye inconducta funcional</a:t>
            </a:r>
            <a:r>
              <a:rPr lang="es-PE" dirty="0">
                <a:solidFill>
                  <a:schemeClr val="tx1"/>
                </a:solidFill>
              </a:rPr>
              <a:t>; (6) observar los plazos legales para la expedición de resoluciones y sentencias, así como vigilar el cumplimiento de la debida celeridad procesal; (7) respetar estrictamente y exigir a los auxiliares el cumplimiento del horario de trabajo para la atención del despacho, informes orales y otras diligencias; (8) atender diligentemente el juzgado o sala a su cargo; (11) sancionar a las partes cuando practiquen maniobras dilatorias; Y bueno, los jueces pueden violar las leyes impunemente, irresponsablemente, y “no pasa nada”, por lo que tal abuso del derecho, se ha hecho carne y lema de la delincuencia y ahora se mata, se asalta, se chanca o atropella, con la seguridad del infractor de la ley que “aquí no pasa nada”, conforme se aprende en el penal.</a:t>
            </a:r>
          </a:p>
          <a:p>
            <a:pPr algn="just"/>
            <a:r>
              <a:rPr lang="es-PE" dirty="0">
                <a:solidFill>
                  <a:schemeClr val="tx1"/>
                </a:solidFill>
              </a:rPr>
              <a:t>2.2 </a:t>
            </a:r>
            <a:r>
              <a:rPr lang="es-PE" dirty="0" smtClean="0">
                <a:solidFill>
                  <a:schemeClr val="tx1"/>
                </a:solidFill>
              </a:rPr>
              <a:t>No </a:t>
            </a:r>
            <a:r>
              <a:rPr lang="es-PE" dirty="0">
                <a:solidFill>
                  <a:schemeClr val="tx1"/>
                </a:solidFill>
              </a:rPr>
              <a:t>se ha valorado con criterio jurídico, que hay un reo en cárcel, privado de su libertad, acusado de un delito GRAVE, de FEMINICIDIO EN GRADO DE TENTATIVA, y que el delito de lesiones “graves”, que se sigue con un certificado médico fraudulento, que no alcanza a treinta días de atención o descanso, cuando el artículo 122º del Código Penal, considera lesiones graves sólo las que contienen más de 30 días de atención o descanso y no existe razón alguna para que se mantenga privado de su libertad a un reo, por más de DIEZ MESES, sin SENTENCIA, y con </a:t>
            </a:r>
            <a:r>
              <a:rPr lang="es-PE" dirty="0" err="1">
                <a:solidFill>
                  <a:schemeClr val="tx1"/>
                </a:solidFill>
              </a:rPr>
              <a:t>festinamiento</a:t>
            </a:r>
            <a:r>
              <a:rPr lang="es-PE" dirty="0">
                <a:solidFill>
                  <a:schemeClr val="tx1"/>
                </a:solidFill>
              </a:rPr>
              <a:t> de los plazos que se deben respetar conforme al artículo 34º de la Ley Nº 29277 y sin embargo la juez afirma sin rubor en las mejillas que EL PROCESO HA SIDO REGULARMENTE TRAMITADO.</a:t>
            </a:r>
          </a:p>
          <a:p>
            <a:pPr algn="just"/>
            <a:endParaRPr lang="es-PE" dirty="0"/>
          </a:p>
        </p:txBody>
      </p:sp>
    </p:spTree>
    <p:extLst>
      <p:ext uri="{BB962C8B-B14F-4D97-AF65-F5344CB8AC3E}">
        <p14:creationId xmlns:p14="http://schemas.microsoft.com/office/powerpoint/2010/main" val="2048212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467544" y="476672"/>
            <a:ext cx="7992888" cy="6048672"/>
          </a:xfrm>
        </p:spPr>
        <p:txBody>
          <a:bodyPr>
            <a:normAutofit fontScale="55000" lnSpcReduction="20000"/>
          </a:bodyPr>
          <a:lstStyle/>
          <a:p>
            <a:pPr algn="just"/>
            <a:r>
              <a:rPr lang="es-PE" dirty="0">
                <a:solidFill>
                  <a:schemeClr val="tx1"/>
                </a:solidFill>
              </a:rPr>
              <a:t>2.3 </a:t>
            </a:r>
            <a:r>
              <a:rPr lang="es-PE" dirty="0" smtClean="0">
                <a:solidFill>
                  <a:schemeClr val="tx1"/>
                </a:solidFill>
              </a:rPr>
              <a:t>No </a:t>
            </a:r>
            <a:r>
              <a:rPr lang="es-PE" dirty="0">
                <a:solidFill>
                  <a:schemeClr val="tx1"/>
                </a:solidFill>
              </a:rPr>
              <a:t>se ha valorado con criterio jurídico que el imputado  Carlos Vicente Ramos Flores, fue absuelto del cargo de FEMINICIDIO en grado de tentativa, conforme se verifica de la Resolución Nº 10, de fecha 7 de diciembre del 2012, que declaró FUNDADA la excepción de IMPROCEDENCIA DE ACCIÓN por lo que ha debido declararse el sobreseimiento, conforme a Ley, y sin embargo, SE MANTIENE PRIVADO DE SU LIBERTAD AL REO EN CÀRCEL, sin acusación fiscal, y pese a ello, el juez festina el trámite, se colude con el fiscal, dispone una prolongación de la prisión preventiva, cuando ya terminó la etapa de investigación preliminar y que además ha solicitado cesación de prisión preventiva que ha sido rechazada, y finalmente ya se ha fijado fecha para inicio de juicio oral, y el investigado, SIGUE PRIVADO DE SU LIBERTAD, POR MAS DE DIEZ MESES, SIN SENTENCIA, por lo que por imperio de a Ley se debe declarar su inmediata libertad, pero el proceso, según la jueza, está “</a:t>
            </a:r>
            <a:r>
              <a:rPr lang="es-PE" b="1" dirty="0">
                <a:solidFill>
                  <a:schemeClr val="tx1"/>
                </a:solidFill>
              </a:rPr>
              <a:t>regularmente llevado</a:t>
            </a:r>
            <a:r>
              <a:rPr lang="es-PE" dirty="0">
                <a:solidFill>
                  <a:schemeClr val="tx1"/>
                </a:solidFill>
              </a:rPr>
              <a:t>” y el hábeas corpus no procede, porque para la cecuciente jueza, no hay violación del debido proceso, no se afecta la Tutela Procesal Efectiva, y el archipiélago GULAG, era el Paraíso Terrenal, que los Campos de Concentración de </a:t>
            </a:r>
            <a:r>
              <a:rPr lang="es-PE" dirty="0" err="1">
                <a:solidFill>
                  <a:schemeClr val="tx1"/>
                </a:solidFill>
              </a:rPr>
              <a:t>Auchwitz</a:t>
            </a:r>
            <a:r>
              <a:rPr lang="es-PE" dirty="0">
                <a:solidFill>
                  <a:schemeClr val="tx1"/>
                </a:solidFill>
              </a:rPr>
              <a:t>, era un Campamento y las cárceles de Guantánamo, son lugares de veraneo.</a:t>
            </a:r>
          </a:p>
          <a:p>
            <a:pPr algn="just"/>
            <a:r>
              <a:rPr lang="es-PE" dirty="0">
                <a:solidFill>
                  <a:schemeClr val="tx1"/>
                </a:solidFill>
              </a:rPr>
              <a:t>Si se violan las leyes procesales penales, en agravio de un ciudadano, que permanece privado de su libertad, por más de los 9 meses que dispone como máximo el plazo de detención SIN SENTENCIA JUDICIAL, con lo cual ha quedado demostrada la VIOLACIÓN DE LOS DERECHOS HUMANOS del reo, para privarlo de su libertad, arbitrariamente y sin embargo para la cecuciente jueza, no hay violación del debido proceso, no se afecta la Tutela Procesal Efectiva, y el archipiélago GULAG, era el Paraíso Terrenal, que los Campos de Concentración de </a:t>
            </a:r>
            <a:r>
              <a:rPr lang="es-PE" dirty="0" err="1">
                <a:solidFill>
                  <a:schemeClr val="tx1"/>
                </a:solidFill>
              </a:rPr>
              <a:t>Auchwitz</a:t>
            </a:r>
            <a:r>
              <a:rPr lang="es-PE" dirty="0">
                <a:solidFill>
                  <a:schemeClr val="tx1"/>
                </a:solidFill>
              </a:rPr>
              <a:t>, era un Campamento y las cárceles de Guantánamo, son lugares de veraneo, que el mundo es un remanso de paz y la felicidad </a:t>
            </a:r>
          </a:p>
          <a:p>
            <a:endParaRPr lang="es-PE" dirty="0"/>
          </a:p>
        </p:txBody>
      </p:sp>
    </p:spTree>
    <p:extLst>
      <p:ext uri="{BB962C8B-B14F-4D97-AF65-F5344CB8AC3E}">
        <p14:creationId xmlns:p14="http://schemas.microsoft.com/office/powerpoint/2010/main" val="36367143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79512" y="260648"/>
            <a:ext cx="8496944" cy="6336704"/>
          </a:xfrm>
        </p:spPr>
        <p:txBody>
          <a:bodyPr>
            <a:normAutofit fontScale="47500" lnSpcReduction="20000"/>
          </a:bodyPr>
          <a:lstStyle/>
          <a:p>
            <a:pPr algn="l"/>
            <a:r>
              <a:rPr lang="es-PE" sz="3400" b="1" u="sng" dirty="0">
                <a:solidFill>
                  <a:schemeClr val="tx1"/>
                </a:solidFill>
              </a:rPr>
              <a:t>3.- FUNDAMENTO DE DERECHO</a:t>
            </a:r>
            <a:r>
              <a:rPr lang="es-PE" sz="3400" dirty="0">
                <a:solidFill>
                  <a:schemeClr val="tx1"/>
                </a:solidFill>
              </a:rPr>
              <a:t>.</a:t>
            </a:r>
          </a:p>
          <a:p>
            <a:pPr algn="just"/>
            <a:r>
              <a:rPr lang="es-PE" sz="3400" dirty="0">
                <a:solidFill>
                  <a:schemeClr val="tx1"/>
                </a:solidFill>
              </a:rPr>
              <a:t>3.1 Invoco los numerales  1 y 3 del artículo 33º de la Ley Nº 28237, concordante con el artículo 103º de la Constitución, que deja en evidencia que en este caso, se ha abusado del derecho, siendo el mismo juez que conoce el proceso penal Nº 2012-119, quien se aprovechó de su poder para demorar el HABEAS CORPUS, para favorecerse así mismo y al fiscal en las arbitrariedades cometidas en el expediente penal Nº 2012-119, arreglando el proceso para mantener privado de su libertad al imputado, todo el tiempo que su capricho les dicta, que pinta de cuerpo entero al Poder Judicial, de este distrito judicial de Ica.</a:t>
            </a:r>
          </a:p>
          <a:p>
            <a:pPr algn="just"/>
            <a:r>
              <a:rPr lang="es-PE" sz="3400" dirty="0">
                <a:solidFill>
                  <a:schemeClr val="tx1"/>
                </a:solidFill>
              </a:rPr>
              <a:t>3.2 Invoco el numeral 6) del artículo 7º de la Convención Americana sobre Derechos Humanos- Pacto de San José de Costa Rica- que garantiza que “Toda persona privada de libertad tiene derecho a recurrir ante un juez o tribunal competente, a fin de que éste decida, sin demora, sobre la legalidad de su arresto o detención y ordene su libertad si el arresto o la detención fueran ilegales. En los Estados Partes cuyas leyes prevén que toda persona que se viera amenazada de ser privada de su libertad tiene derecho a recurrir a un juez o tribunal competente a fin de que  éste decida sobre la legalidad de tal amenaza, dicho recurso no puede ser restringido ni abolido. Los recursos podrán interponerse por sí o por otra persona.” Concordante con la Cuarta de las DISPOSICIONES FINALES Y TRANSITORIAS de nuestra Constitución, que ha sido violado por el </a:t>
            </a:r>
            <a:r>
              <a:rPr lang="es-PE" sz="3400" dirty="0" err="1">
                <a:solidFill>
                  <a:schemeClr val="tx1"/>
                </a:solidFill>
              </a:rPr>
              <a:t>aquo</a:t>
            </a:r>
            <a:r>
              <a:rPr lang="es-PE" sz="3400" dirty="0">
                <a:solidFill>
                  <a:schemeClr val="tx1"/>
                </a:solidFill>
              </a:rPr>
              <a:t> o en su defecto lo ha ignorado supinamente.</a:t>
            </a:r>
          </a:p>
          <a:p>
            <a:pPr algn="just"/>
            <a:r>
              <a:rPr lang="es-PE" sz="3400" dirty="0">
                <a:solidFill>
                  <a:schemeClr val="tx1"/>
                </a:solidFill>
              </a:rPr>
              <a:t>3.3 Invoco el artículo 2º de la Ley Nº 28237, que declara que los procesos constitucionales de hábeas corpus </a:t>
            </a:r>
            <a:r>
              <a:rPr lang="es-PE" sz="3400" b="1" u="sng" dirty="0">
                <a:solidFill>
                  <a:schemeClr val="tx1"/>
                </a:solidFill>
              </a:rPr>
              <a:t>proceden</a:t>
            </a:r>
            <a:r>
              <a:rPr lang="es-PE" sz="3400" dirty="0">
                <a:solidFill>
                  <a:schemeClr val="tx1"/>
                </a:solidFill>
              </a:rPr>
              <a:t> cuando se viola los derechos constitucionales por acción u omisión de actos de cumplimiento obligatorio, por parte de cualquier autoridad, funcionario o persona. Y en el caso concreto se ha VIOLADO el artículo 4 in fine de la Ley Nº 28237, concordado con el artículo 6º numeral 2 del NCPP, para mantener privado de su libertad a una persona humana, por un delito que no ha cometido, sólo por el placer malsano de sentirse poderosos.</a:t>
            </a:r>
          </a:p>
          <a:p>
            <a:pPr algn="just"/>
            <a:r>
              <a:rPr lang="es-PE" sz="3400" dirty="0">
                <a:solidFill>
                  <a:schemeClr val="tx1"/>
                </a:solidFill>
              </a:rPr>
              <a:t>3.4 También invoco a favor de mi causa, el derecho a la LIBERTAD de la persona humana en consonancia con la Convención Americana Sobre Derechos Humanos, Pacto De Derechos Civiles Y Políticos, Declaración  Americana De Los Derechos Y Deberes  Del Hombre y demás cuerpos legislativos que han sido recogidos por nuestro sistema jurídico Constitucional, que </a:t>
            </a:r>
            <a:r>
              <a:rPr lang="es-PE" sz="3400" b="1" u="sng" dirty="0">
                <a:solidFill>
                  <a:schemeClr val="tx1"/>
                </a:solidFill>
              </a:rPr>
              <a:t>garantiza que ningún ciudadano puede ser víctima de privación de su libertad </a:t>
            </a:r>
            <a:r>
              <a:rPr lang="es-PE" sz="3400" dirty="0">
                <a:solidFill>
                  <a:schemeClr val="tx1"/>
                </a:solidFill>
              </a:rPr>
              <a:t>y menos sin que exista denuncia en su contra, ya que ha sido declarada fundada una excepción de improcedencia de la acción, por el delito imputado de </a:t>
            </a:r>
            <a:r>
              <a:rPr lang="es-PE" sz="3400" dirty="0" err="1">
                <a:solidFill>
                  <a:schemeClr val="tx1"/>
                </a:solidFill>
              </a:rPr>
              <a:t>feminicidio</a:t>
            </a:r>
            <a:r>
              <a:rPr lang="es-PE" sz="3400" dirty="0">
                <a:solidFill>
                  <a:schemeClr val="tx1"/>
                </a:solidFill>
              </a:rPr>
              <a:t>.</a:t>
            </a:r>
          </a:p>
          <a:p>
            <a:pPr algn="just"/>
            <a:endParaRPr lang="es-PE" dirty="0"/>
          </a:p>
        </p:txBody>
      </p:sp>
    </p:spTree>
    <p:extLst>
      <p:ext uri="{BB962C8B-B14F-4D97-AF65-F5344CB8AC3E}">
        <p14:creationId xmlns:p14="http://schemas.microsoft.com/office/powerpoint/2010/main" val="5936222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467544" y="620688"/>
            <a:ext cx="7776864" cy="5616624"/>
          </a:xfrm>
        </p:spPr>
        <p:txBody>
          <a:bodyPr>
            <a:normAutofit lnSpcReduction="10000"/>
          </a:bodyPr>
          <a:lstStyle/>
          <a:p>
            <a:pPr algn="l"/>
            <a:r>
              <a:rPr lang="es-PE" dirty="0">
                <a:solidFill>
                  <a:schemeClr val="tx1"/>
                </a:solidFill>
              </a:rPr>
              <a:t>POR LO EXPUESTO:</a:t>
            </a:r>
          </a:p>
          <a:p>
            <a:pPr algn="just"/>
            <a:endParaRPr lang="es-PE" dirty="0" smtClean="0">
              <a:solidFill>
                <a:schemeClr val="tx1"/>
              </a:solidFill>
            </a:endParaRPr>
          </a:p>
          <a:p>
            <a:pPr algn="just"/>
            <a:r>
              <a:rPr lang="es-PE" dirty="0" smtClean="0">
                <a:solidFill>
                  <a:schemeClr val="tx1"/>
                </a:solidFill>
              </a:rPr>
              <a:t>Al</a:t>
            </a:r>
            <a:r>
              <a:rPr lang="es-PE" dirty="0">
                <a:solidFill>
                  <a:schemeClr val="tx1"/>
                </a:solidFill>
              </a:rPr>
              <a:t>  juez penal pido </a:t>
            </a:r>
            <a:r>
              <a:rPr lang="es-PE" dirty="0" smtClean="0">
                <a:solidFill>
                  <a:schemeClr val="tx1"/>
                </a:solidFill>
              </a:rPr>
              <a:t>conceder el </a:t>
            </a:r>
            <a:r>
              <a:rPr lang="es-PE" dirty="0">
                <a:solidFill>
                  <a:schemeClr val="tx1"/>
                </a:solidFill>
              </a:rPr>
              <a:t>recurso de apelación </a:t>
            </a:r>
            <a:r>
              <a:rPr lang="es-PE" dirty="0" smtClean="0">
                <a:solidFill>
                  <a:schemeClr val="tx1"/>
                </a:solidFill>
              </a:rPr>
              <a:t>que interpongo y </a:t>
            </a:r>
            <a:r>
              <a:rPr lang="es-PE" dirty="0">
                <a:solidFill>
                  <a:schemeClr val="tx1"/>
                </a:solidFill>
              </a:rPr>
              <a:t>elevar los autos ante el </a:t>
            </a:r>
            <a:r>
              <a:rPr lang="es-PE" dirty="0" smtClean="0">
                <a:solidFill>
                  <a:schemeClr val="tx1"/>
                </a:solidFill>
              </a:rPr>
              <a:t>Superior, donde espero lograr se revoque la resolución que impugno y declarar fundada la demanda. </a:t>
            </a:r>
            <a:endParaRPr lang="es-PE" dirty="0">
              <a:solidFill>
                <a:schemeClr val="tx1"/>
              </a:solidFill>
            </a:endParaRPr>
          </a:p>
          <a:p>
            <a:pPr algn="l"/>
            <a:endParaRPr lang="es-PE" dirty="0" smtClean="0">
              <a:solidFill>
                <a:schemeClr val="tx1"/>
              </a:solidFill>
            </a:endParaRPr>
          </a:p>
          <a:p>
            <a:pPr algn="l"/>
            <a:r>
              <a:rPr lang="es-PE" dirty="0" smtClean="0">
                <a:solidFill>
                  <a:schemeClr val="tx1"/>
                </a:solidFill>
              </a:rPr>
              <a:t>Lima, 17 </a:t>
            </a:r>
            <a:r>
              <a:rPr lang="es-PE" dirty="0">
                <a:solidFill>
                  <a:schemeClr val="tx1"/>
                </a:solidFill>
              </a:rPr>
              <a:t>de </a:t>
            </a:r>
            <a:r>
              <a:rPr lang="es-PE" dirty="0" smtClean="0">
                <a:solidFill>
                  <a:schemeClr val="tx1"/>
                </a:solidFill>
              </a:rPr>
              <a:t>enero de 2017</a:t>
            </a:r>
            <a:r>
              <a:rPr lang="es-PE" dirty="0">
                <a:solidFill>
                  <a:schemeClr val="tx1"/>
                </a:solidFill>
              </a:rPr>
              <a:t> </a:t>
            </a:r>
          </a:p>
          <a:p>
            <a:r>
              <a:rPr lang="es-PE" dirty="0"/>
              <a:t/>
            </a:r>
            <a:br>
              <a:rPr lang="es-PE" dirty="0"/>
            </a:br>
            <a:endParaRPr lang="es-PE" dirty="0"/>
          </a:p>
        </p:txBody>
      </p:sp>
    </p:spTree>
    <p:extLst>
      <p:ext uri="{BB962C8B-B14F-4D97-AF65-F5344CB8AC3E}">
        <p14:creationId xmlns:p14="http://schemas.microsoft.com/office/powerpoint/2010/main" val="37793341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0"/>
            <a:ext cx="7772400" cy="1470025"/>
          </a:xfrm>
        </p:spPr>
        <p:txBody>
          <a:bodyPr/>
          <a:lstStyle/>
          <a:p>
            <a:r>
              <a:rPr lang="es-PE" b="1" dirty="0">
                <a:effectLst>
                  <a:outerShdw blurRad="38100" dist="38100" dir="2700000" algn="tl">
                    <a:srgbClr val="000000">
                      <a:alpha val="43137"/>
                    </a:srgbClr>
                  </a:outerShdw>
                </a:effectLst>
              </a:rPr>
              <a:t>Expresión de Agravios </a:t>
            </a:r>
            <a:endParaRPr lang="es-PE" dirty="0"/>
          </a:p>
        </p:txBody>
      </p:sp>
      <p:sp>
        <p:nvSpPr>
          <p:cNvPr id="3" name="2 Subtítulo"/>
          <p:cNvSpPr>
            <a:spLocks noGrp="1"/>
          </p:cNvSpPr>
          <p:nvPr>
            <p:ph type="subTitle" idx="1"/>
          </p:nvPr>
        </p:nvSpPr>
        <p:spPr>
          <a:xfrm>
            <a:off x="323528" y="1340768"/>
            <a:ext cx="8352928" cy="5112568"/>
          </a:xfrm>
        </p:spPr>
        <p:txBody>
          <a:bodyPr>
            <a:normAutofit/>
          </a:bodyPr>
          <a:lstStyle/>
          <a:p>
            <a:pPr algn="just"/>
            <a:r>
              <a:rPr lang="es-PE" dirty="0" smtClean="0">
                <a:solidFill>
                  <a:schemeClr val="tx1"/>
                </a:solidFill>
              </a:rPr>
              <a:t>Especie de alegatos referidos a los agravios que la sentencia o resolución produce en el recurrente (Demandante o demandado)</a:t>
            </a:r>
          </a:p>
          <a:p>
            <a:pPr algn="just"/>
            <a:r>
              <a:rPr lang="es-PE" dirty="0" smtClean="0">
                <a:solidFill>
                  <a:schemeClr val="tx1"/>
                </a:solidFill>
              </a:rPr>
              <a:t>Se presente ante la Sala superior que va revisar la sentencia de primera instancia.</a:t>
            </a:r>
            <a:endParaRPr lang="es-PE" dirty="0">
              <a:solidFill>
                <a:schemeClr val="tx1"/>
              </a:solidFill>
            </a:endParaRPr>
          </a:p>
          <a:p>
            <a:r>
              <a:rPr lang="es-PE" dirty="0" smtClean="0">
                <a:solidFill>
                  <a:schemeClr val="tx1"/>
                </a:solidFill>
              </a:rPr>
              <a:t> </a:t>
            </a:r>
            <a:endParaRPr lang="es-PE" dirty="0">
              <a:solidFill>
                <a:schemeClr val="tx1"/>
              </a:solidFill>
            </a:endParaRPr>
          </a:p>
        </p:txBody>
      </p:sp>
    </p:spTree>
    <p:extLst>
      <p:ext uri="{BB962C8B-B14F-4D97-AF65-F5344CB8AC3E}">
        <p14:creationId xmlns:p14="http://schemas.microsoft.com/office/powerpoint/2010/main" val="13134855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620688"/>
            <a:ext cx="7772400" cy="1470025"/>
          </a:xfrm>
        </p:spPr>
        <p:txBody>
          <a:bodyPr/>
          <a:lstStyle/>
          <a:p>
            <a:r>
              <a:rPr lang="es-PE" dirty="0" smtClean="0">
                <a:effectLst>
                  <a:outerShdw blurRad="38100" dist="38100" dir="2700000" algn="tl">
                    <a:srgbClr val="000000">
                      <a:alpha val="43137"/>
                    </a:srgbClr>
                  </a:outerShdw>
                </a:effectLst>
              </a:rPr>
              <a:t>Sentencia de Vista o de Segunda Instancia </a:t>
            </a:r>
            <a:endParaRPr lang="es-PE"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lstStyle/>
          <a:p>
            <a:endParaRPr lang="es-P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2524125"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685" y="2420888"/>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117" y="2079922"/>
            <a:ext cx="29749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107" y="306854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1" y="4300960"/>
            <a:ext cx="31400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4827045" y="5489070"/>
            <a:ext cx="3173061"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sz="4000" b="1" dirty="0" smtClean="0">
                <a:effectLst>
                  <a:outerShdw blurRad="38100" dist="38100" dir="2700000" algn="tl">
                    <a:srgbClr val="000000">
                      <a:alpha val="43137"/>
                    </a:srgbClr>
                  </a:outerShdw>
                </a:effectLst>
              </a:rPr>
              <a:t>NULO </a:t>
            </a:r>
            <a:endParaRPr lang="es-PE" sz="4000" b="1" dirty="0">
              <a:effectLst>
                <a:outerShdw blurRad="38100" dist="38100" dir="2700000" algn="tl">
                  <a:srgbClr val="000000">
                    <a:alpha val="43137"/>
                  </a:srgbClr>
                </a:outerShdw>
              </a:effectLst>
            </a:endParaRPr>
          </a:p>
        </p:txBody>
      </p:sp>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05882">
            <a:off x="3222866" y="3236421"/>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09961">
            <a:off x="3283158" y="4054671"/>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754850">
            <a:off x="3222865" y="5077907"/>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4105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476673"/>
            <a:ext cx="7772400" cy="1080120"/>
          </a:xfrm>
        </p:spPr>
        <p:txBody>
          <a:bodyPr>
            <a:normAutofit fontScale="90000"/>
          </a:bodyPr>
          <a:lstStyle/>
          <a:p>
            <a:r>
              <a:rPr lang="es-PE" b="1" dirty="0" smtClean="0">
                <a:effectLst>
                  <a:outerShdw blurRad="38100" dist="38100" dir="2700000" algn="tl">
                    <a:srgbClr val="000000">
                      <a:alpha val="43137"/>
                    </a:srgbClr>
                  </a:outerShdw>
                </a:effectLst>
              </a:rPr>
              <a:t>Trámite del Recurso de Agravio Constitucional </a:t>
            </a:r>
            <a:endParaRPr lang="es-PE" dirty="0"/>
          </a:p>
        </p:txBody>
      </p:sp>
      <p:sp>
        <p:nvSpPr>
          <p:cNvPr id="3" name="2 Subtítulo"/>
          <p:cNvSpPr>
            <a:spLocks noGrp="1"/>
          </p:cNvSpPr>
          <p:nvPr>
            <p:ph type="subTitle" idx="1"/>
          </p:nvPr>
        </p:nvSpPr>
        <p:spPr>
          <a:xfrm>
            <a:off x="323528" y="1772816"/>
            <a:ext cx="8352928" cy="4752528"/>
          </a:xfrm>
        </p:spPr>
        <p:txBody>
          <a:bodyPr>
            <a:normAutofit lnSpcReduction="10000"/>
          </a:bodyPr>
          <a:lstStyle/>
          <a:p>
            <a:pPr algn="just"/>
            <a:r>
              <a:rPr lang="es-PE" b="1" dirty="0" smtClean="0">
                <a:solidFill>
                  <a:schemeClr val="tx1"/>
                </a:solidFill>
              </a:rPr>
              <a:t>Contra la resolución de segundo grado que declara </a:t>
            </a:r>
            <a:r>
              <a:rPr lang="es-PE" b="1" u="sng" dirty="0" smtClean="0">
                <a:solidFill>
                  <a:schemeClr val="tx1"/>
                </a:solidFill>
              </a:rPr>
              <a:t>infundada o improcedente la demanda</a:t>
            </a:r>
            <a:r>
              <a:rPr lang="es-PE" b="1" dirty="0" smtClean="0">
                <a:solidFill>
                  <a:schemeClr val="tx1"/>
                </a:solidFill>
              </a:rPr>
              <a:t>, procede recurso de agravio constitucional ante el Tribunal Constitucional, </a:t>
            </a:r>
            <a:r>
              <a:rPr lang="es-PE" b="1" u="sng" dirty="0" smtClean="0">
                <a:solidFill>
                  <a:schemeClr val="tx1"/>
                </a:solidFill>
              </a:rPr>
              <a:t>dentro del plazo de diez días contados desde el día siguiente de notificada la resolución</a:t>
            </a:r>
            <a:r>
              <a:rPr lang="es-PE" b="1" dirty="0" smtClean="0">
                <a:solidFill>
                  <a:schemeClr val="tx1"/>
                </a:solidFill>
              </a:rPr>
              <a:t>. Concedido el recurso, el Presidente de la Sala remite al Tribunal Constitucional el expediente dentro del plazo máximo de tres días, más el término de la distancia, bajo responsabilidad.</a:t>
            </a:r>
            <a:endParaRPr lang="es-PE" b="1" dirty="0">
              <a:solidFill>
                <a:schemeClr val="tx1"/>
              </a:solidFill>
            </a:endParaRPr>
          </a:p>
        </p:txBody>
      </p:sp>
    </p:spTree>
    <p:extLst>
      <p:ext uri="{BB962C8B-B14F-4D97-AF65-F5344CB8AC3E}">
        <p14:creationId xmlns:p14="http://schemas.microsoft.com/office/powerpoint/2010/main" val="34523296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548680"/>
            <a:ext cx="7772400" cy="1470025"/>
          </a:xfrm>
        </p:spPr>
        <p:txBody>
          <a:bodyPr>
            <a:normAutofit fontScale="90000"/>
          </a:bodyPr>
          <a:lstStyle/>
          <a:p>
            <a:r>
              <a:rPr lang="es-PE" b="1" dirty="0" smtClean="0">
                <a:effectLst>
                  <a:outerShdw blurRad="38100" dist="38100" dir="2700000" algn="tl">
                    <a:srgbClr val="000000">
                      <a:alpha val="43137"/>
                    </a:srgbClr>
                  </a:outerShdw>
                </a:effectLst>
              </a:rPr>
              <a:t>Recurso de Agravio Constitucional </a:t>
            </a:r>
            <a:br>
              <a:rPr lang="es-PE" b="1" dirty="0" smtClean="0">
                <a:effectLst>
                  <a:outerShdw blurRad="38100" dist="38100" dir="2700000" algn="tl">
                    <a:srgbClr val="000000">
                      <a:alpha val="43137"/>
                    </a:srgbClr>
                  </a:outerShdw>
                </a:effectLst>
              </a:rPr>
            </a:br>
            <a:r>
              <a:rPr lang="es-PE" b="1" dirty="0" smtClean="0"/>
              <a:t>Artículo 18.- </a:t>
            </a:r>
            <a:r>
              <a:rPr lang="es-PE" b="1" dirty="0"/>
              <a:t/>
            </a:r>
            <a:br>
              <a:rPr lang="es-PE" b="1" dirty="0"/>
            </a:br>
            <a:r>
              <a:rPr lang="es-PE" b="1" dirty="0" smtClean="0">
                <a:effectLst>
                  <a:outerShdw blurRad="38100" dist="38100" dir="2700000" algn="tl">
                    <a:srgbClr val="000000">
                      <a:alpha val="43137"/>
                    </a:srgbClr>
                  </a:outerShdw>
                </a:effectLst>
              </a:rPr>
              <a:t> </a:t>
            </a:r>
            <a:endParaRPr lang="es-PE"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67544" y="1412776"/>
            <a:ext cx="8064896" cy="5040560"/>
          </a:xfrm>
        </p:spPr>
        <p:txBody>
          <a:bodyPr>
            <a:normAutofit fontScale="92500" lnSpcReduction="10000"/>
          </a:bodyPr>
          <a:lstStyle/>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r>
              <a:rPr lang="es-PE" sz="4400" b="1" dirty="0" smtClean="0">
                <a:solidFill>
                  <a:schemeClr val="tx1"/>
                </a:solidFill>
              </a:rPr>
              <a:t> </a:t>
            </a: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a:solidFill>
                <a:schemeClr val="tx1"/>
              </a:solidFill>
            </a:endParaRPr>
          </a:p>
          <a:p>
            <a:pPr algn="just"/>
            <a:endParaRPr lang="es-PE" sz="4400" b="1" dirty="0" smtClean="0">
              <a:solidFill>
                <a:schemeClr val="tx1"/>
              </a:solidFill>
            </a:endParaRPr>
          </a:p>
          <a:p>
            <a:pPr algn="just"/>
            <a:endParaRPr lang="es-PE" sz="4400" b="1" dirty="0" smtClean="0">
              <a:solidFill>
                <a:schemeClr val="tx1"/>
              </a:solidFill>
            </a:endParaRPr>
          </a:p>
        </p:txBody>
      </p:sp>
      <p:sp>
        <p:nvSpPr>
          <p:cNvPr id="4" name="3 Esquina doblada"/>
          <p:cNvSpPr/>
          <p:nvPr/>
        </p:nvSpPr>
        <p:spPr>
          <a:xfrm>
            <a:off x="467544" y="2348880"/>
            <a:ext cx="3096344" cy="21602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bg1"/>
                </a:solidFill>
                <a:effectLst>
                  <a:outerShdw blurRad="38100" dist="38100" dir="2700000" algn="tl">
                    <a:srgbClr val="000000">
                      <a:alpha val="43137"/>
                    </a:srgbClr>
                  </a:outerShdw>
                </a:effectLst>
              </a:rPr>
              <a:t>El Recurso de Agravio Constitucional se interpone contra: </a:t>
            </a:r>
            <a:endParaRPr lang="es-PE" sz="2400" dirty="0">
              <a:solidFill>
                <a:schemeClr val="bg1"/>
              </a:solidFill>
              <a:effectLst>
                <a:outerShdw blurRad="38100" dist="38100" dir="2700000" algn="tl">
                  <a:srgbClr val="000000">
                    <a:alpha val="43137"/>
                  </a:srgbClr>
                </a:outerShdw>
              </a:effectLst>
            </a:endParaRPr>
          </a:p>
        </p:txBody>
      </p:sp>
      <p:sp>
        <p:nvSpPr>
          <p:cNvPr id="5" name="4 Rectángulo redondeado"/>
          <p:cNvSpPr/>
          <p:nvPr/>
        </p:nvSpPr>
        <p:spPr>
          <a:xfrm>
            <a:off x="5004048" y="1700808"/>
            <a:ext cx="3456384" cy="208823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2400" b="1" dirty="0" smtClean="0">
                <a:solidFill>
                  <a:schemeClr val="bg1"/>
                </a:solidFill>
                <a:effectLst>
                  <a:outerShdw blurRad="38100" dist="38100" dir="2700000" algn="tl">
                    <a:srgbClr val="000000">
                      <a:alpha val="43137"/>
                    </a:srgbClr>
                  </a:outerShdw>
                </a:effectLst>
              </a:rPr>
              <a:t>Sentencias que declaren Infundada o Improcedente la demanda (Regla General)</a:t>
            </a:r>
          </a:p>
          <a:p>
            <a:pPr algn="ctr"/>
            <a:endParaRPr lang="es-PE" dirty="0"/>
          </a:p>
        </p:txBody>
      </p:sp>
      <p:sp>
        <p:nvSpPr>
          <p:cNvPr id="6" name="5 Rectángulo redondeado"/>
          <p:cNvSpPr/>
          <p:nvPr/>
        </p:nvSpPr>
        <p:spPr>
          <a:xfrm>
            <a:off x="5004048" y="3933056"/>
            <a:ext cx="3672408" cy="259228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PE" sz="2400" b="1" dirty="0" smtClean="0">
                <a:effectLst>
                  <a:outerShdw blurRad="38100" dist="38100" dir="2700000" algn="tl">
                    <a:srgbClr val="000000">
                      <a:alpha val="43137"/>
                    </a:srgbClr>
                  </a:outerShdw>
                </a:effectLst>
              </a:rPr>
              <a:t>Sentencias que declaran Fundada Demanda cuando se trate de procesos penales (Excepción)  casos TID, Terrorismo y Lavado de Activos</a:t>
            </a:r>
            <a:endParaRPr lang="es-PE" sz="2400" b="1" dirty="0">
              <a:effectLst>
                <a:outerShdw blurRad="38100" dist="38100" dir="2700000" algn="tl">
                  <a:srgbClr val="000000">
                    <a:alpha val="43137"/>
                  </a:srgbClr>
                </a:outerShdw>
              </a:effectLst>
            </a:endParaRPr>
          </a:p>
        </p:txBody>
      </p:sp>
      <p:sp>
        <p:nvSpPr>
          <p:cNvPr id="7" name="6 Flecha abajo"/>
          <p:cNvSpPr/>
          <p:nvPr/>
        </p:nvSpPr>
        <p:spPr>
          <a:xfrm rot="15457903">
            <a:off x="3973875" y="2055495"/>
            <a:ext cx="679569" cy="1152128"/>
          </a:xfrm>
          <a:prstGeom prst="down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12451">
            <a:off x="3705208" y="3745003"/>
            <a:ext cx="12017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dondear rectángulo de esquina diagonal"/>
          <p:cNvSpPr/>
          <p:nvPr/>
        </p:nvSpPr>
        <p:spPr>
          <a:xfrm>
            <a:off x="467544" y="5013176"/>
            <a:ext cx="3528392" cy="1296144"/>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smtClean="0">
                <a:solidFill>
                  <a:schemeClr val="tx1"/>
                </a:solidFill>
                <a:effectLst>
                  <a:outerShdw blurRad="38100" dist="38100" dir="2700000" algn="tl">
                    <a:srgbClr val="000000">
                      <a:alpha val="43137"/>
                    </a:srgbClr>
                  </a:outerShdw>
                </a:effectLst>
              </a:rPr>
              <a:t>El plazo para apelar es de dos días. </a:t>
            </a:r>
          </a:p>
          <a:p>
            <a:pPr algn="ctr"/>
            <a:endParaRPr lang="es-PE" dirty="0"/>
          </a:p>
        </p:txBody>
      </p:sp>
    </p:spTree>
    <p:extLst>
      <p:ext uri="{BB962C8B-B14F-4D97-AF65-F5344CB8AC3E}">
        <p14:creationId xmlns:p14="http://schemas.microsoft.com/office/powerpoint/2010/main" val="35413383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effectLst>
                  <a:outerShdw blurRad="38100" dist="38100" dir="2700000" algn="tl">
                    <a:srgbClr val="000000">
                      <a:alpha val="43137"/>
                    </a:srgbClr>
                  </a:outerShdw>
                </a:effectLst>
              </a:rPr>
              <a:t>Sentencias del Tribunal Constitucional </a:t>
            </a:r>
            <a:endParaRPr lang="es-PE" b="1" dirty="0">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2523963" cy="31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060848"/>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459" y="1502047"/>
            <a:ext cx="29749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1779" y="2853258"/>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359" y="4365104"/>
            <a:ext cx="3140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487" y="5445224"/>
            <a:ext cx="319405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3106">
            <a:off x="3123567" y="3150176"/>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73000">
            <a:off x="3243452" y="4120531"/>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524208">
            <a:off x="3054718" y="4973732"/>
            <a:ext cx="11953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7709779" y="4155237"/>
            <a:ext cx="1115616" cy="11638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smtClean="0">
                <a:effectLst>
                  <a:outerShdw blurRad="38100" dist="38100" dir="2700000" algn="tl">
                    <a:srgbClr val="000000">
                      <a:alpha val="43137"/>
                    </a:srgbClr>
                  </a:outerShdw>
                </a:effectLst>
              </a:rPr>
              <a:t>RAC</a:t>
            </a:r>
            <a:endParaRPr lang="es-PE"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uario\Mis Imagen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39552" y="476672"/>
            <a:ext cx="8352928" cy="1470025"/>
          </a:xfrm>
        </p:spPr>
        <p:txBody>
          <a:bodyPr>
            <a:normAutofit fontScale="90000"/>
          </a:bodyPr>
          <a:lstStyle/>
          <a:p>
            <a:r>
              <a:rPr lang="es-PE" b="1" dirty="0" smtClean="0">
                <a:effectLst>
                  <a:outerShdw blurRad="38100" dist="38100" dir="2700000" algn="tl">
                    <a:srgbClr val="000000">
                      <a:alpha val="43137"/>
                    </a:srgbClr>
                  </a:outerShdw>
                </a:effectLst>
              </a:rPr>
              <a:t>Cosa </a:t>
            </a:r>
            <a:r>
              <a:rPr lang="es-PE" b="1" dirty="0">
                <a:effectLst>
                  <a:outerShdw blurRad="38100" dist="38100" dir="2700000" algn="tl">
                    <a:srgbClr val="000000">
                      <a:alpha val="43137"/>
                    </a:srgbClr>
                  </a:outerShdw>
                </a:effectLst>
              </a:rPr>
              <a:t>Juzgada </a:t>
            </a:r>
            <a:r>
              <a:rPr lang="es-PE" b="1" dirty="0" smtClean="0">
                <a:effectLst>
                  <a:outerShdw blurRad="38100" dist="38100" dir="2700000" algn="tl">
                    <a:srgbClr val="000000">
                      <a:alpha val="43137"/>
                    </a:srgbClr>
                  </a:outerShdw>
                </a:effectLst>
              </a:rPr>
              <a:t>pronuncie </a:t>
            </a:r>
            <a:r>
              <a:rPr lang="es-PE" b="1" dirty="0">
                <a:effectLst>
                  <a:outerShdw blurRad="38100" dist="38100" dir="2700000" algn="tl">
                    <a:srgbClr val="000000">
                      <a:alpha val="43137"/>
                    </a:srgbClr>
                  </a:outerShdw>
                </a:effectLst>
              </a:rPr>
              <a:t>sobre el </a:t>
            </a:r>
            <a:r>
              <a:rPr lang="es-PE" b="1" dirty="0" smtClean="0">
                <a:effectLst>
                  <a:outerShdw blurRad="38100" dist="38100" dir="2700000" algn="tl">
                    <a:srgbClr val="000000">
                      <a:alpha val="43137"/>
                    </a:srgbClr>
                  </a:outerShdw>
                </a:effectLst>
              </a:rPr>
              <a:t>fondo</a:t>
            </a:r>
            <a:r>
              <a:rPr lang="es-PE" b="1" dirty="0">
                <a:effectLst>
                  <a:outerShdw blurRad="38100" dist="38100" dir="2700000" algn="tl">
                    <a:srgbClr val="000000">
                      <a:alpha val="43137"/>
                    </a:srgbClr>
                  </a:outerShdw>
                </a:effectLst>
              </a:rPr>
              <a:t> </a:t>
            </a:r>
            <a:r>
              <a:rPr lang="es-PE" b="1" dirty="0" smtClean="0">
                <a:effectLst>
                  <a:outerShdw blurRad="38100" dist="38100" dir="2700000" algn="tl">
                    <a:srgbClr val="000000">
                      <a:alpha val="43137"/>
                    </a:srgbClr>
                  </a:outerShdw>
                </a:effectLst>
              </a:rPr>
              <a:t/>
            </a:r>
            <a:br>
              <a:rPr lang="es-PE" b="1" dirty="0" smtClean="0">
                <a:effectLst>
                  <a:outerShdw blurRad="38100" dist="38100" dir="2700000" algn="tl">
                    <a:srgbClr val="000000">
                      <a:alpha val="43137"/>
                    </a:srgbClr>
                  </a:outerShdw>
                </a:effectLst>
              </a:rPr>
            </a:br>
            <a:r>
              <a:rPr lang="es-PE" b="1" dirty="0">
                <a:effectLst>
                  <a:outerShdw blurRad="38100" dist="38100" dir="2700000" algn="tl">
                    <a:srgbClr val="000000">
                      <a:alpha val="43137"/>
                    </a:srgbClr>
                  </a:outerShdw>
                </a:effectLst>
              </a:rPr>
              <a:t>(</a:t>
            </a:r>
            <a:r>
              <a:rPr lang="es-PE" b="1" dirty="0" smtClean="0">
                <a:effectLst>
                  <a:outerShdw blurRad="38100" dist="38100" dir="2700000" algn="tl">
                    <a:srgbClr val="000000">
                      <a:alpha val="43137"/>
                    </a:srgbClr>
                  </a:outerShdw>
                </a:effectLst>
              </a:rPr>
              <a:t>Artículo 6) </a:t>
            </a:r>
            <a:r>
              <a:rPr lang="es-PE" dirty="0" smtClean="0"/>
              <a:t/>
            </a:r>
            <a:br>
              <a:rPr lang="es-PE" dirty="0" smtClean="0"/>
            </a:br>
            <a:r>
              <a:rPr lang="es-PE" dirty="0" smtClean="0"/>
              <a:t> </a:t>
            </a:r>
            <a:endParaRPr lang="es-PE" dirty="0"/>
          </a:p>
        </p:txBody>
      </p:sp>
      <p:sp>
        <p:nvSpPr>
          <p:cNvPr id="3" name="2 Subtítulo"/>
          <p:cNvSpPr>
            <a:spLocks noGrp="1"/>
          </p:cNvSpPr>
          <p:nvPr>
            <p:ph type="subTitle" idx="1"/>
          </p:nvPr>
        </p:nvSpPr>
        <p:spPr>
          <a:xfrm>
            <a:off x="395536" y="2060848"/>
            <a:ext cx="8208912" cy="3577952"/>
          </a:xfrm>
        </p:spPr>
        <p:txBody>
          <a:bodyPr>
            <a:normAutofit/>
          </a:bodyPr>
          <a:lstStyle/>
          <a:p>
            <a:pPr algn="just"/>
            <a:r>
              <a:rPr lang="es-PE" sz="4400" dirty="0">
                <a:solidFill>
                  <a:schemeClr val="tx1"/>
                </a:solidFill>
              </a:rPr>
              <a:t>En los procesos constitucionales sólo adquiere la autoridad de cosa juzgada la decisión final que </a:t>
            </a:r>
            <a:r>
              <a:rPr lang="es-PE" sz="4400" dirty="0" smtClean="0">
                <a:solidFill>
                  <a:schemeClr val="tx1"/>
                </a:solidFill>
              </a:rPr>
              <a:t>se </a:t>
            </a:r>
            <a:r>
              <a:rPr lang="es-PE" sz="4400" dirty="0">
                <a:solidFill>
                  <a:schemeClr val="tx1"/>
                </a:solidFill>
              </a:rPr>
              <a:t>pronuncie sobre el fondo. </a:t>
            </a:r>
          </a:p>
        </p:txBody>
      </p:sp>
    </p:spTree>
    <p:extLst>
      <p:ext uri="{BB962C8B-B14F-4D97-AF65-F5344CB8AC3E}">
        <p14:creationId xmlns:p14="http://schemas.microsoft.com/office/powerpoint/2010/main" val="919112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363272" cy="6120680"/>
          </a:xfrm>
        </p:spPr>
        <p:txBody>
          <a:bodyPr>
            <a:normAutofit fontScale="85000" lnSpcReduction="20000"/>
          </a:bodyPr>
          <a:lstStyle/>
          <a:p>
            <a:pPr marL="0" indent="0" algn="just">
              <a:buNone/>
            </a:pPr>
            <a:r>
              <a:rPr lang="es-PE" b="1" dirty="0"/>
              <a:t> El contenido constitucionalmente protegido de los derechos fundamentales</a:t>
            </a:r>
            <a:endParaRPr lang="es-PE" dirty="0"/>
          </a:p>
          <a:p>
            <a:pPr marL="0" indent="0" algn="just">
              <a:buNone/>
            </a:pPr>
            <a:r>
              <a:rPr lang="es-PE" dirty="0"/>
              <a:t>20.  Tal como refiere Manuel Medina Guerrero,</a:t>
            </a:r>
          </a:p>
          <a:p>
            <a:pPr marL="0" indent="0" algn="just">
              <a:buNone/>
            </a:pPr>
            <a:r>
              <a:rPr lang="es-PE" dirty="0"/>
              <a:t>“en cuanto integrantes del contenido constitucionalmente protegido, cabría distinguir, de un lado, un contenido no esencial, esto es, claudicante ante los límites proporcionados que el legislador establezca a fin de proteger otros derechos o bienes constitucionalmente garantizados, y, de otra parte, el contenido esencial, absolutamente intangible para el legislador; y, extramuros del contenido constitucionalmente protegido, un contenido adicional formado por aquellas facultades y derechos concretos que el legislador quiera crear impulsado por el mandato genérico de asegurar la plena eficacia de los derechos fundamentales” (</a:t>
            </a:r>
            <a:r>
              <a:rPr lang="es-PE" i="1" dirty="0"/>
              <a:t>La vinculación negativa del legislador a los derechos fundamentales</a:t>
            </a:r>
            <a:r>
              <a:rPr lang="es-PE" dirty="0"/>
              <a:t>. Madrid: McGraw-Hill, 1996, p. 41)</a:t>
            </a:r>
          </a:p>
          <a:p>
            <a:pPr marL="0" indent="0">
              <a:buNone/>
            </a:pPr>
            <a:endParaRPr lang="es-PE" dirty="0"/>
          </a:p>
        </p:txBody>
      </p:sp>
    </p:spTree>
    <p:extLst>
      <p:ext uri="{BB962C8B-B14F-4D97-AF65-F5344CB8AC3E}">
        <p14:creationId xmlns:p14="http://schemas.microsoft.com/office/powerpoint/2010/main" val="361813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effectLst>
                  <a:outerShdw blurRad="38100" dist="38100" dir="2700000" algn="tl">
                    <a:srgbClr val="000000">
                      <a:alpha val="43137"/>
                    </a:srgbClr>
                  </a:outerShdw>
                </a:effectLst>
              </a:rPr>
              <a:t>Aspectos Doctrinarios, Tipología, Procedimentales y Jurisprudencia </a:t>
            </a:r>
            <a:endParaRPr lang="es-PE"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PE" dirty="0"/>
          </a:p>
        </p:txBody>
      </p:sp>
    </p:spTree>
    <p:extLst>
      <p:ext uri="{BB962C8B-B14F-4D97-AF65-F5344CB8AC3E}">
        <p14:creationId xmlns:p14="http://schemas.microsoft.com/office/powerpoint/2010/main" val="2038309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6512511" cy="1143000"/>
          </a:xfrm>
        </p:spPr>
        <p:txBody>
          <a:bodyPr>
            <a:normAutofit fontScale="90000"/>
          </a:bodyPr>
          <a:lstStyle/>
          <a:p>
            <a:pPr marL="0" indent="0" algn="ctr">
              <a:buNone/>
            </a:pPr>
            <a:r>
              <a:rPr lang="es-PE" dirty="0" smtClean="0">
                <a:solidFill>
                  <a:srgbClr val="FF0000"/>
                </a:solidFill>
              </a:rPr>
              <a:t/>
            </a:r>
            <a:br>
              <a:rPr lang="es-PE" dirty="0" smtClean="0">
                <a:solidFill>
                  <a:srgbClr val="FF0000"/>
                </a:solidFill>
              </a:rPr>
            </a:br>
            <a:r>
              <a:rPr lang="es-PE" sz="49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LIBERTAD </a:t>
            </a:r>
            <a:endParaRPr lang="es-PE" sz="49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395536" y="1844824"/>
            <a:ext cx="8352928" cy="4680520"/>
          </a:xfrm>
        </p:spPr>
        <p:txBody>
          <a:bodyPr/>
          <a:lstStyle/>
          <a:p>
            <a:pPr marL="45720" indent="0" algn="just">
              <a:buNone/>
            </a:pPr>
            <a:r>
              <a:rPr lang="es-PE" sz="3600" b="1" dirty="0">
                <a:solidFill>
                  <a:srgbClr val="FF0000"/>
                </a:solidFill>
              </a:rPr>
              <a:t>Concepto de Libertad.- </a:t>
            </a:r>
            <a:r>
              <a:rPr lang="es-PE" sz="3600" b="1" dirty="0"/>
              <a:t>Facultad Natural que tiene el hombre de </a:t>
            </a:r>
            <a:r>
              <a:rPr lang="es-PE" sz="3600" b="1" dirty="0" smtClean="0"/>
              <a:t>obrar </a:t>
            </a:r>
            <a:r>
              <a:rPr lang="es-PE" sz="3600" b="1" dirty="0"/>
              <a:t>de una manera o de otra; por lo que es responsable de sus actos.  (RAE)</a:t>
            </a:r>
          </a:p>
          <a:p>
            <a:pPr marL="45720" indent="0">
              <a:buNone/>
            </a:pPr>
            <a:endParaRPr lang="es-PE" dirty="0"/>
          </a:p>
        </p:txBody>
      </p:sp>
    </p:spTree>
    <p:extLst>
      <p:ext uri="{BB962C8B-B14F-4D97-AF65-F5344CB8AC3E}">
        <p14:creationId xmlns:p14="http://schemas.microsoft.com/office/powerpoint/2010/main" val="19409195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424936" cy="1143000"/>
          </a:xfrm>
        </p:spPr>
        <p:txBody>
          <a:bodyPr>
            <a:normAutofit/>
          </a:bodyPr>
          <a:lstStyle/>
          <a:p>
            <a:pPr marL="0" indent="0" algn="ctr">
              <a:buNone/>
            </a:pPr>
            <a:r>
              <a:rPr lang="es-PE" sz="3200"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t>Dimensiones de la Libertad Personal </a:t>
            </a:r>
          </a:p>
        </p:txBody>
      </p:sp>
      <p:sp>
        <p:nvSpPr>
          <p:cNvPr id="3" name="2 Marcador de contenido"/>
          <p:cNvSpPr>
            <a:spLocks noGrp="1"/>
          </p:cNvSpPr>
          <p:nvPr>
            <p:ph sz="quarter" idx="1"/>
          </p:nvPr>
        </p:nvSpPr>
        <p:spPr>
          <a:xfrm>
            <a:off x="323528" y="1628800"/>
            <a:ext cx="8496944" cy="5040560"/>
          </a:xfrm>
        </p:spPr>
        <p:txBody>
          <a:bodyPr>
            <a:normAutofit/>
          </a:bodyPr>
          <a:lstStyle/>
          <a:p>
            <a:pPr marL="45720" indent="0" algn="just">
              <a:buNone/>
            </a:pPr>
            <a:r>
              <a:rPr lang="es-PE" sz="3600" b="1" dirty="0"/>
              <a:t>El Tribunal Constitucional ha señalado que la libertad personal es un derecho subjetivo en virtud del cual ninguna persona puede sufrir una limitación o restricción a su libertad </a:t>
            </a:r>
            <a:r>
              <a:rPr lang="es-PE" sz="3600" b="1" dirty="0" smtClean="0"/>
              <a:t>física </a:t>
            </a:r>
            <a:r>
              <a:rPr lang="es-PE" sz="3600" b="1" dirty="0"/>
              <a:t>o ambulatoria, ya sea </a:t>
            </a:r>
            <a:r>
              <a:rPr lang="es-PE" sz="3600" b="1" dirty="0" smtClean="0"/>
              <a:t>mediante  </a:t>
            </a:r>
            <a:r>
              <a:rPr lang="es-PE" sz="3600" b="1" dirty="0"/>
              <a:t>detenciones, internamientos o condenas arbitrarias.</a:t>
            </a:r>
          </a:p>
          <a:p>
            <a:pPr marL="45720" indent="0">
              <a:buNone/>
            </a:pPr>
            <a:endParaRPr lang="es-PE" dirty="0"/>
          </a:p>
        </p:txBody>
      </p:sp>
    </p:spTree>
    <p:extLst>
      <p:ext uri="{BB962C8B-B14F-4D97-AF65-F5344CB8AC3E}">
        <p14:creationId xmlns:p14="http://schemas.microsoft.com/office/powerpoint/2010/main" val="39463853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60648"/>
            <a:ext cx="8424936" cy="5976664"/>
          </a:xfrm>
        </p:spPr>
        <p:txBody>
          <a:bodyPr>
            <a:normAutofit/>
          </a:bodyPr>
          <a:lstStyle/>
          <a:p>
            <a:pPr marL="45720" indent="0" algn="just">
              <a:buNone/>
            </a:pPr>
            <a:endParaRPr lang="es-PE" sz="3200" b="1" dirty="0" smtClean="0"/>
          </a:p>
          <a:p>
            <a:pPr marL="45720" indent="0" algn="just">
              <a:buNone/>
            </a:pPr>
            <a:endParaRPr lang="es-PE" sz="3200" b="1" dirty="0" smtClean="0"/>
          </a:p>
          <a:p>
            <a:pPr marL="45720" indent="0" algn="just">
              <a:buNone/>
            </a:pPr>
            <a:r>
              <a:rPr lang="es-PE" sz="3200" b="1" dirty="0" smtClean="0"/>
              <a:t>La </a:t>
            </a:r>
            <a:r>
              <a:rPr lang="es-PE" sz="3200" b="1" dirty="0"/>
              <a:t>plena vigencia del derecho fundamental a la libertad personal es un elemento vital para el funcionamiento del Estado Social y democrático de derecho, pues no sólo es una manifestación concreta del valor libertad implícitamente reconocido en la Constitución, sino como presupuesto necesario para el ejercicio de otros derechos fundamentales (STC 00019-2005-PI/TC)     </a:t>
            </a:r>
          </a:p>
          <a:p>
            <a:pPr marL="45720" indent="0">
              <a:buNone/>
            </a:pPr>
            <a:endParaRPr lang="es-PE" dirty="0"/>
          </a:p>
        </p:txBody>
      </p:sp>
    </p:spTree>
    <p:extLst>
      <p:ext uri="{BB962C8B-B14F-4D97-AF65-F5344CB8AC3E}">
        <p14:creationId xmlns:p14="http://schemas.microsoft.com/office/powerpoint/2010/main" val="37589054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43408"/>
            <a:ext cx="9143999" cy="1296143"/>
          </a:xfrm>
        </p:spPr>
        <p:txBody>
          <a:bodyPr>
            <a:normAutofit fontScale="90000"/>
          </a:bodyPr>
          <a:lstStyle/>
          <a:p>
            <a:pPr marL="182880" indent="0" algn="ctr">
              <a:buNone/>
            </a:pPr>
            <a:r>
              <a:rPr lang="es-PE" dirty="0" smtClean="0">
                <a:solidFill>
                  <a:srgbClr val="FF0000"/>
                </a:solidFill>
              </a:rPr>
              <a:t/>
            </a:r>
            <a:br>
              <a:rPr lang="es-PE" dirty="0" smtClean="0">
                <a:solidFill>
                  <a:srgbClr val="FF0000"/>
                </a:solidFill>
              </a:rPr>
            </a:br>
            <a:r>
              <a:rPr lang="es-PE"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PROCESOS CONSTITUCIONALES DE LA LIBERTAD</a:t>
            </a:r>
            <a:endParaRPr lang="es-PE"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251520" y="908720"/>
            <a:ext cx="8496944" cy="7920880"/>
          </a:xfrm>
        </p:spPr>
        <p:txBody>
          <a:bodyPr>
            <a:normAutofit/>
          </a:bodyPr>
          <a:lstStyle/>
          <a:p>
            <a:endParaRPr lang="es-PE" u="sng" dirty="0" smtClean="0"/>
          </a:p>
          <a:p>
            <a:pPr algn="just"/>
            <a:r>
              <a:rPr lang="es-PE" sz="2250" b="1" u="sng" dirty="0" smtClean="0">
                <a:solidFill>
                  <a:schemeClr val="tx1"/>
                </a:solidFill>
                <a:latin typeface="Times New Roman" pitchFamily="18" charset="0"/>
                <a:cs typeface="Times New Roman" pitchFamily="18" charset="0"/>
              </a:rPr>
              <a:t>Herramientas procesales destinadas a tutelar las diversas dimensiones de los derechos básicos de la persona</a:t>
            </a:r>
            <a:r>
              <a:rPr lang="es-PE" sz="2250" b="1" dirty="0" smtClean="0">
                <a:solidFill>
                  <a:schemeClr val="tx1"/>
                </a:solidFill>
                <a:latin typeface="Times New Roman" pitchFamily="18" charset="0"/>
                <a:cs typeface="Times New Roman" pitchFamily="18" charset="0"/>
              </a:rPr>
              <a:t>, siendo que en el modelo peruano son cuatro: Los procesos de </a:t>
            </a:r>
            <a:r>
              <a:rPr lang="es-PE" sz="225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hábeas corpus</a:t>
            </a:r>
            <a:r>
              <a:rPr lang="es-PE" sz="2250" b="1" dirty="0" smtClean="0">
                <a:solidFill>
                  <a:schemeClr val="tx1"/>
                </a:solidFill>
                <a:latin typeface="Times New Roman" pitchFamily="18" charset="0"/>
                <a:cs typeface="Times New Roman" pitchFamily="18" charset="0"/>
              </a:rPr>
              <a:t>, el </a:t>
            </a:r>
            <a:r>
              <a:rPr lang="es-PE" sz="225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amparo</a:t>
            </a:r>
            <a:r>
              <a:rPr lang="es-PE" sz="2250" b="1" dirty="0" smtClean="0">
                <a:solidFill>
                  <a:srgbClr val="FF0000"/>
                </a:solidFill>
                <a:latin typeface="Times New Roman" pitchFamily="18" charset="0"/>
                <a:cs typeface="Times New Roman" pitchFamily="18" charset="0"/>
              </a:rPr>
              <a:t>, </a:t>
            </a:r>
            <a:r>
              <a:rPr lang="es-PE" sz="2250" b="1" dirty="0" smtClean="0">
                <a:solidFill>
                  <a:schemeClr val="tx1"/>
                </a:solidFill>
                <a:latin typeface="Times New Roman" pitchFamily="18" charset="0"/>
                <a:cs typeface="Times New Roman" pitchFamily="18" charset="0"/>
              </a:rPr>
              <a:t>el </a:t>
            </a:r>
            <a:r>
              <a:rPr lang="es-PE" sz="225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hábeas data</a:t>
            </a:r>
            <a:r>
              <a:rPr lang="es-PE" sz="225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s-PE" sz="2250" b="1" dirty="0" smtClean="0">
                <a:solidFill>
                  <a:schemeClr val="tx1"/>
                </a:solidFill>
                <a:latin typeface="Times New Roman" pitchFamily="18" charset="0"/>
                <a:cs typeface="Times New Roman" pitchFamily="18" charset="0"/>
              </a:rPr>
              <a:t>y </a:t>
            </a:r>
            <a:r>
              <a:rPr lang="es-PE" sz="225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cumplimiento</a:t>
            </a:r>
            <a:r>
              <a:rPr lang="es-PE" sz="2250" b="1" dirty="0" smtClean="0">
                <a:solidFill>
                  <a:srgbClr val="FF0000"/>
                </a:solidFill>
                <a:latin typeface="Times New Roman" pitchFamily="18" charset="0"/>
                <a:cs typeface="Times New Roman" pitchFamily="18" charset="0"/>
              </a:rPr>
              <a:t>. </a:t>
            </a:r>
            <a:r>
              <a:rPr lang="es-PE" sz="225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DIGNIDAD</a:t>
            </a:r>
          </a:p>
          <a:p>
            <a:pPr algn="just"/>
            <a:r>
              <a:rPr lang="es-PE" sz="2250" b="1" dirty="0" smtClean="0">
                <a:solidFill>
                  <a:schemeClr val="tx1"/>
                </a:solidFill>
                <a:latin typeface="Times New Roman" pitchFamily="18" charset="0"/>
                <a:cs typeface="Times New Roman" pitchFamily="18" charset="0"/>
              </a:rPr>
              <a:t>Procesos constitucionales que van a tutelar la parte dogmática de la Constitución y pueden identificarse como “compartidos” jurisdiccionalmente, porque </a:t>
            </a:r>
            <a:r>
              <a:rPr lang="es-PE" sz="2250" b="1" i="1" dirty="0" smtClean="0">
                <a:solidFill>
                  <a:srgbClr val="FF0000"/>
                </a:solidFill>
                <a:latin typeface="Times New Roman" pitchFamily="18" charset="0"/>
                <a:cs typeface="Times New Roman" pitchFamily="18" charset="0"/>
              </a:rPr>
              <a:t>prima </a:t>
            </a:r>
            <a:r>
              <a:rPr lang="es-PE" sz="2250" b="1" i="1" dirty="0" err="1" smtClean="0">
                <a:solidFill>
                  <a:srgbClr val="FF0000"/>
                </a:solidFill>
                <a:latin typeface="Times New Roman" pitchFamily="18" charset="0"/>
                <a:cs typeface="Times New Roman" pitchFamily="18" charset="0"/>
              </a:rPr>
              <a:t>facie</a:t>
            </a:r>
            <a:r>
              <a:rPr lang="es-PE" sz="2250" b="1" i="1" dirty="0" smtClean="0">
                <a:solidFill>
                  <a:srgbClr val="FF0000"/>
                </a:solidFill>
                <a:latin typeface="Times New Roman" pitchFamily="18" charset="0"/>
                <a:cs typeface="Times New Roman" pitchFamily="18" charset="0"/>
              </a:rPr>
              <a:t> </a:t>
            </a:r>
            <a:r>
              <a:rPr lang="es-PE" sz="2250" b="1" dirty="0" smtClean="0">
                <a:solidFill>
                  <a:srgbClr val="FF0000"/>
                </a:solidFill>
                <a:latin typeface="Times New Roman" pitchFamily="18" charset="0"/>
                <a:cs typeface="Times New Roman" pitchFamily="18" charset="0"/>
              </a:rPr>
              <a:t>los conocen el Poder Judicial</a:t>
            </a:r>
            <a:r>
              <a:rPr lang="es-PE" sz="2250" b="1" dirty="0" smtClean="0">
                <a:solidFill>
                  <a:schemeClr val="tx1"/>
                </a:solidFill>
                <a:latin typeface="Times New Roman" pitchFamily="18" charset="0"/>
                <a:cs typeface="Times New Roman" pitchFamily="18" charset="0"/>
              </a:rPr>
              <a:t> y </a:t>
            </a:r>
            <a:r>
              <a:rPr lang="es-PE" sz="2250" b="1" dirty="0" smtClean="0">
                <a:solidFill>
                  <a:srgbClr val="C00000"/>
                </a:solidFill>
                <a:latin typeface="Times New Roman" pitchFamily="18" charset="0"/>
                <a:cs typeface="Times New Roman" pitchFamily="18" charset="0"/>
              </a:rPr>
              <a:t>eventualmente pueden llegar al Tribunal Constitucional mediante el Recurso de Agravio Constitucional (RAC) </a:t>
            </a:r>
            <a:r>
              <a:rPr lang="es-PE" sz="2250" b="1" dirty="0" smtClean="0">
                <a:solidFill>
                  <a:schemeClr val="tx1"/>
                </a:solidFill>
                <a:latin typeface="Times New Roman" pitchFamily="18" charset="0"/>
                <a:cs typeface="Times New Roman" pitchFamily="18" charset="0"/>
              </a:rPr>
              <a:t>cuando la judicatura ordinaria deniega o desestima la pretensión del justiciable. Excepcionalmente el </a:t>
            </a:r>
            <a:r>
              <a:rPr lang="es-PE" sz="2250" b="1" dirty="0" smtClean="0">
                <a:solidFill>
                  <a:srgbClr val="C00000"/>
                </a:solidFill>
                <a:latin typeface="Times New Roman" pitchFamily="18" charset="0"/>
                <a:cs typeface="Times New Roman" pitchFamily="18" charset="0"/>
              </a:rPr>
              <a:t>RAC</a:t>
            </a:r>
            <a:r>
              <a:rPr lang="es-PE" sz="2250" b="1" dirty="0" smtClean="0">
                <a:solidFill>
                  <a:schemeClr val="tx1"/>
                </a:solidFill>
                <a:latin typeface="Times New Roman" pitchFamily="18" charset="0"/>
                <a:cs typeface="Times New Roman" pitchFamily="18" charset="0"/>
              </a:rPr>
              <a:t> pueden ser utilizados por los Procuradores que representan al Estado en supuestos en que mediante </a:t>
            </a:r>
            <a:r>
              <a:rPr lang="es-PE" sz="2250" b="1" dirty="0">
                <a:solidFill>
                  <a:schemeClr val="tx1"/>
                </a:solidFill>
                <a:latin typeface="Times New Roman" pitchFamily="18" charset="0"/>
                <a:cs typeface="Times New Roman" pitchFamily="18" charset="0"/>
              </a:rPr>
              <a:t>hábeas </a:t>
            </a:r>
            <a:r>
              <a:rPr lang="es-PE" sz="2250" b="1" dirty="0" smtClean="0">
                <a:solidFill>
                  <a:schemeClr val="tx1"/>
                </a:solidFill>
                <a:latin typeface="Times New Roman" pitchFamily="18" charset="0"/>
                <a:cs typeface="Times New Roman" pitchFamily="18" charset="0"/>
              </a:rPr>
              <a:t>corpus se haya beneficiado a favorecidos vinculados al </a:t>
            </a:r>
            <a:r>
              <a:rPr lang="es-PE" sz="2250" b="1" i="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Tráfico Ilícito de Drogas, lavado de activos y terrorismo.</a:t>
            </a:r>
            <a:r>
              <a:rPr lang="es-PE" sz="2250" b="1" i="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endParaRPr lang="es-PE" dirty="0"/>
          </a:p>
        </p:txBody>
      </p:sp>
    </p:spTree>
    <p:extLst>
      <p:ext uri="{BB962C8B-B14F-4D97-AF65-F5344CB8AC3E}">
        <p14:creationId xmlns:p14="http://schemas.microsoft.com/office/powerpoint/2010/main" val="17525575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640960" cy="1080120"/>
          </a:xfrm>
        </p:spPr>
        <p:txBody>
          <a:bodyPr>
            <a:normAutofit fontScale="90000"/>
          </a:bodyPr>
          <a:lstStyle/>
          <a:p>
            <a:pPr marL="114300" indent="0" algn="ctr"/>
            <a:r>
              <a:rPr lang="es-PE" dirty="0">
                <a:solidFill>
                  <a:schemeClr val="tx1"/>
                </a:solidFill>
                <a:latin typeface="Times New Roman" pitchFamily="18" charset="0"/>
                <a:cs typeface="Times New Roman" pitchFamily="18" charset="0"/>
              </a:rPr>
              <a:t/>
            </a:r>
            <a:br>
              <a:rPr lang="es-PE" dirty="0">
                <a:solidFill>
                  <a:schemeClr val="tx1"/>
                </a:solidFill>
                <a:latin typeface="Times New Roman" pitchFamily="18" charset="0"/>
                <a:cs typeface="Times New Roman" pitchFamily="18" charset="0"/>
              </a:rPr>
            </a:br>
            <a:r>
              <a:rPr lang="es-PE" sz="4000" dirty="0" smtClean="0">
                <a:solidFill>
                  <a:srgbClr val="FF0000"/>
                </a:solidFill>
                <a:effectLst>
                  <a:outerShdw blurRad="38100" dist="38100" dir="2700000" algn="tl">
                    <a:srgbClr val="000000">
                      <a:alpha val="43137"/>
                    </a:srgbClr>
                  </a:outerShdw>
                </a:effectLst>
              </a:rPr>
              <a:t>Finalidad de los procesos constitucionales</a:t>
            </a:r>
            <a:endParaRPr lang="es-PE" sz="4000" dirty="0">
              <a:solidFill>
                <a:srgbClr val="FF0000"/>
              </a:solidFill>
            </a:endParaRPr>
          </a:p>
        </p:txBody>
      </p:sp>
      <p:sp>
        <p:nvSpPr>
          <p:cNvPr id="3" name="2 Marcador de contenido"/>
          <p:cNvSpPr>
            <a:spLocks noGrp="1"/>
          </p:cNvSpPr>
          <p:nvPr>
            <p:ph sz="quarter" idx="1"/>
          </p:nvPr>
        </p:nvSpPr>
        <p:spPr>
          <a:xfrm>
            <a:off x="0" y="620688"/>
            <a:ext cx="8820472" cy="6237312"/>
          </a:xfrm>
        </p:spPr>
        <p:txBody>
          <a:bodyPr>
            <a:normAutofit lnSpcReduction="10000"/>
          </a:bodyPr>
          <a:lstStyle/>
          <a:p>
            <a:pPr marL="114300" indent="0" algn="just">
              <a:buNone/>
            </a:pPr>
            <a:endParaRPr lang="es-PE" dirty="0">
              <a:solidFill>
                <a:schemeClr val="tx1"/>
              </a:solidFill>
              <a:latin typeface="Times New Roman" pitchFamily="18" charset="0"/>
              <a:cs typeface="Times New Roman" pitchFamily="18" charset="0"/>
            </a:endParaRPr>
          </a:p>
          <a:p>
            <a:pPr marL="114300" indent="0" algn="just">
              <a:buNone/>
            </a:pPr>
            <a:endParaRPr lang="es-PE" sz="2400" dirty="0" smtClean="0">
              <a:latin typeface="Times New Roman" pitchFamily="18" charset="0"/>
              <a:cs typeface="Times New Roman" pitchFamily="18" charset="0"/>
            </a:endParaRPr>
          </a:p>
          <a:p>
            <a:pPr marL="114300" indent="0" algn="just">
              <a:buNone/>
            </a:pPr>
            <a:r>
              <a:rPr lang="es-PE" sz="2800" dirty="0" smtClean="0">
                <a:latin typeface="Times New Roman" pitchFamily="18" charset="0"/>
                <a:cs typeface="Times New Roman" pitchFamily="18" charset="0"/>
              </a:rPr>
              <a:t>El </a:t>
            </a:r>
            <a:r>
              <a:rPr lang="es-PE" sz="2800" dirty="0">
                <a:latin typeface="Times New Roman" pitchFamily="18" charset="0"/>
                <a:cs typeface="Times New Roman" pitchFamily="18" charset="0"/>
              </a:rPr>
              <a:t>Proceso Constitucional tiene como objeto </a:t>
            </a:r>
            <a:r>
              <a:rPr lang="es-PE"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asegurar el funcionamiento adecuado del orden constitucional y la vigencia efectiva de los derechos constitucionales</a:t>
            </a:r>
            <a:r>
              <a:rPr lang="es-PE" sz="2800" b="1" dirty="0">
                <a:latin typeface="Times New Roman" pitchFamily="18" charset="0"/>
                <a:cs typeface="Times New Roman" pitchFamily="18" charset="0"/>
              </a:rPr>
              <a:t> </a:t>
            </a:r>
            <a:r>
              <a:rPr lang="es-PE" sz="2800" dirty="0">
                <a:latin typeface="Times New Roman" pitchFamily="18" charset="0"/>
                <a:cs typeface="Times New Roman" pitchFamily="18" charset="0"/>
              </a:rPr>
              <a:t>conforme se encuentra previsto en el artículo II del Titulo Preliminar del Código Procesal Constitucional.   </a:t>
            </a:r>
          </a:p>
          <a:p>
            <a:pPr marL="114300" indent="0" algn="just">
              <a:buNone/>
            </a:pPr>
            <a:r>
              <a:rPr lang="es-PE" sz="2800" dirty="0">
                <a:latin typeface="Times New Roman" pitchFamily="18" charset="0"/>
                <a:cs typeface="Times New Roman" pitchFamily="18" charset="0"/>
              </a:rPr>
              <a:t>Son </a:t>
            </a:r>
            <a:r>
              <a:rPr lang="es-PE" sz="2800" b="1" u="sng" dirty="0">
                <a:latin typeface="Times New Roman" pitchFamily="18" charset="0"/>
                <a:cs typeface="Times New Roman" pitchFamily="18" charset="0"/>
              </a:rPr>
              <a:t>fines esenciales</a:t>
            </a:r>
            <a:r>
              <a:rPr lang="es-PE" sz="2800" dirty="0">
                <a:latin typeface="Times New Roman" pitchFamily="18" charset="0"/>
                <a:cs typeface="Times New Roman" pitchFamily="18" charset="0"/>
              </a:rPr>
              <a:t> de los procesos constitucionales </a:t>
            </a:r>
            <a:r>
              <a:rPr lang="es-PE" sz="2800" b="1" i="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garantizar la primacía de la Constitución y la vigencia efectiva de los derechos constitucionales o fundamentales</a:t>
            </a:r>
            <a:r>
              <a:rPr lang="es-PE" sz="2800" dirty="0">
                <a:solidFill>
                  <a:srgbClr val="C00000"/>
                </a:solidFill>
                <a:latin typeface="Times New Roman" pitchFamily="18" charset="0"/>
                <a:cs typeface="Times New Roman" pitchFamily="18" charset="0"/>
              </a:rPr>
              <a:t>.  </a:t>
            </a:r>
          </a:p>
          <a:p>
            <a:pPr marL="114300" indent="0" algn="just">
              <a:buNone/>
            </a:pPr>
            <a:r>
              <a:rPr lang="es-PE" sz="2800" dirty="0">
                <a:latin typeface="Times New Roman" pitchFamily="18" charset="0"/>
                <a:cs typeface="Times New Roman" pitchFamily="18" charset="0"/>
              </a:rPr>
              <a:t>Tiene una </a:t>
            </a:r>
            <a:r>
              <a:rPr lang="es-PE" sz="2800" b="1" u="sng" dirty="0">
                <a:latin typeface="Times New Roman" pitchFamily="18" charset="0"/>
                <a:cs typeface="Times New Roman" pitchFamily="18" charset="0"/>
              </a:rPr>
              <a:t>doble naturaleza</a:t>
            </a:r>
            <a:r>
              <a:rPr lang="es-PE" sz="2800" dirty="0">
                <a:latin typeface="Times New Roman" pitchFamily="18" charset="0"/>
                <a:cs typeface="Times New Roman" pitchFamily="18" charset="0"/>
              </a:rPr>
              <a:t>, pues por un lado los procesos constitucionales persiguen no sólo la </a:t>
            </a:r>
            <a:r>
              <a:rPr lang="es-PE" sz="2800" b="1" u="sng" dirty="0">
                <a:latin typeface="Times New Roman" pitchFamily="18" charset="0"/>
                <a:cs typeface="Times New Roman" pitchFamily="18" charset="0"/>
              </a:rPr>
              <a:t>tutela subjetiva de los derechos fundamentales de las personas</a:t>
            </a:r>
            <a:r>
              <a:rPr lang="es-PE" sz="2800" dirty="0">
                <a:latin typeface="Times New Roman" pitchFamily="18" charset="0"/>
                <a:cs typeface="Times New Roman" pitchFamily="18" charset="0"/>
              </a:rPr>
              <a:t>, sino también comprenden la </a:t>
            </a:r>
            <a:r>
              <a:rPr lang="es-PE" sz="2800" b="1" u="sng" dirty="0">
                <a:latin typeface="Times New Roman" pitchFamily="18" charset="0"/>
                <a:cs typeface="Times New Roman" pitchFamily="18" charset="0"/>
              </a:rPr>
              <a:t>tutela objetiva de la Constitución</a:t>
            </a:r>
            <a:r>
              <a:rPr lang="es-PE" sz="2800" dirty="0">
                <a:latin typeface="Times New Roman" pitchFamily="18" charset="0"/>
                <a:cs typeface="Times New Roman" pitchFamily="18" charset="0"/>
              </a:rPr>
              <a:t>. </a:t>
            </a:r>
          </a:p>
          <a:p>
            <a:pPr marL="45720" indent="0">
              <a:buNone/>
            </a:pPr>
            <a:endParaRPr lang="es-PE" dirty="0"/>
          </a:p>
        </p:txBody>
      </p:sp>
    </p:spTree>
    <p:extLst>
      <p:ext uri="{BB962C8B-B14F-4D97-AF65-F5344CB8AC3E}">
        <p14:creationId xmlns:p14="http://schemas.microsoft.com/office/powerpoint/2010/main" val="37046482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43408"/>
            <a:ext cx="8280920" cy="1143000"/>
          </a:xfrm>
        </p:spPr>
        <p:txBody>
          <a:bodyPr/>
          <a:lstStyle/>
          <a:p>
            <a:pPr algn="ctr">
              <a:buNone/>
            </a:pPr>
            <a:r>
              <a:rPr lang="es-PE" b="1" dirty="0" smtClean="0">
                <a:solidFill>
                  <a:srgbClr val="FF0000"/>
                </a:solidFill>
                <a:effectLst>
                  <a:outerShdw blurRad="38100" dist="38100" dir="2700000" algn="tl">
                    <a:srgbClr val="000000">
                      <a:alpha val="43137"/>
                    </a:srgbClr>
                  </a:outerShdw>
                </a:effectLst>
              </a:rPr>
              <a:t>Procesos Constitucionales </a:t>
            </a:r>
            <a:endParaRPr lang="es-PE" b="1" dirty="0">
              <a:solidFill>
                <a:srgbClr val="FF0000"/>
              </a:solidFill>
            </a:endParaRPr>
          </a:p>
        </p:txBody>
      </p:sp>
      <p:sp>
        <p:nvSpPr>
          <p:cNvPr id="3" name="2 Marcador de contenido"/>
          <p:cNvSpPr>
            <a:spLocks noGrp="1"/>
          </p:cNvSpPr>
          <p:nvPr>
            <p:ph sz="quarter" idx="1"/>
          </p:nvPr>
        </p:nvSpPr>
        <p:spPr>
          <a:xfrm>
            <a:off x="179512" y="908720"/>
            <a:ext cx="8568952" cy="5760640"/>
          </a:xfrm>
        </p:spPr>
        <p:txBody>
          <a:bodyPr>
            <a:normAutofit fontScale="92500" lnSpcReduction="20000"/>
          </a:bodyPr>
          <a:lstStyle/>
          <a:p>
            <a:pPr algn="just">
              <a:buNone/>
            </a:pPr>
            <a:r>
              <a:rPr lang="es-PE" b="1" dirty="0" smtClean="0"/>
              <a:t>	El Código Procesal Constitucional establece que los procesos constitucionales son instrumentos:</a:t>
            </a:r>
          </a:p>
          <a:p>
            <a:pPr algn="just">
              <a:buNone/>
            </a:pPr>
            <a:endParaRPr lang="es-PE" dirty="0" smtClean="0"/>
          </a:p>
          <a:p>
            <a:pPr algn="just">
              <a:buNone/>
            </a:pPr>
            <a:r>
              <a:rPr lang="es-PE" dirty="0" smtClean="0"/>
              <a:t>	</a:t>
            </a:r>
            <a:r>
              <a:rPr lang="es-PE" b="1" dirty="0" smtClean="0"/>
              <a:t>1.- De protección de los derechos fundamentales de la persona: </a:t>
            </a:r>
            <a:r>
              <a:rPr lang="es-PE" dirty="0" smtClean="0"/>
              <a:t>	</a:t>
            </a:r>
            <a:r>
              <a:rPr lang="es-PE" b="1" dirty="0" smtClean="0">
                <a:solidFill>
                  <a:srgbClr val="FF0000"/>
                </a:solidFill>
                <a:effectLst>
                  <a:outerShdw blurRad="38100" dist="38100" dir="2700000" algn="tl">
                    <a:srgbClr val="000000">
                      <a:alpha val="43137"/>
                    </a:srgbClr>
                  </a:outerShdw>
                </a:effectLst>
              </a:rPr>
              <a:t>HÁBEAS CORPUS, AMPARO, HÁBEAS DATA y CUMPLIMIENTO </a:t>
            </a:r>
            <a:r>
              <a:rPr lang="es-PE" b="1" dirty="0" smtClean="0"/>
              <a:t>(Defensa de los derechos subjetivos afincados en la Constitución). </a:t>
            </a:r>
          </a:p>
          <a:p>
            <a:pPr algn="just">
              <a:buNone/>
            </a:pPr>
            <a:endParaRPr lang="es-PE" dirty="0" smtClean="0"/>
          </a:p>
          <a:p>
            <a:pPr algn="just">
              <a:buNone/>
            </a:pPr>
            <a:r>
              <a:rPr lang="es-PE" dirty="0" smtClean="0"/>
              <a:t>	</a:t>
            </a:r>
            <a:r>
              <a:rPr lang="es-PE" b="1" dirty="0" smtClean="0"/>
              <a:t>2.- Salvaguardan la Coherencia y la Unidad del ordenamiento  la constitucional (Defensa objetiva y abstracta de la Constitución): </a:t>
            </a:r>
            <a:r>
              <a:rPr lang="es-PE" dirty="0" smtClean="0"/>
              <a:t>		</a:t>
            </a:r>
          </a:p>
          <a:p>
            <a:pPr>
              <a:buNone/>
            </a:pPr>
            <a:r>
              <a:rPr lang="es-PE" b="1" dirty="0" smtClean="0">
                <a:solidFill>
                  <a:srgbClr val="FF0000"/>
                </a:solidFill>
                <a:effectLst>
                  <a:outerShdw blurRad="38100" dist="38100" dir="2700000" algn="tl">
                    <a:srgbClr val="000000">
                      <a:alpha val="43137"/>
                    </a:srgbClr>
                  </a:outerShdw>
                </a:effectLst>
              </a:rPr>
              <a:t>	INCONSTITUCIONALIDAD, ACCIÓN  POPULAR Y LOS CONFLICTOS DE COMPETENCIA</a:t>
            </a:r>
            <a:r>
              <a:rPr lang="es-PE" dirty="0" smtClean="0"/>
              <a:t>.       </a:t>
            </a:r>
          </a:p>
          <a:p>
            <a:pPr>
              <a:buNone/>
            </a:pPr>
            <a:endParaRPr lang="es-PE" dirty="0"/>
          </a:p>
        </p:txBody>
      </p:sp>
    </p:spTree>
    <p:extLst>
      <p:ext uri="{BB962C8B-B14F-4D97-AF65-F5344CB8AC3E}">
        <p14:creationId xmlns:p14="http://schemas.microsoft.com/office/powerpoint/2010/main" val="20947805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dirty="0"/>
          </a:p>
        </p:txBody>
      </p:sp>
      <p:sp>
        <p:nvSpPr>
          <p:cNvPr id="46" name="45 Marcador de contenido"/>
          <p:cNvSpPr>
            <a:spLocks noGrp="1"/>
          </p:cNvSpPr>
          <p:nvPr>
            <p:ph sz="quarter" idx="1"/>
          </p:nvPr>
        </p:nvSpPr>
        <p:spPr>
          <a:xfrm rot="5400000">
            <a:off x="3391840" y="-1079472"/>
            <a:ext cx="776144" cy="5616624"/>
          </a:xfrm>
          <a:prstGeom prst="leftBrace">
            <a:avLst/>
          </a:prstGeom>
          <a:noFill/>
          <a:ln w="25400" cap="flat" cmpd="sng" algn="ctr">
            <a:solidFill>
              <a:srgbClr val="FF67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endParaRPr lang="es-PE" dirty="0"/>
          </a:p>
        </p:txBody>
      </p:sp>
      <p:sp>
        <p:nvSpPr>
          <p:cNvPr id="4" name="3 Flecha en U"/>
          <p:cNvSpPr/>
          <p:nvPr/>
        </p:nvSpPr>
        <p:spPr>
          <a:xfrm rot="10800000">
            <a:off x="2699792" y="4312555"/>
            <a:ext cx="2993646" cy="829192"/>
          </a:xfrm>
          <a:prstGeom prst="utur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5" name="3 Marcador de contenido"/>
          <p:cNvSpPr txBox="1">
            <a:spLocks/>
          </p:cNvSpPr>
          <p:nvPr/>
        </p:nvSpPr>
        <p:spPr>
          <a:xfrm>
            <a:off x="1403648" y="476672"/>
            <a:ext cx="4176464" cy="936848"/>
          </a:xfrm>
          <a:prstGeom prst="bevel">
            <a:avLst/>
          </a:prstGeom>
          <a:solidFill>
            <a:sysClr val="window" lastClr="FFFFFF"/>
          </a:solidFill>
          <a:ln w="15875" cap="flat" cmpd="sng" algn="ctr">
            <a:solidFill>
              <a:srgbClr val="FF0000"/>
            </a:solidFill>
            <a:prstDash val="solid"/>
          </a:ln>
          <a:effectLst/>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ts val="0"/>
              </a:spcBef>
              <a:spcAft>
                <a:spcPts val="0"/>
              </a:spcAft>
              <a:buFontTx/>
              <a:buNone/>
              <a:defRPr/>
            </a:pPr>
            <a:r>
              <a:rPr lang="es-PE" sz="2800" kern="0" dirty="0" smtClean="0">
                <a:solidFill>
                  <a:sysClr val="windowText" lastClr="000000"/>
                </a:solidFill>
                <a:effectLst>
                  <a:outerShdw blurRad="38100" dist="38100" dir="2700000" algn="tl">
                    <a:srgbClr val="000000">
                      <a:alpha val="43137"/>
                    </a:srgbClr>
                  </a:outerShdw>
                </a:effectLst>
                <a:latin typeface="Candara"/>
              </a:rPr>
              <a:t>PODER JUDICIAL </a:t>
            </a:r>
            <a:endParaRPr lang="es-PE" sz="2800" kern="0" dirty="0">
              <a:solidFill>
                <a:sysClr val="windowText" lastClr="000000"/>
              </a:solidFill>
              <a:effectLst>
                <a:outerShdw blurRad="38100" dist="38100" dir="2700000" algn="tl">
                  <a:srgbClr val="000000">
                    <a:alpha val="43137"/>
                  </a:srgbClr>
                </a:outerShdw>
              </a:effectLst>
              <a:latin typeface="Candara"/>
            </a:endParaRPr>
          </a:p>
        </p:txBody>
      </p:sp>
      <p:sp>
        <p:nvSpPr>
          <p:cNvPr id="6" name="5 Bisel"/>
          <p:cNvSpPr/>
          <p:nvPr/>
        </p:nvSpPr>
        <p:spPr>
          <a:xfrm>
            <a:off x="6444208" y="476672"/>
            <a:ext cx="2251881" cy="851016"/>
          </a:xfrm>
          <a:prstGeom prst="bevel">
            <a:avLst/>
          </a:prstGeom>
          <a:solidFill>
            <a:srgbClr val="C00000"/>
          </a:solidFill>
          <a:ln w="15875" cap="flat" cmpd="sng" algn="ctr">
            <a:solidFill>
              <a:srgbClr val="94C60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ndara"/>
                <a:ea typeface="+mn-ea"/>
                <a:cs typeface="+mn-cs"/>
              </a:rPr>
              <a:t>TRIBUNAL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ndara"/>
                <a:ea typeface="+mn-ea"/>
                <a:cs typeface="+mn-cs"/>
              </a:rPr>
              <a:t>CONSTITUCIONAL </a:t>
            </a:r>
            <a:endParaRPr kumimoji="0" lang="es-PE" sz="18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Candara"/>
              <a:ea typeface="+mn-ea"/>
              <a:cs typeface="+mn-cs"/>
            </a:endParaRPr>
          </a:p>
        </p:txBody>
      </p:sp>
      <p:sp>
        <p:nvSpPr>
          <p:cNvPr id="7" name="6 Pergamino vertical"/>
          <p:cNvSpPr/>
          <p:nvPr/>
        </p:nvSpPr>
        <p:spPr>
          <a:xfrm>
            <a:off x="1283743" y="2593666"/>
            <a:ext cx="839986" cy="1368152"/>
          </a:xfrm>
          <a:prstGeom prst="verticalScroll">
            <a:avLst/>
          </a:prstGeom>
          <a:solidFill>
            <a:srgbClr val="FF6700"/>
          </a:solidFill>
          <a:ln w="15875" cap="flat" cmpd="sng" algn="ctr">
            <a:solidFill>
              <a:srgbClr val="94C60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err="1" smtClean="0">
                <a:ln>
                  <a:noFill/>
                </a:ln>
                <a:solidFill>
                  <a:sysClr val="window" lastClr="FFFFFF"/>
                </a:solidFill>
                <a:effectLst/>
                <a:uLnTx/>
                <a:uFillTx/>
                <a:latin typeface="Candara"/>
                <a:ea typeface="+mn-ea"/>
                <a:cs typeface="+mn-cs"/>
              </a:rPr>
              <a:t>Cont</a:t>
            </a:r>
            <a:endParaRPr kumimoji="0" lang="es-PE" sz="1600" b="0" i="0" u="none" strike="noStrike" kern="0" cap="none" spc="0" normalizeH="0" baseline="0" noProof="0" dirty="0" smtClean="0">
              <a:ln>
                <a:noFill/>
              </a:ln>
              <a:solidFill>
                <a:sysClr val="window" lastClr="FFFFFF"/>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600" b="0" i="0" u="none" strike="noStrike" kern="0" cap="none" spc="0" normalizeH="0" baseline="0" noProof="0" dirty="0" err="1" smtClean="0">
                <a:ln>
                  <a:noFill/>
                </a:ln>
                <a:solidFill>
                  <a:sysClr val="window" lastClr="FFFFFF"/>
                </a:solidFill>
                <a:effectLst/>
                <a:uLnTx/>
                <a:uFillTx/>
                <a:latin typeface="Candara"/>
                <a:ea typeface="+mn-ea"/>
                <a:cs typeface="+mn-cs"/>
              </a:rPr>
              <a:t>Dda</a:t>
            </a:r>
            <a:endParaRPr kumimoji="0" lang="es-PE" sz="16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8" name="7 Elipse"/>
          <p:cNvSpPr/>
          <p:nvPr/>
        </p:nvSpPr>
        <p:spPr>
          <a:xfrm>
            <a:off x="2443097" y="2384801"/>
            <a:ext cx="914756" cy="1732156"/>
          </a:xfrm>
          <a:prstGeom prst="ellipse">
            <a:avLst/>
          </a:prstGeom>
          <a:solidFill>
            <a:srgbClr val="FFFF00"/>
          </a:solidFill>
          <a:ln w="158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Sent</a:t>
            </a:r>
            <a:endPar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Aquo</a:t>
            </a:r>
            <a:r>
              <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rPr>
              <a:t> </a:t>
            </a:r>
            <a:endParaRPr kumimoji="0" lang="es-PE" sz="1400" b="1" i="0" u="none" strike="noStrike" kern="0" cap="none" spc="0" normalizeH="0" baseline="0" noProof="0" dirty="0">
              <a:ln>
                <a:noFill/>
              </a:ln>
              <a:solidFill>
                <a:sysClr val="windowText" lastClr="000000"/>
              </a:solidFill>
              <a:effectLst/>
              <a:uLnTx/>
              <a:uFillTx/>
              <a:latin typeface="Candara"/>
              <a:ea typeface="+mn-ea"/>
              <a:cs typeface="+mn-cs"/>
            </a:endParaRPr>
          </a:p>
        </p:txBody>
      </p:sp>
      <p:pic>
        <p:nvPicPr>
          <p:cNvPr id="9"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88074">
            <a:off x="3335506" y="3016163"/>
            <a:ext cx="743776" cy="46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p:nvPr/>
        </p:nvCxnSpPr>
        <p:spPr>
          <a:xfrm flipV="1">
            <a:off x="3253390" y="2467087"/>
            <a:ext cx="494068" cy="216024"/>
          </a:xfrm>
          <a:prstGeom prst="straightConnector1">
            <a:avLst/>
          </a:prstGeom>
          <a:noFill/>
          <a:ln w="25400" cap="flat" cmpd="sng" algn="ctr">
            <a:solidFill>
              <a:sysClr val="windowText" lastClr="000000"/>
            </a:solidFill>
            <a:prstDash val="solid"/>
            <a:tailEnd type="arrow"/>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cxnSp>
      <p:pic>
        <p:nvPicPr>
          <p:cNvPr id="11" name="Picture 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34130">
            <a:off x="3167971" y="3574031"/>
            <a:ext cx="744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redondeado"/>
          <p:cNvSpPr/>
          <p:nvPr/>
        </p:nvSpPr>
        <p:spPr>
          <a:xfrm>
            <a:off x="3769906" y="2287208"/>
            <a:ext cx="685216" cy="359758"/>
          </a:xfrm>
          <a:prstGeom prst="roundRect">
            <a:avLst/>
          </a:prstGeom>
          <a:solidFill>
            <a:srgbClr val="0070C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FUN</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3" name="12 Rectángulo redondeado"/>
          <p:cNvSpPr/>
          <p:nvPr/>
        </p:nvSpPr>
        <p:spPr>
          <a:xfrm>
            <a:off x="3854201" y="3033377"/>
            <a:ext cx="682935" cy="301416"/>
          </a:xfrm>
          <a:prstGeom prst="roundRect">
            <a:avLst/>
          </a:prstGeom>
          <a:solidFill>
            <a:srgbClr val="C0000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INF</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4" name="13 Rectángulo redondeado"/>
          <p:cNvSpPr/>
          <p:nvPr/>
        </p:nvSpPr>
        <p:spPr>
          <a:xfrm>
            <a:off x="3851920" y="3757080"/>
            <a:ext cx="685216" cy="298450"/>
          </a:xfrm>
          <a:prstGeom prst="roundRect">
            <a:avLst/>
          </a:prstGeom>
          <a:solidFill>
            <a:srgbClr val="FF0000"/>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IMP</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15" name="14 Cerrar llave"/>
          <p:cNvSpPr/>
          <p:nvPr/>
        </p:nvSpPr>
        <p:spPr>
          <a:xfrm>
            <a:off x="4481629" y="2274869"/>
            <a:ext cx="450412" cy="2119849"/>
          </a:xfrm>
          <a:prstGeom prst="rightBrace">
            <a:avLst/>
          </a:prstGeom>
          <a:noFill/>
          <a:ln w="25400" cap="flat" cmpd="sng" algn="ctr">
            <a:solidFill>
              <a:sysClr val="windowText" lastClr="0000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andara"/>
              <a:ea typeface="+mn-ea"/>
              <a:cs typeface="+mn-cs"/>
            </a:endParaRPr>
          </a:p>
        </p:txBody>
      </p:sp>
      <p:sp>
        <p:nvSpPr>
          <p:cNvPr id="16" name="15 Elipse"/>
          <p:cNvSpPr/>
          <p:nvPr/>
        </p:nvSpPr>
        <p:spPr>
          <a:xfrm>
            <a:off x="4923602" y="2384801"/>
            <a:ext cx="1160566" cy="1685592"/>
          </a:xfrm>
          <a:prstGeom prst="ellipse">
            <a:avLst/>
          </a:prstGeom>
          <a:solidFill>
            <a:srgbClr val="FFFF00"/>
          </a:solidFill>
          <a:ln w="15875" cap="flat" cmpd="sng" algn="ctr">
            <a:solidFill>
              <a:srgbClr val="FF67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Sent</a:t>
            </a:r>
            <a:endPar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dirty="0" err="1" smtClean="0">
                <a:ln>
                  <a:noFill/>
                </a:ln>
                <a:solidFill>
                  <a:sysClr val="windowText" lastClr="000000"/>
                </a:solidFill>
                <a:effectLst/>
                <a:uLnTx/>
                <a:uFillTx/>
                <a:latin typeface="Candara"/>
                <a:ea typeface="+mn-ea"/>
                <a:cs typeface="+mn-cs"/>
              </a:rPr>
              <a:t>Aquem</a:t>
            </a:r>
            <a:r>
              <a:rPr kumimoji="0" lang="es-PE" sz="1400" b="1" i="0" u="none" strike="noStrike" kern="0" cap="none" spc="0" normalizeH="0" baseline="0" noProof="0" dirty="0" smtClean="0">
                <a:ln>
                  <a:noFill/>
                </a:ln>
                <a:solidFill>
                  <a:sysClr val="windowText" lastClr="000000"/>
                </a:solidFill>
                <a:effectLst/>
                <a:uLnTx/>
                <a:uFillTx/>
                <a:latin typeface="Candara"/>
                <a:ea typeface="+mn-ea"/>
                <a:cs typeface="+mn-cs"/>
              </a:rPr>
              <a:t> </a:t>
            </a:r>
            <a:endParaRPr kumimoji="0" lang="es-PE" sz="1400" b="1" i="0" u="none" strike="noStrike" kern="0" cap="none" spc="0" normalizeH="0" baseline="0" noProof="0" dirty="0">
              <a:ln>
                <a:noFill/>
              </a:ln>
              <a:solidFill>
                <a:sysClr val="windowText" lastClr="000000"/>
              </a:solidFill>
              <a:effectLst/>
              <a:uLnTx/>
              <a:uFillTx/>
              <a:latin typeface="Candara"/>
              <a:ea typeface="+mn-ea"/>
              <a:cs typeface="+mn-cs"/>
            </a:endParaRPr>
          </a:p>
        </p:txBody>
      </p:sp>
      <p:pic>
        <p:nvPicPr>
          <p:cNvPr id="1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460" y="2378311"/>
            <a:ext cx="7191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067" y="2971230"/>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353" y="3666625"/>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5334" y="2556173"/>
            <a:ext cx="584302" cy="3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41329">
            <a:off x="5842404" y="3067111"/>
            <a:ext cx="603699" cy="38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93683">
            <a:off x="5788967" y="3480882"/>
            <a:ext cx="626054"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Flecha a la derecha con muesca"/>
          <p:cNvSpPr/>
          <p:nvPr/>
        </p:nvSpPr>
        <p:spPr>
          <a:xfrm rot="16200000">
            <a:off x="3605026" y="4769780"/>
            <a:ext cx="922340" cy="860595"/>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 name="23 Flecha a la derecha con muesca"/>
          <p:cNvSpPr/>
          <p:nvPr/>
        </p:nvSpPr>
        <p:spPr>
          <a:xfrm rot="16200000">
            <a:off x="6391116" y="4536936"/>
            <a:ext cx="634308" cy="517525"/>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 name="24 Abrir llave"/>
          <p:cNvSpPr/>
          <p:nvPr/>
        </p:nvSpPr>
        <p:spPr>
          <a:xfrm rot="5400000">
            <a:off x="7294168" y="1309442"/>
            <a:ext cx="897170" cy="1156931"/>
          </a:xfrm>
          <a:prstGeom prst="leftBrace">
            <a:avLst/>
          </a:prstGeom>
          <a:noFill/>
          <a:ln w="25400" cap="flat" cmpd="sng" algn="ctr">
            <a:solidFill>
              <a:srgbClr val="FF6700"/>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Text" lastClr="000000"/>
              </a:solidFill>
              <a:effectLst/>
              <a:uLnTx/>
              <a:uFillTx/>
              <a:latin typeface="Candara"/>
              <a:ea typeface="+mn-ea"/>
              <a:cs typeface="+mn-cs"/>
            </a:endParaRPr>
          </a:p>
        </p:txBody>
      </p:sp>
      <p:pic>
        <p:nvPicPr>
          <p:cNvPr id="26" name="Picture 15" descr="Resultado de imagen para imagenes del tribunal constitucional del per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9426" y="2406498"/>
            <a:ext cx="1080121" cy="18854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7567" y="2189780"/>
            <a:ext cx="7191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5025" y="3016722"/>
            <a:ext cx="7064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3528" y="3808673"/>
            <a:ext cx="701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dondear rectángulo de esquina diagonal"/>
          <p:cNvSpPr/>
          <p:nvPr/>
        </p:nvSpPr>
        <p:spPr>
          <a:xfrm>
            <a:off x="3429578" y="5877272"/>
            <a:ext cx="1365871" cy="576064"/>
          </a:xfrm>
          <a:prstGeom prst="round2DiagRect">
            <a:avLst/>
          </a:prstGeom>
          <a:solidFill>
            <a:srgbClr val="0070C0"/>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Rec. Apelación </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3" name="32 Redondear rectángulo de esquina diagonal"/>
          <p:cNvSpPr/>
          <p:nvPr/>
        </p:nvSpPr>
        <p:spPr>
          <a:xfrm>
            <a:off x="6072198" y="5429264"/>
            <a:ext cx="1152127" cy="576064"/>
          </a:xfrm>
          <a:prstGeom prst="round2DiagRect">
            <a:avLst/>
          </a:prstGeom>
          <a:solidFill>
            <a:srgbClr val="0070C0"/>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RAC </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4" name="33 Rectángulo"/>
          <p:cNvSpPr/>
          <p:nvPr/>
        </p:nvSpPr>
        <p:spPr>
          <a:xfrm>
            <a:off x="7238844" y="4262094"/>
            <a:ext cx="1007817" cy="432900"/>
          </a:xfrm>
          <a:prstGeom prst="rect">
            <a:avLst/>
          </a:prstGeom>
          <a:solidFill>
            <a:srgbClr val="FEA022"/>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smtClean="0">
                <a:ln>
                  <a:noFill/>
                </a:ln>
                <a:solidFill>
                  <a:sysClr val="window" lastClr="FFFFFF"/>
                </a:solidFill>
                <a:effectLst/>
                <a:uLnTx/>
                <a:uFillTx/>
                <a:latin typeface="Candara"/>
                <a:ea typeface="+mn-ea"/>
                <a:cs typeface="+mn-cs"/>
              </a:rPr>
              <a:t>Sent</a:t>
            </a:r>
            <a:r>
              <a:rPr kumimoji="0" lang="es-PE" sz="1800" b="0" i="0" u="none" strike="noStrike" kern="0" cap="none" spc="0" normalizeH="0" baseline="0" noProof="0" dirty="0" smtClean="0">
                <a:ln>
                  <a:noFill/>
                </a:ln>
                <a:solidFill>
                  <a:sysClr val="window" lastClr="FFFFFF"/>
                </a:solidFill>
                <a:effectLst/>
                <a:uLnTx/>
                <a:uFillTx/>
                <a:latin typeface="Candara"/>
                <a:ea typeface="+mn-ea"/>
                <a:cs typeface="+mn-cs"/>
              </a:rPr>
              <a:t>.</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5" name="34 Flecha a la derecha con muesca"/>
          <p:cNvSpPr/>
          <p:nvPr/>
        </p:nvSpPr>
        <p:spPr>
          <a:xfrm rot="16200000">
            <a:off x="8415137" y="4536935"/>
            <a:ext cx="634308" cy="517525"/>
          </a:xfrm>
          <a:prstGeom prst="notchedRightArrow">
            <a:avLst/>
          </a:prstGeom>
          <a:solidFill>
            <a:sysClr val="windowText" lastClr="00000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36" name="35 Redondear rectángulo de esquina diagonal"/>
          <p:cNvSpPr/>
          <p:nvPr/>
        </p:nvSpPr>
        <p:spPr>
          <a:xfrm>
            <a:off x="8344660" y="5197829"/>
            <a:ext cx="661339" cy="967475"/>
          </a:xfrm>
          <a:prstGeom prst="round2DiagRect">
            <a:avLst/>
          </a:prstGeom>
          <a:solidFill>
            <a:srgbClr val="0070C0"/>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400" b="0" i="0" u="none" strike="noStrike" kern="0" cap="none" spc="0" normalizeH="0" baseline="0" noProof="0" dirty="0" smtClean="0">
                <a:ln>
                  <a:noFill/>
                </a:ln>
                <a:solidFill>
                  <a:sysClr val="window" lastClr="FFFFFF"/>
                </a:solidFill>
                <a:effectLst/>
                <a:uLnTx/>
                <a:uFillTx/>
                <a:latin typeface="Candara"/>
                <a:ea typeface="+mn-ea"/>
                <a:cs typeface="+mn-cs"/>
              </a:rPr>
              <a:t>Rec. </a:t>
            </a:r>
            <a:r>
              <a:rPr kumimoji="0" lang="es-PE" sz="1400" b="0" i="0" u="none" strike="noStrike" kern="0" cap="none" spc="0" normalizeH="0" baseline="0" noProof="0" dirty="0" err="1" smtClean="0">
                <a:ln>
                  <a:noFill/>
                </a:ln>
                <a:solidFill>
                  <a:sysClr val="window" lastClr="FFFFFF"/>
                </a:solidFill>
                <a:effectLst/>
                <a:uLnTx/>
                <a:uFillTx/>
                <a:latin typeface="Candara"/>
                <a:ea typeface="+mn-ea"/>
                <a:cs typeface="+mn-cs"/>
              </a:rPr>
              <a:t>Acla</a:t>
            </a:r>
            <a:r>
              <a:rPr kumimoji="0" lang="es-PE" sz="1400" b="0" i="0" u="none" strike="noStrike" kern="0" cap="none" spc="0" normalizeH="0" baseline="0" noProof="0" dirty="0" smtClean="0">
                <a:ln>
                  <a:noFill/>
                </a:ln>
                <a:solidFill>
                  <a:sysClr val="window" lastClr="FFFFFF"/>
                </a:solidFill>
                <a:effectLst/>
                <a:uLnTx/>
                <a:uFillTx/>
                <a:latin typeface="Candara"/>
                <a:ea typeface="+mn-ea"/>
                <a:cs typeface="+mn-cs"/>
              </a:rPr>
              <a:t>.</a:t>
            </a:r>
            <a:endParaRPr kumimoji="0" lang="es-PE" sz="1400" b="0" i="0" u="none" strike="noStrike" kern="0" cap="none" spc="0" normalizeH="0" baseline="0" noProof="0" dirty="0">
              <a:ln>
                <a:noFill/>
              </a:ln>
              <a:solidFill>
                <a:sysClr val="window" lastClr="FFFFFF"/>
              </a:solidFill>
              <a:effectLst/>
              <a:uLnTx/>
              <a:uFillTx/>
              <a:latin typeface="Candara"/>
              <a:ea typeface="+mn-ea"/>
              <a:cs typeface="+mn-cs"/>
            </a:endParaRPr>
          </a:p>
        </p:txBody>
      </p:sp>
      <p:sp>
        <p:nvSpPr>
          <p:cNvPr id="37" name="36 Rectángulo redondeado"/>
          <p:cNvSpPr/>
          <p:nvPr/>
        </p:nvSpPr>
        <p:spPr>
          <a:xfrm>
            <a:off x="5588656" y="4310084"/>
            <a:ext cx="773697" cy="4064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err="1" smtClean="0"/>
              <a:t>Nul</a:t>
            </a:r>
            <a:r>
              <a:rPr lang="es-PE" dirty="0" smtClean="0"/>
              <a:t> </a:t>
            </a:r>
            <a:endParaRPr lang="es-PE" dirty="0"/>
          </a:p>
        </p:txBody>
      </p:sp>
      <p:pic>
        <p:nvPicPr>
          <p:cNvPr id="3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084969">
            <a:off x="5504768" y="3831794"/>
            <a:ext cx="7191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Redondear rectángulo de esquina diagonal"/>
          <p:cNvSpPr/>
          <p:nvPr/>
        </p:nvSpPr>
        <p:spPr>
          <a:xfrm>
            <a:off x="556700" y="4484877"/>
            <a:ext cx="1368152" cy="859894"/>
          </a:xfrm>
          <a:prstGeom prst="round2Diag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PE" dirty="0" smtClean="0">
                <a:solidFill>
                  <a:schemeClr val="tx1"/>
                </a:solidFill>
                <a:effectLst>
                  <a:outerShdw blurRad="38100" dist="38100" dir="2700000" algn="tl">
                    <a:srgbClr val="000000">
                      <a:alpha val="43137"/>
                    </a:srgbClr>
                  </a:outerShdw>
                </a:effectLst>
              </a:rPr>
              <a:t>Estación </a:t>
            </a:r>
          </a:p>
          <a:p>
            <a:pPr algn="ctr"/>
            <a:r>
              <a:rPr lang="es-PE" dirty="0" smtClean="0">
                <a:solidFill>
                  <a:schemeClr val="tx1"/>
                </a:solidFill>
                <a:effectLst>
                  <a:outerShdw blurRad="38100" dist="38100" dir="2700000" algn="tl">
                    <a:srgbClr val="000000">
                      <a:alpha val="43137"/>
                    </a:srgbClr>
                  </a:outerShdw>
                </a:effectLst>
              </a:rPr>
              <a:t>Probatoria </a:t>
            </a:r>
            <a:endParaRPr lang="es-PE" dirty="0">
              <a:solidFill>
                <a:schemeClr val="tx1"/>
              </a:solidFill>
              <a:effectLst>
                <a:outerShdw blurRad="38100" dist="38100" dir="2700000" algn="tl">
                  <a:srgbClr val="000000">
                    <a:alpha val="43137"/>
                  </a:srgbClr>
                </a:outerShdw>
              </a:effectLst>
            </a:endParaRPr>
          </a:p>
        </p:txBody>
      </p:sp>
      <p:cxnSp>
        <p:nvCxnSpPr>
          <p:cNvPr id="40" name="39 Conector recto"/>
          <p:cNvCxnSpPr/>
          <p:nvPr/>
        </p:nvCxnSpPr>
        <p:spPr>
          <a:xfrm>
            <a:off x="303357" y="4233167"/>
            <a:ext cx="1820372" cy="142808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1" name="40 Conector recto"/>
          <p:cNvCxnSpPr/>
          <p:nvPr/>
        </p:nvCxnSpPr>
        <p:spPr>
          <a:xfrm flipH="1">
            <a:off x="303357" y="4139769"/>
            <a:ext cx="1960772" cy="161117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2" name="41 Triángulo isósceles"/>
          <p:cNvSpPr/>
          <p:nvPr/>
        </p:nvSpPr>
        <p:spPr>
          <a:xfrm>
            <a:off x="7092280" y="6093296"/>
            <a:ext cx="1584176" cy="576064"/>
          </a:xfrm>
          <a:prstGeom prst="triangle">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PE" sz="1500" b="1" dirty="0" smtClean="0">
                <a:solidFill>
                  <a:schemeClr val="tx1"/>
                </a:solidFill>
                <a:effectLst>
                  <a:outerShdw blurRad="38100" dist="38100" dir="2700000" algn="tl">
                    <a:srgbClr val="000000">
                      <a:alpha val="43137"/>
                    </a:srgbClr>
                  </a:outerShdw>
                </a:effectLst>
              </a:rPr>
              <a:t>Queja</a:t>
            </a:r>
            <a:r>
              <a:rPr lang="es-PE" sz="1400" b="1" dirty="0" smtClean="0">
                <a:solidFill>
                  <a:schemeClr val="tx1"/>
                </a:solidFill>
                <a:effectLst>
                  <a:outerShdw blurRad="38100" dist="38100" dir="2700000" algn="tl">
                    <a:srgbClr val="000000">
                      <a:alpha val="43137"/>
                    </a:srgbClr>
                  </a:outerShdw>
                </a:effectLst>
              </a:rPr>
              <a:t> </a:t>
            </a:r>
            <a:endParaRPr lang="es-PE" sz="1400" b="1" dirty="0">
              <a:solidFill>
                <a:schemeClr val="tx1"/>
              </a:solidFill>
              <a:effectLst>
                <a:outerShdw blurRad="38100" dist="38100" dir="2700000" algn="tl">
                  <a:srgbClr val="000000">
                    <a:alpha val="43137"/>
                  </a:srgbClr>
                </a:outerShdw>
              </a:effectLst>
            </a:endParaRPr>
          </a:p>
        </p:txBody>
      </p:sp>
      <p:sp>
        <p:nvSpPr>
          <p:cNvPr id="43" name="42 Flecha a la derecha con bandas"/>
          <p:cNvSpPr/>
          <p:nvPr/>
        </p:nvSpPr>
        <p:spPr>
          <a:xfrm rot="14112016">
            <a:off x="6921012" y="6055043"/>
            <a:ext cx="432048" cy="299011"/>
          </a:xfrm>
          <a:prstGeom prst="striped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PE"/>
          </a:p>
        </p:txBody>
      </p:sp>
      <p:cxnSp>
        <p:nvCxnSpPr>
          <p:cNvPr id="44" name="43 Conector recto de flecha"/>
          <p:cNvCxnSpPr/>
          <p:nvPr/>
        </p:nvCxnSpPr>
        <p:spPr>
          <a:xfrm>
            <a:off x="7812360" y="4869160"/>
            <a:ext cx="0" cy="93610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47" name="46 Pergamino vertical"/>
          <p:cNvSpPr/>
          <p:nvPr/>
        </p:nvSpPr>
        <p:spPr>
          <a:xfrm>
            <a:off x="65059" y="2600907"/>
            <a:ext cx="834533" cy="1368152"/>
          </a:xfrm>
          <a:prstGeom prst="verticalScroll">
            <a:avLst/>
          </a:prstGeom>
          <a:solidFill>
            <a:srgbClr val="00B0F0"/>
          </a:solidFill>
          <a:ln w="15875" cap="flat" cmpd="sng" algn="ctr">
            <a:solidFill>
              <a:sysClr val="windowText" lastClr="000000">
                <a:shade val="50000"/>
                <a:shade val="75000"/>
                <a:lumMod val="8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800" b="0" i="0" u="none" strike="noStrike" kern="0" cap="none" spc="0" normalizeH="0" baseline="0" noProof="0" dirty="0" err="1" smtClean="0">
                <a:ln>
                  <a:noFill/>
                </a:ln>
                <a:solidFill>
                  <a:sysClr val="window" lastClr="FFFFFF"/>
                </a:solidFill>
                <a:effectLst/>
                <a:uLnTx/>
                <a:uFillTx/>
                <a:latin typeface="Candara"/>
                <a:ea typeface="+mn-ea"/>
                <a:cs typeface="+mn-cs"/>
              </a:rPr>
              <a:t>Dda</a:t>
            </a:r>
            <a:endParaRPr kumimoji="0" lang="es-PE" sz="1800" b="0" i="0" u="none" strike="noStrike" kern="0" cap="none" spc="0" normalizeH="0" baseline="0" noProof="0" dirty="0">
              <a:ln>
                <a:noFill/>
              </a:ln>
              <a:solidFill>
                <a:sysClr val="window" lastClr="FFFFFF"/>
              </a:solidFill>
              <a:effectLst/>
              <a:uLnTx/>
              <a:uFillTx/>
              <a:latin typeface="Candara"/>
              <a:ea typeface="+mn-ea"/>
              <a:cs typeface="+mn-cs"/>
            </a:endParaRPr>
          </a:p>
        </p:txBody>
      </p:sp>
      <p:cxnSp>
        <p:nvCxnSpPr>
          <p:cNvPr id="45" name="44 Conector recto de flecha"/>
          <p:cNvCxnSpPr/>
          <p:nvPr/>
        </p:nvCxnSpPr>
        <p:spPr>
          <a:xfrm flipV="1">
            <a:off x="7812360" y="2556173"/>
            <a:ext cx="508859" cy="415057"/>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564667">
            <a:off x="7812892" y="2951511"/>
            <a:ext cx="73818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902501">
            <a:off x="7783846" y="3553381"/>
            <a:ext cx="73818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47 Flecha en U"/>
          <p:cNvSpPr/>
          <p:nvPr/>
        </p:nvSpPr>
        <p:spPr>
          <a:xfrm rot="10800000">
            <a:off x="4786314" y="4572008"/>
            <a:ext cx="3429024" cy="757754"/>
          </a:xfrm>
          <a:prstGeom prst="uturn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49" name="48 Rectángulo redondeado"/>
          <p:cNvSpPr/>
          <p:nvPr/>
        </p:nvSpPr>
        <p:spPr>
          <a:xfrm>
            <a:off x="8001024" y="4214818"/>
            <a:ext cx="642942" cy="357190"/>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err="1" smtClean="0"/>
              <a:t>Nul</a:t>
            </a:r>
            <a:endParaRPr lang="es-PE" dirty="0"/>
          </a:p>
        </p:txBody>
      </p:sp>
    </p:spTree>
    <p:extLst>
      <p:ext uri="{BB962C8B-B14F-4D97-AF65-F5344CB8AC3E}">
        <p14:creationId xmlns:p14="http://schemas.microsoft.com/office/powerpoint/2010/main" val="3025295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3999" cy="836711"/>
          </a:xfrm>
        </p:spPr>
        <p:txBody>
          <a:bodyPr>
            <a:normAutofit/>
          </a:bodyPr>
          <a:lstStyle/>
          <a:p>
            <a:pPr marL="182880" indent="0" algn="ctr">
              <a:buNone/>
            </a:pPr>
            <a:r>
              <a:rPr lang="es-PE" sz="44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PROCESO DE HABEAS CORPUS</a:t>
            </a:r>
            <a:endParaRPr lang="es-PE" sz="44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179512" y="764704"/>
            <a:ext cx="8712968" cy="6624736"/>
          </a:xfrm>
        </p:spPr>
        <p:txBody>
          <a:bodyPr>
            <a:normAutofit fontScale="77500" lnSpcReduction="20000"/>
          </a:bodyPr>
          <a:lstStyle/>
          <a:p>
            <a:endParaRPr lang="es-PE" dirty="0" smtClean="0"/>
          </a:p>
          <a:p>
            <a:pPr algn="just"/>
            <a:r>
              <a:rPr lang="es-PE" sz="3200" b="1" u="sng" dirty="0" smtClean="0">
                <a:solidFill>
                  <a:schemeClr val="tx1"/>
                </a:solidFill>
                <a:latin typeface="Times New Roman" pitchFamily="18" charset="0"/>
                <a:cs typeface="Times New Roman" pitchFamily="18" charset="0"/>
              </a:rPr>
              <a:t>Noción</a:t>
            </a:r>
            <a:r>
              <a:rPr lang="es-PE" sz="3200" b="1" dirty="0" smtClean="0">
                <a:solidFill>
                  <a:schemeClr val="tx1"/>
                </a:solidFill>
                <a:latin typeface="Times New Roman" pitchFamily="18" charset="0"/>
                <a:cs typeface="Times New Roman" pitchFamily="18" charset="0"/>
              </a:rPr>
              <a:t>.-  El Código Procesal Constitucional ha acogido una </a:t>
            </a:r>
            <a:r>
              <a:rPr lang="es-PE" sz="3200" b="1" dirty="0" smtClean="0">
                <a:solidFill>
                  <a:srgbClr val="FF0000"/>
                </a:solidFill>
                <a:latin typeface="Times New Roman" pitchFamily="18" charset="0"/>
                <a:cs typeface="Times New Roman" pitchFamily="18" charset="0"/>
              </a:rPr>
              <a:t>concepción amplia y no restrictiva</a:t>
            </a:r>
            <a:r>
              <a:rPr lang="es-PE" sz="3200" b="1" dirty="0" smtClean="0">
                <a:solidFill>
                  <a:schemeClr val="tx1"/>
                </a:solidFill>
                <a:latin typeface="Times New Roman" pitchFamily="18" charset="0"/>
                <a:cs typeface="Times New Roman" pitchFamily="18" charset="0"/>
              </a:rPr>
              <a:t> del contenido sustantivo que tutela el hábeas corpus; es decir, </a:t>
            </a:r>
            <a:r>
              <a:rPr lang="es-PE" sz="3200" b="1" dirty="0" smtClean="0">
                <a:solidFill>
                  <a:srgbClr val="002060"/>
                </a:solidFill>
                <a:latin typeface="Times New Roman" pitchFamily="18" charset="0"/>
                <a:cs typeface="Times New Roman" pitchFamily="18" charset="0"/>
              </a:rPr>
              <a:t>ya no como un remedio  para la defensa de la libertad física o ambulatoria sino como un instrumento protector de los derechos conexos a la libertad</a:t>
            </a:r>
            <a:r>
              <a:rPr lang="es-PE" sz="3200" b="1" dirty="0" smtClean="0">
                <a:solidFill>
                  <a:schemeClr val="tx1"/>
                </a:solidFill>
                <a:latin typeface="Times New Roman" pitchFamily="18" charset="0"/>
                <a:cs typeface="Times New Roman" pitchFamily="18" charset="0"/>
              </a:rPr>
              <a:t>.</a:t>
            </a:r>
          </a:p>
          <a:p>
            <a:pPr algn="just"/>
            <a:r>
              <a:rPr lang="es-PE" sz="3200" b="1" dirty="0" smtClean="0">
                <a:solidFill>
                  <a:schemeClr val="tx1"/>
                </a:solidFill>
                <a:latin typeface="Times New Roman" pitchFamily="18" charset="0"/>
                <a:cs typeface="Times New Roman" pitchFamily="18" charset="0"/>
              </a:rPr>
              <a:t>Si bien el HC en su </a:t>
            </a:r>
            <a:r>
              <a:rPr lang="es-PE" sz="3200" b="1" u="sng" dirty="0" smtClean="0">
                <a:solidFill>
                  <a:schemeClr val="tx1"/>
                </a:solidFill>
                <a:latin typeface="Times New Roman" pitchFamily="18" charset="0"/>
                <a:cs typeface="Times New Roman" pitchFamily="18" charset="0"/>
              </a:rPr>
              <a:t>origen histórico surge como remedio contra aprehensiones ilegales</a:t>
            </a:r>
            <a:r>
              <a:rPr lang="es-PE" sz="3200" b="1" dirty="0" smtClean="0">
                <a:solidFill>
                  <a:schemeClr val="tx1"/>
                </a:solidFill>
                <a:latin typeface="Times New Roman" pitchFamily="18" charset="0"/>
                <a:cs typeface="Times New Roman" pitchFamily="18" charset="0"/>
              </a:rPr>
              <a:t>, defiendo lo que los antiguos romanos denominaban </a:t>
            </a:r>
            <a:r>
              <a:rPr lang="es-PE" sz="3200" b="1" i="1" dirty="0" err="1" smtClean="0">
                <a:solidFill>
                  <a:schemeClr val="tx1"/>
                </a:solidFill>
                <a:latin typeface="Times New Roman" pitchFamily="18" charset="0"/>
                <a:cs typeface="Times New Roman" pitchFamily="18" charset="0"/>
              </a:rPr>
              <a:t>ius</a:t>
            </a:r>
            <a:r>
              <a:rPr lang="es-PE" sz="3200" b="1" i="1" dirty="0" smtClean="0">
                <a:solidFill>
                  <a:schemeClr val="tx1"/>
                </a:solidFill>
                <a:latin typeface="Times New Roman" pitchFamily="18" charset="0"/>
                <a:cs typeface="Times New Roman" pitchFamily="18" charset="0"/>
              </a:rPr>
              <a:t> </a:t>
            </a:r>
            <a:r>
              <a:rPr lang="es-PE" sz="3200" b="1" i="1" dirty="0" err="1" smtClean="0">
                <a:solidFill>
                  <a:schemeClr val="tx1"/>
                </a:solidFill>
                <a:latin typeface="Times New Roman" pitchFamily="18" charset="0"/>
                <a:cs typeface="Times New Roman" pitchFamily="18" charset="0"/>
              </a:rPr>
              <a:t>movendi</a:t>
            </a:r>
            <a:r>
              <a:rPr lang="es-PE" sz="3200" b="1" i="1" dirty="0" smtClean="0">
                <a:solidFill>
                  <a:schemeClr val="tx1"/>
                </a:solidFill>
                <a:latin typeface="Times New Roman" pitchFamily="18" charset="0"/>
                <a:cs typeface="Times New Roman" pitchFamily="18" charset="0"/>
              </a:rPr>
              <a:t> et </a:t>
            </a:r>
            <a:r>
              <a:rPr lang="es-PE" sz="3200" b="1" i="1" dirty="0" err="1" smtClean="0">
                <a:solidFill>
                  <a:schemeClr val="tx1"/>
                </a:solidFill>
                <a:latin typeface="Times New Roman" pitchFamily="18" charset="0"/>
                <a:cs typeface="Times New Roman" pitchFamily="18" charset="0"/>
              </a:rPr>
              <a:t>ambulandi</a:t>
            </a:r>
            <a:r>
              <a:rPr lang="es-PE" sz="3200" b="1" i="1" dirty="0" smtClean="0">
                <a:solidFill>
                  <a:schemeClr val="tx1"/>
                </a:solidFill>
                <a:latin typeface="Times New Roman" pitchFamily="18" charset="0"/>
                <a:cs typeface="Times New Roman" pitchFamily="18" charset="0"/>
              </a:rPr>
              <a:t> </a:t>
            </a:r>
            <a:r>
              <a:rPr lang="es-PE" sz="3200" b="1" dirty="0" smtClean="0">
                <a:solidFill>
                  <a:schemeClr val="tx1"/>
                </a:solidFill>
                <a:latin typeface="Times New Roman" pitchFamily="18" charset="0"/>
                <a:cs typeface="Times New Roman" pitchFamily="18" charset="0"/>
              </a:rPr>
              <a:t>o lo que los anglosajones consignaban como </a:t>
            </a:r>
            <a:r>
              <a:rPr lang="es-PE" sz="3200" b="1" i="1" dirty="0" err="1" smtClean="0">
                <a:solidFill>
                  <a:schemeClr val="tx1"/>
                </a:solidFill>
                <a:latin typeface="Times New Roman" pitchFamily="18" charset="0"/>
                <a:cs typeface="Times New Roman" pitchFamily="18" charset="0"/>
              </a:rPr>
              <a:t>power</a:t>
            </a:r>
            <a:r>
              <a:rPr lang="es-PE" sz="3200" b="1" i="1" dirty="0" smtClean="0">
                <a:solidFill>
                  <a:schemeClr val="tx1"/>
                </a:solidFill>
                <a:latin typeface="Times New Roman" pitchFamily="18" charset="0"/>
                <a:cs typeface="Times New Roman" pitchFamily="18" charset="0"/>
              </a:rPr>
              <a:t> de </a:t>
            </a:r>
            <a:r>
              <a:rPr lang="es-PE" sz="3200" b="1" i="1" dirty="0" err="1" smtClean="0">
                <a:solidFill>
                  <a:schemeClr val="tx1"/>
                </a:solidFill>
                <a:latin typeface="Times New Roman" pitchFamily="18" charset="0"/>
                <a:cs typeface="Times New Roman" pitchFamily="18" charset="0"/>
              </a:rPr>
              <a:t>locomotion</a:t>
            </a:r>
            <a:r>
              <a:rPr lang="es-PE" sz="3200" b="1" i="1" dirty="0" smtClean="0">
                <a:solidFill>
                  <a:schemeClr val="tx1"/>
                </a:solidFill>
                <a:latin typeface="Times New Roman" pitchFamily="18" charset="0"/>
                <a:cs typeface="Times New Roman" pitchFamily="18" charset="0"/>
              </a:rPr>
              <a:t>, </a:t>
            </a:r>
            <a:r>
              <a:rPr lang="es-PE" sz="3200" b="1" dirty="0" smtClean="0">
                <a:solidFill>
                  <a:schemeClr val="tx1"/>
                </a:solidFill>
                <a:latin typeface="Times New Roman" pitchFamily="18" charset="0"/>
                <a:cs typeface="Times New Roman" pitchFamily="18" charset="0"/>
              </a:rPr>
              <a:t>su desarrollo posterior lo ha hecho proyectarse</a:t>
            </a:r>
            <a:r>
              <a:rPr lang="es-PE" sz="3200" b="1" dirty="0" smtClean="0">
                <a:solidFill>
                  <a:srgbClr val="FF0000"/>
                </a:solidFill>
                <a:latin typeface="Times New Roman" pitchFamily="18" charset="0"/>
                <a:cs typeface="Times New Roman" pitchFamily="18" charset="0"/>
              </a:rPr>
              <a:t> hacia situaciones y circunstancias que si bien son próximas a un arresto no se identifican necesariamente con él</a:t>
            </a:r>
            <a:r>
              <a:rPr lang="es-PE" sz="3200" b="1" dirty="0" smtClean="0">
                <a:solidFill>
                  <a:schemeClr val="tx1"/>
                </a:solidFill>
                <a:latin typeface="Times New Roman" pitchFamily="18" charset="0"/>
                <a:cs typeface="Times New Roman" pitchFamily="18" charset="0"/>
              </a:rPr>
              <a:t>.</a:t>
            </a:r>
          </a:p>
          <a:p>
            <a:pPr algn="just"/>
            <a:r>
              <a:rPr lang="es-PE" sz="3200" b="1" dirty="0" smtClean="0">
                <a:solidFill>
                  <a:schemeClr val="tx1"/>
                </a:solidFill>
                <a:latin typeface="Times New Roman" pitchFamily="18" charset="0"/>
                <a:cs typeface="Times New Roman" pitchFamily="18" charset="0"/>
              </a:rPr>
              <a:t>Su </a:t>
            </a:r>
            <a:r>
              <a:rPr lang="es-PE" sz="3200" b="1" dirty="0" smtClean="0">
                <a:solidFill>
                  <a:srgbClr val="C00000"/>
                </a:solidFill>
                <a:latin typeface="Times New Roman" pitchFamily="18" charset="0"/>
                <a:cs typeface="Times New Roman" pitchFamily="18" charset="0"/>
              </a:rPr>
              <a:t>ámbito de acción es básicamente de resguardo y tutela de la libertad individual en sentido lato</a:t>
            </a:r>
            <a:r>
              <a:rPr lang="es-PE" sz="3200" b="1" dirty="0" smtClean="0">
                <a:solidFill>
                  <a:schemeClr val="tx1"/>
                </a:solidFill>
                <a:latin typeface="Times New Roman" pitchFamily="18" charset="0"/>
                <a:cs typeface="Times New Roman" pitchFamily="18" charset="0"/>
              </a:rPr>
              <a:t>. En la actualidad algunas figuras del HC abandonan los límites precisos de la libertad física para tutelar derechos de índole distinta (Cfr. </a:t>
            </a:r>
            <a:r>
              <a:rPr lang="es-PE" sz="3200" b="1" dirty="0" err="1" smtClean="0">
                <a:solidFill>
                  <a:schemeClr val="tx1"/>
                </a:solidFill>
                <a:latin typeface="Times New Roman" pitchFamily="18" charset="0"/>
                <a:cs typeface="Times New Roman" pitchFamily="18" charset="0"/>
              </a:rPr>
              <a:t>Exp</a:t>
            </a:r>
            <a:r>
              <a:rPr lang="es-PE" sz="3200" b="1" dirty="0" smtClean="0">
                <a:solidFill>
                  <a:schemeClr val="tx1"/>
                </a:solidFill>
                <a:latin typeface="Times New Roman" pitchFamily="18" charset="0"/>
                <a:cs typeface="Times New Roman" pitchFamily="18" charset="0"/>
              </a:rPr>
              <a:t>. 2663-2003-PHC/TC, STC 06936-2005-PHC/TC).</a:t>
            </a:r>
            <a:endParaRPr lang="es-PE" sz="3200" b="1" dirty="0">
              <a:solidFill>
                <a:schemeClr val="tx1"/>
              </a:solidFill>
              <a:latin typeface="Times New Roman" pitchFamily="18" charset="0"/>
              <a:cs typeface="Times New Roman" pitchFamily="18" charset="0"/>
            </a:endParaRPr>
          </a:p>
          <a:p>
            <a:pPr algn="just"/>
            <a:r>
              <a:rPr lang="es-PE" dirty="0" smtClean="0">
                <a:latin typeface="Times New Roman" pitchFamily="18" charset="0"/>
                <a:cs typeface="Times New Roman" pitchFamily="18" charset="0"/>
              </a:rPr>
              <a:t>     </a:t>
            </a:r>
          </a:p>
          <a:p>
            <a:endParaRPr lang="es-PE" dirty="0"/>
          </a:p>
        </p:txBody>
      </p:sp>
    </p:spTree>
    <p:extLst>
      <p:ext uri="{BB962C8B-B14F-4D97-AF65-F5344CB8AC3E}">
        <p14:creationId xmlns:p14="http://schemas.microsoft.com/office/powerpoint/2010/main" val="6594981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332656"/>
            <a:ext cx="8496944" cy="7344816"/>
          </a:xfrm>
        </p:spPr>
        <p:txBody>
          <a:bodyPr>
            <a:normAutofit/>
          </a:bodyPr>
          <a:lstStyle/>
          <a:p>
            <a:pPr algn="just"/>
            <a:r>
              <a:rPr lang="es-PE" sz="2100" b="1" dirty="0" smtClean="0">
                <a:solidFill>
                  <a:schemeClr val="tx1"/>
                </a:solidFill>
                <a:latin typeface="Times New Roman" pitchFamily="18" charset="0"/>
                <a:cs typeface="Times New Roman" pitchFamily="18" charset="0"/>
              </a:rPr>
              <a:t>“… hoy en día el PHC se configura como proceso constitucional indispensable para la protección de la libertad individual, así como para la protección de </a:t>
            </a:r>
            <a:r>
              <a:rPr lang="es-PE" sz="2100" b="1" dirty="0" smtClean="0">
                <a:solidFill>
                  <a:srgbClr val="C00000"/>
                </a:solidFill>
                <a:latin typeface="Times New Roman" pitchFamily="18" charset="0"/>
                <a:cs typeface="Times New Roman" pitchFamily="18" charset="0"/>
              </a:rPr>
              <a:t>otros </a:t>
            </a:r>
            <a:r>
              <a:rPr lang="es-PE" sz="2100" b="1" u="sng" dirty="0" smtClean="0">
                <a:solidFill>
                  <a:srgbClr val="C00000"/>
                </a:solidFill>
                <a:latin typeface="Times New Roman" pitchFamily="18" charset="0"/>
                <a:cs typeface="Times New Roman" pitchFamily="18" charset="0"/>
              </a:rPr>
              <a:t>derechos fundamentales conexos a aquella como son la vida, la integridad física, la verdad en materia de desapariciones forzadas o la protección contra la tortura u otros tratos o penas crueles, inhumanas o degradantes</a:t>
            </a:r>
            <a:r>
              <a:rPr lang="es-PE" sz="2100" b="1" dirty="0" smtClean="0">
                <a:solidFill>
                  <a:srgbClr val="C00000"/>
                </a:solidFill>
                <a:latin typeface="Times New Roman" pitchFamily="18" charset="0"/>
                <a:cs typeface="Times New Roman" pitchFamily="18" charset="0"/>
              </a:rPr>
              <a:t>, incluso la </a:t>
            </a:r>
            <a:r>
              <a:rPr lang="es-PE" sz="2100" b="1" u="sng" dirty="0" smtClean="0">
                <a:solidFill>
                  <a:srgbClr val="C00000"/>
                </a:solidFill>
                <a:latin typeface="Times New Roman" pitchFamily="18" charset="0"/>
                <a:cs typeface="Times New Roman" pitchFamily="18" charset="0"/>
              </a:rPr>
              <a:t>salud de las personas</a:t>
            </a:r>
            <a:r>
              <a:rPr lang="es-PE" sz="2100" b="1" dirty="0" smtClean="0">
                <a:solidFill>
                  <a:srgbClr val="C00000"/>
                </a:solidFill>
                <a:latin typeface="Times New Roman" pitchFamily="18" charset="0"/>
                <a:cs typeface="Times New Roman" pitchFamily="18" charset="0"/>
              </a:rPr>
              <a:t>, sobre todo en caso de </a:t>
            </a:r>
            <a:r>
              <a:rPr lang="es-PE" sz="2100" b="1" u="sng" dirty="0" smtClean="0">
                <a:solidFill>
                  <a:srgbClr val="C00000"/>
                </a:solidFill>
                <a:latin typeface="Times New Roman" pitchFamily="18" charset="0"/>
                <a:cs typeface="Times New Roman" pitchFamily="18" charset="0"/>
              </a:rPr>
              <a:t>aquellos que sufren problemas de enfermedades mentales</a:t>
            </a:r>
            <a:r>
              <a:rPr lang="es-PE" sz="2100" b="1" dirty="0" smtClean="0">
                <a:solidFill>
                  <a:srgbClr val="C00000"/>
                </a:solidFill>
                <a:latin typeface="Times New Roman" pitchFamily="18" charset="0"/>
                <a:cs typeface="Times New Roman" pitchFamily="18" charset="0"/>
              </a:rPr>
              <a:t> </a:t>
            </a:r>
            <a:r>
              <a:rPr lang="es-PE" sz="2100" b="1" dirty="0" smtClean="0">
                <a:solidFill>
                  <a:schemeClr val="tx1"/>
                </a:solidFill>
                <a:latin typeface="Times New Roman" pitchFamily="18" charset="0"/>
                <a:cs typeface="Times New Roman" pitchFamily="18" charset="0"/>
              </a:rPr>
              <a:t>...”   (STC 3200-2009-PHC/TC).    </a:t>
            </a:r>
          </a:p>
          <a:p>
            <a:pPr algn="just"/>
            <a:r>
              <a:rPr lang="es-PE" sz="2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El articulo 200, inciso 1 de la Constitución Política de 1993 señala: “ La acción de hábeas corpus … </a:t>
            </a:r>
            <a:r>
              <a:rPr lang="es-PE" sz="21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procede ante el hecho u omisión , por parte de cualquier autoridad, funcionario o persona, que vulnera o amenaza la libertad individual o los derechos conexos</a:t>
            </a:r>
            <a:r>
              <a:rPr lang="es-PE" sz="2100" b="1" dirty="0" smtClean="0">
                <a:solidFill>
                  <a:srgbClr val="C00000"/>
                </a:solidFill>
                <a:latin typeface="Times New Roman" pitchFamily="18" charset="0"/>
                <a:cs typeface="Times New Roman" pitchFamily="18" charset="0"/>
              </a:rPr>
              <a:t> …” </a:t>
            </a:r>
          </a:p>
          <a:p>
            <a:pPr algn="just"/>
            <a:r>
              <a:rPr lang="es-PE" sz="2100" b="1" dirty="0" smtClean="0">
                <a:solidFill>
                  <a:schemeClr val="tx1"/>
                </a:solidFill>
                <a:latin typeface="Times New Roman" pitchFamily="18" charset="0"/>
                <a:cs typeface="Times New Roman" pitchFamily="18" charset="0"/>
              </a:rPr>
              <a:t>En la parte </a:t>
            </a:r>
            <a:r>
              <a:rPr lang="es-PE" sz="2100" b="1" dirty="0">
                <a:solidFill>
                  <a:schemeClr val="tx1"/>
                </a:solidFill>
                <a:latin typeface="Times New Roman" pitchFamily="18" charset="0"/>
                <a:cs typeface="Times New Roman" pitchFamily="18" charset="0"/>
              </a:rPr>
              <a:t>final </a:t>
            </a:r>
            <a:r>
              <a:rPr lang="es-PE" sz="2100" b="1" dirty="0" smtClean="0">
                <a:solidFill>
                  <a:schemeClr val="tx1"/>
                </a:solidFill>
                <a:latin typeface="Times New Roman" pitchFamily="18" charset="0"/>
                <a:cs typeface="Times New Roman" pitchFamily="18" charset="0"/>
              </a:rPr>
              <a:t>del artículo 25 del Código procesal Constitucional se ha precisado:“… También procede el HC en defensa de los derechos constitucionales conexos a la libertad individual, especialmente cuando se trata del debido proceso y la inviolabilidad de domicilio…” (STC 3509-2009-PHC/TC, RTC 4052-2007-PHC(TC).  </a:t>
            </a:r>
            <a:endParaRPr lang="es-PE" sz="21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45821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640960" cy="6336704"/>
          </a:xfrm>
        </p:spPr>
        <p:txBody>
          <a:bodyPr>
            <a:normAutofit fontScale="55000" lnSpcReduction="20000"/>
          </a:bodyPr>
          <a:lstStyle/>
          <a:p>
            <a:pPr marL="0" indent="0" algn="just">
              <a:buNone/>
            </a:pPr>
            <a:r>
              <a:rPr lang="es-PE" dirty="0"/>
              <a:t>21.  Así las cosas, todo ámbito </a:t>
            </a:r>
            <a:r>
              <a:rPr lang="es-PE" dirty="0" err="1"/>
              <a:t>contitucionalmente</a:t>
            </a:r>
            <a:r>
              <a:rPr lang="es-PE" dirty="0"/>
              <a:t> protegido de un derecho fundamental se reconduce en mayor o menor grado a su contenido esencial, pues todo límite al derecho fundamental sólo resulta válido en la medida de que el contenido esencial se mantenga incólume.</a:t>
            </a:r>
          </a:p>
          <a:p>
            <a:pPr marL="0" indent="0" algn="just">
              <a:buNone/>
            </a:pPr>
            <a:r>
              <a:rPr lang="es-PE" dirty="0"/>
              <a:t> </a:t>
            </a:r>
          </a:p>
          <a:p>
            <a:pPr marL="0" indent="0" algn="just">
              <a:buNone/>
            </a:pPr>
            <a:r>
              <a:rPr lang="es-PE" dirty="0"/>
              <a:t>Este Tribunal Constitucional considera que la determinación del contenido esencial de los derechos fundamentales no puede efectuarse </a:t>
            </a:r>
            <a:r>
              <a:rPr lang="es-PE" i="1" dirty="0"/>
              <a:t>a priori, </a:t>
            </a:r>
            <a:r>
              <a:rPr lang="es-PE" dirty="0"/>
              <a:t>es decir, al margen de los principios, los valores y los demás derechos fundamentales que la Constitución reconoce. En efecto, en tanto el contenido esencial de  un derecho fundamental es la concreción de las esenciales manifestaciones de los principios y valores que lo informan, su determinación requiere un análisis sistemático de este conjunto de bienes constitucionales, en el que adquiere participación medular el principio-derecho de dignidad humana, al que se reconducen, en última instancia, todos los derechos fundamentales de la persona.</a:t>
            </a:r>
          </a:p>
          <a:p>
            <a:pPr marL="0" indent="0" algn="just">
              <a:buNone/>
            </a:pPr>
            <a:r>
              <a:rPr lang="es-PE" dirty="0"/>
              <a:t>En tal sentido, el contenido esencial de un derecho fundamental y los límites que sobre la base de éste resultan admisibles, forman una unidad (</a:t>
            </a:r>
            <a:r>
              <a:rPr lang="es-PE" dirty="0" err="1"/>
              <a:t>Häberle</a:t>
            </a:r>
            <a:r>
              <a:rPr lang="es-PE" dirty="0"/>
              <a:t>, Peter. </a:t>
            </a:r>
            <a:r>
              <a:rPr lang="es-PE" i="1" dirty="0"/>
              <a:t>La libertad fundamental en el Estado Constitucional. </a:t>
            </a:r>
            <a:r>
              <a:rPr lang="es-PE" dirty="0"/>
              <a:t>Lima: Fondo Editorial de la PUCP, 1997, p. 117); por lo que, en la ponderación que resulte necesaria a efectos de determinar la validez de tales límites, cumplen una función vital los principios de interpretación constitucional de “unidad de la Constitución” y de “concordancia práctica”, cuyo principal cometido es </a:t>
            </a:r>
            <a:r>
              <a:rPr lang="es-PE" dirty="0" err="1"/>
              <a:t>opmitimizar</a:t>
            </a:r>
            <a:r>
              <a:rPr lang="es-PE" dirty="0"/>
              <a:t> la fuerza normativo-axiológica de la Constitución en su conjunto.</a:t>
            </a:r>
          </a:p>
          <a:p>
            <a:pPr marL="0" indent="0" algn="just">
              <a:buNone/>
            </a:pPr>
            <a:r>
              <a:rPr lang="es-PE" dirty="0"/>
              <a:t>22.  Si bien es cierto que la exactitud de aquello que constituye o no el contenido protegido por parte de un derecho fundamental, y, más específicamente, el contenido esencial de dicho derecho, sólo puede ser determinado a la luz de cada caso concreto, no menos cierto es que existen determinadas premisas generales que pueden coadyuvar en su ubicación. Para ello, es preciso tener presente la estructura de todo derecho fundamental.</a:t>
            </a:r>
          </a:p>
          <a:p>
            <a:pPr marL="0" indent="0">
              <a:buNone/>
            </a:pPr>
            <a:endParaRPr lang="es-PE" dirty="0"/>
          </a:p>
        </p:txBody>
      </p:sp>
    </p:spTree>
    <p:extLst>
      <p:ext uri="{BB962C8B-B14F-4D97-AF65-F5344CB8AC3E}">
        <p14:creationId xmlns:p14="http://schemas.microsoft.com/office/powerpoint/2010/main" val="2322992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031" y="32012"/>
            <a:ext cx="9289031" cy="1380764"/>
          </a:xfrm>
        </p:spPr>
        <p:txBody>
          <a:bodyPr>
            <a:normAutofit/>
          </a:bodyPr>
          <a:lstStyle/>
          <a:p>
            <a:pPr marL="0" indent="0" algn="ctr">
              <a:buNone/>
            </a:pPr>
            <a:r>
              <a:rPr lang="es-PE"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DERECHOS FUNDAMENTALES QUE PROTEGE EL HÁBEAS CORPUS </a:t>
            </a:r>
            <a:endParaRPr lang="es-PE"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79512" y="1484784"/>
            <a:ext cx="8640960" cy="5373216"/>
          </a:xfrm>
        </p:spPr>
        <p:txBody>
          <a:bodyPr>
            <a:normAutofit fontScale="92500" lnSpcReduction="10000"/>
          </a:bodyPr>
          <a:lstStyle/>
          <a:p>
            <a:pPr marL="45720" indent="0" algn="just">
              <a:buNone/>
            </a:pPr>
            <a:r>
              <a:rPr lang="es-PE" sz="2800" b="1" dirty="0" smtClean="0"/>
              <a:t>Hoy en día el PHC se configura como proceso constitucional indispensable para la protección de la libertad individual y para la protección de otros Derechos Fundamentales conexos a ello como:</a:t>
            </a:r>
          </a:p>
          <a:p>
            <a:pPr algn="just">
              <a:buFont typeface="Courier New" pitchFamily="49" charset="0"/>
              <a:buChar char="o"/>
            </a:pPr>
            <a:r>
              <a:rPr lang="es-PE" sz="2800" b="1" dirty="0" smtClean="0">
                <a:solidFill>
                  <a:schemeClr val="tx1"/>
                </a:solidFill>
              </a:rPr>
              <a:t>La vida</a:t>
            </a:r>
          </a:p>
          <a:p>
            <a:pPr algn="just">
              <a:buFont typeface="Courier New" pitchFamily="49" charset="0"/>
              <a:buChar char="o"/>
            </a:pPr>
            <a:r>
              <a:rPr lang="es-PE" sz="2800" b="1" dirty="0" smtClean="0">
                <a:solidFill>
                  <a:schemeClr val="tx1"/>
                </a:solidFill>
              </a:rPr>
              <a:t>La integridad física </a:t>
            </a:r>
          </a:p>
          <a:p>
            <a:pPr algn="just">
              <a:buFont typeface="Courier New" pitchFamily="49" charset="0"/>
              <a:buChar char="o"/>
            </a:pPr>
            <a:r>
              <a:rPr lang="es-PE" sz="2800" b="1" dirty="0" smtClean="0">
                <a:solidFill>
                  <a:schemeClr val="tx1"/>
                </a:solidFill>
              </a:rPr>
              <a:t>La verdad en materia de desapariciones forzadas o la protección contra la tortura u otros tratos o penas crueles, inhumanas o degradantes </a:t>
            </a:r>
          </a:p>
          <a:p>
            <a:pPr algn="just">
              <a:buFont typeface="Courier New" pitchFamily="49" charset="0"/>
              <a:buChar char="o"/>
            </a:pPr>
            <a:r>
              <a:rPr lang="es-PE" sz="2800" b="1" dirty="0" smtClean="0"/>
              <a:t>Controlar las condiciones de las personas que sufren restricción de su libertad en establecimientos penitenciarios, hospitales, asilos, albergues o casas de rehabilitación</a:t>
            </a:r>
          </a:p>
          <a:p>
            <a:pPr algn="just">
              <a:buFont typeface="Courier New" pitchFamily="49" charset="0"/>
              <a:buChar char="o"/>
            </a:pPr>
            <a:endParaRPr lang="es-PE" sz="2800" b="1" dirty="0" smtClean="0">
              <a:solidFill>
                <a:schemeClr val="tx1"/>
              </a:solidFill>
            </a:endParaRPr>
          </a:p>
          <a:p>
            <a:pPr algn="just">
              <a:buFontTx/>
              <a:buChar char="-"/>
            </a:pPr>
            <a:endParaRPr lang="es-PE" dirty="0" smtClean="0"/>
          </a:p>
          <a:p>
            <a:pPr algn="just">
              <a:buFontTx/>
              <a:buChar char="-"/>
            </a:pPr>
            <a:endParaRPr lang="es-PE" dirty="0" smtClean="0"/>
          </a:p>
          <a:p>
            <a:pPr algn="just">
              <a:buFontTx/>
              <a:buChar char="-"/>
            </a:pPr>
            <a:endParaRPr lang="es-PE" dirty="0"/>
          </a:p>
        </p:txBody>
      </p:sp>
    </p:spTree>
    <p:extLst>
      <p:ext uri="{BB962C8B-B14F-4D97-AF65-F5344CB8AC3E}">
        <p14:creationId xmlns:p14="http://schemas.microsoft.com/office/powerpoint/2010/main" val="10077611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14290"/>
            <a:ext cx="8501122" cy="6643710"/>
          </a:xfrm>
        </p:spPr>
        <p:txBody>
          <a:bodyPr>
            <a:normAutofit/>
          </a:bodyPr>
          <a:lstStyle/>
          <a:p>
            <a:pPr algn="just">
              <a:buFont typeface="Courier New" pitchFamily="49" charset="0"/>
              <a:buChar char="o"/>
            </a:pPr>
            <a:endParaRPr lang="es-PE" dirty="0" smtClean="0"/>
          </a:p>
          <a:p>
            <a:pPr algn="just">
              <a:buFont typeface="Courier New" pitchFamily="49" charset="0"/>
              <a:buChar char="o"/>
            </a:pPr>
            <a:r>
              <a:rPr lang="es-PE" sz="2500" b="1" dirty="0" smtClean="0"/>
              <a:t>Restricción a la libertad de tránsito de nacionales y de extranjeros. </a:t>
            </a:r>
          </a:p>
          <a:p>
            <a:pPr algn="just">
              <a:buFont typeface="Courier New" pitchFamily="49" charset="0"/>
              <a:buChar char="o"/>
            </a:pPr>
            <a:r>
              <a:rPr lang="es-PE" sz="2500" b="1" dirty="0" smtClean="0"/>
              <a:t>El derecho a no ser privado del documento nacional de identidad, así como de obtener el pasaporte o su renovación dentro o fuera de la República.</a:t>
            </a:r>
          </a:p>
          <a:p>
            <a:pPr algn="just">
              <a:buFont typeface="Courier New" pitchFamily="49" charset="0"/>
              <a:buChar char="o"/>
            </a:pPr>
            <a:r>
              <a:rPr lang="es-PE" sz="2500" b="1" dirty="0" smtClean="0"/>
              <a:t>El derecho a no ser exiliado o desterrado o confinado sino por sentencia firme</a:t>
            </a:r>
          </a:p>
          <a:p>
            <a:pPr algn="just">
              <a:buFont typeface="Courier New" pitchFamily="49" charset="0"/>
              <a:buChar char="o"/>
            </a:pPr>
            <a:r>
              <a:rPr lang="es-PE" sz="2500" b="1" dirty="0" smtClean="0"/>
              <a:t>El derecho a ser asistido por un abogado defensor libremente elegido desde que se es citado o detenido por la autoridad policial u otra, sin excepción.</a:t>
            </a:r>
          </a:p>
          <a:p>
            <a:pPr algn="just">
              <a:buFont typeface="Courier New" pitchFamily="49" charset="0"/>
              <a:buChar char="o"/>
            </a:pPr>
            <a:r>
              <a:rPr lang="es-PE" sz="2500" b="1" dirty="0" smtClean="0"/>
              <a:t>A decidir voluntariamente prestar el servicio militar.</a:t>
            </a:r>
          </a:p>
          <a:p>
            <a:pPr algn="just">
              <a:buFont typeface="Courier New" pitchFamily="49" charset="0"/>
              <a:buChar char="o"/>
            </a:pPr>
            <a:r>
              <a:rPr lang="es-PE" sz="2500" b="1" dirty="0" smtClean="0"/>
              <a:t>A no ser objeto de vigilancia domiciliaria o seguimiento policial arbitrarios o injustificados, entre otros.</a:t>
            </a:r>
          </a:p>
          <a:p>
            <a:pPr>
              <a:buNone/>
            </a:pPr>
            <a:endParaRPr lang="es-PE" dirty="0"/>
          </a:p>
        </p:txBody>
      </p:sp>
    </p:spTree>
    <p:extLst>
      <p:ext uri="{BB962C8B-B14F-4D97-AF65-F5344CB8AC3E}">
        <p14:creationId xmlns:p14="http://schemas.microsoft.com/office/powerpoint/2010/main" val="22388489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640960" cy="1143000"/>
          </a:xfrm>
        </p:spPr>
        <p:txBody>
          <a:bodyPr/>
          <a:lstStyle/>
          <a:p>
            <a:pPr marL="0" indent="0" algn="ctr">
              <a:buNone/>
            </a:pPr>
            <a:r>
              <a:rPr lang="es-PE"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PROCEDENCIA DEL HÁBEAS CORPUS </a:t>
            </a:r>
            <a:endParaRPr lang="es-PE"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251520" y="1844824"/>
            <a:ext cx="8568952" cy="4896544"/>
          </a:xfrm>
        </p:spPr>
        <p:txBody>
          <a:bodyPr>
            <a:normAutofit/>
          </a:bodyPr>
          <a:lstStyle/>
          <a:p>
            <a:pPr marL="45720" indent="0" algn="just">
              <a:buNone/>
            </a:pPr>
            <a:r>
              <a:rPr lang="es-PE" sz="3200" b="1" dirty="0" smtClean="0"/>
              <a:t>Tres grandes supuestos de procedencia del Hábeas Corpus:</a:t>
            </a:r>
          </a:p>
          <a:p>
            <a:pPr marL="45720" indent="0" algn="just">
              <a:buNone/>
            </a:pPr>
            <a:endParaRPr lang="es-PE" sz="3200" b="1" dirty="0"/>
          </a:p>
          <a:p>
            <a:pPr marL="45720" indent="0" algn="just">
              <a:buNone/>
            </a:pPr>
            <a:r>
              <a:rPr lang="es-PE" sz="3200" b="1" dirty="0" smtClean="0"/>
              <a:t>a). </a:t>
            </a:r>
            <a:r>
              <a:rPr lang="es-PE" sz="3200" b="1" dirty="0" smtClean="0">
                <a:solidFill>
                  <a:schemeClr val="tx1"/>
                </a:solidFill>
                <a:effectLst>
                  <a:outerShdw blurRad="38100" dist="38100" dir="2700000" algn="tl">
                    <a:srgbClr val="000000">
                      <a:alpha val="43137"/>
                    </a:srgbClr>
                  </a:outerShdw>
                </a:effectLst>
              </a:rPr>
              <a:t>Por violación o amenaza de violación.</a:t>
            </a:r>
          </a:p>
          <a:p>
            <a:pPr marL="45720" indent="0" algn="just">
              <a:buNone/>
            </a:pPr>
            <a:endParaRPr lang="es-PE" sz="3200" b="1" dirty="0"/>
          </a:p>
          <a:p>
            <a:pPr marL="45720" indent="0" algn="just">
              <a:buNone/>
            </a:pPr>
            <a:r>
              <a:rPr lang="es-PE" sz="3200" b="1" dirty="0" smtClean="0"/>
              <a:t>b). </a:t>
            </a:r>
            <a:r>
              <a:rPr lang="es-PE" sz="3200" b="1" dirty="0" smtClean="0">
                <a:solidFill>
                  <a:srgbClr val="FF0000"/>
                </a:solidFill>
                <a:effectLst>
                  <a:outerShdw blurRad="38100" dist="38100" dir="2700000" algn="tl">
                    <a:srgbClr val="000000">
                      <a:alpha val="43137"/>
                    </a:srgbClr>
                  </a:outerShdw>
                </a:effectLst>
              </a:rPr>
              <a:t>Contra actos provenientes de normas.</a:t>
            </a:r>
          </a:p>
          <a:p>
            <a:pPr marL="45720" indent="0" algn="just">
              <a:buNone/>
            </a:pPr>
            <a:endParaRPr lang="es-PE" sz="3200" b="1" dirty="0"/>
          </a:p>
          <a:p>
            <a:pPr marL="45720" indent="0" algn="just">
              <a:buNone/>
            </a:pPr>
            <a:r>
              <a:rPr lang="es-PE" sz="3200" b="1" dirty="0" smtClean="0"/>
              <a:t>c). </a:t>
            </a:r>
            <a:r>
              <a:rPr lang="es-PE" sz="3200" b="1" dirty="0" smtClean="0">
                <a:effectLst>
                  <a:outerShdw blurRad="38100" dist="38100" dir="2700000" algn="tl">
                    <a:srgbClr val="000000">
                      <a:alpha val="43137"/>
                    </a:srgbClr>
                  </a:outerShdw>
                </a:effectLst>
              </a:rPr>
              <a:t>Contra resoluciones judiciales.-   </a:t>
            </a:r>
            <a:endParaRPr lang="es-P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67402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8964488" cy="1143000"/>
          </a:xfrm>
        </p:spPr>
        <p:txBody>
          <a:bodyPr>
            <a:normAutofit/>
          </a:bodyPr>
          <a:lstStyle/>
          <a:p>
            <a:pPr marL="0" indent="0" algn="ctr">
              <a:buNone/>
            </a:pPr>
            <a:r>
              <a:rPr lang="es-PE" sz="35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PROCEDENCIA DEL HC FRENTE A AMENAZAS</a:t>
            </a:r>
            <a:endParaRPr lang="es-PE" sz="35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79512" y="1124744"/>
            <a:ext cx="8640960" cy="5733256"/>
          </a:xfrm>
        </p:spPr>
        <p:txBody>
          <a:bodyPr>
            <a:normAutofit fontScale="92500" lnSpcReduction="10000"/>
          </a:bodyPr>
          <a:lstStyle/>
          <a:p>
            <a:pPr marL="45720" indent="0" algn="just">
              <a:buNone/>
            </a:pPr>
            <a:endParaRPr lang="es-PE" sz="2800" dirty="0" smtClean="0"/>
          </a:p>
          <a:p>
            <a:pPr marL="45720" indent="0" algn="just">
              <a:buNone/>
            </a:pPr>
            <a:r>
              <a:rPr lang="es-PE" sz="2800" dirty="0" smtClean="0"/>
              <a:t>El HC no sólo procede ante el </a:t>
            </a:r>
            <a:r>
              <a:rPr lang="es-PE" sz="2800" dirty="0" smtClean="0">
                <a:solidFill>
                  <a:srgbClr val="002060"/>
                </a:solidFill>
              </a:rPr>
              <a:t>hecho u omisión </a:t>
            </a:r>
            <a:r>
              <a:rPr lang="es-PE" sz="2800" dirty="0" smtClean="0"/>
              <a:t>de cualquier autoridad, funcionario o persona que vulnera la libertad individual o derechos conexos, sino también ante la </a:t>
            </a:r>
            <a:r>
              <a:rPr lang="es-PE" sz="2800" u="sng" dirty="0" smtClean="0">
                <a:solidFill>
                  <a:srgbClr val="FF0000"/>
                </a:solidFill>
              </a:rPr>
              <a:t>amenaza</a:t>
            </a:r>
            <a:r>
              <a:rPr lang="es-PE" sz="2800" dirty="0" smtClean="0"/>
              <a:t> de que se pueda producir tal vulneración.</a:t>
            </a:r>
          </a:p>
          <a:p>
            <a:pPr marL="45720" indent="0" algn="just">
              <a:buNone/>
            </a:pPr>
            <a:r>
              <a:rPr lang="es-PE" sz="2800" dirty="0" smtClean="0"/>
              <a:t>Para tal efecto debe reunir las siguientes condiciones:</a:t>
            </a:r>
          </a:p>
          <a:p>
            <a:pPr marL="45720" indent="0" algn="just">
              <a:buNone/>
            </a:pPr>
            <a:r>
              <a:rPr lang="es-PE" sz="2800" dirty="0" smtClean="0"/>
              <a:t>a). </a:t>
            </a:r>
            <a:r>
              <a:rPr lang="es-PE" sz="2800" b="1" u="sng" dirty="0" smtClean="0">
                <a:solidFill>
                  <a:srgbClr val="FF0000"/>
                </a:solidFill>
              </a:rPr>
              <a:t>Inminencia</a:t>
            </a:r>
            <a:r>
              <a:rPr lang="es-PE" sz="2800" b="1" dirty="0" smtClean="0"/>
              <a:t> de que se produzca el acto vulnerador, es decir, que se trate de un atentado a la libertad personal que éste por </a:t>
            </a:r>
            <a:r>
              <a:rPr lang="es-PE" sz="2800" b="1" u="sng" dirty="0" smtClean="0">
                <a:solidFill>
                  <a:srgbClr val="FF0000"/>
                </a:solidFill>
              </a:rPr>
              <a:t>suceder prontamente o en proceso de ejecución</a:t>
            </a:r>
            <a:r>
              <a:rPr lang="es-PE" sz="2800" b="1" dirty="0" smtClean="0"/>
              <a:t>, </a:t>
            </a:r>
            <a:r>
              <a:rPr lang="es-PE" sz="2800" b="1" u="sng" dirty="0" smtClean="0">
                <a:solidFill>
                  <a:srgbClr val="7030A0"/>
                </a:solidFill>
              </a:rPr>
              <a:t>no</a:t>
            </a:r>
            <a:r>
              <a:rPr lang="es-PE" sz="2800" b="1" dirty="0" smtClean="0">
                <a:solidFill>
                  <a:srgbClr val="7030A0"/>
                </a:solidFill>
              </a:rPr>
              <a:t> reputándose como tal a los simples </a:t>
            </a:r>
            <a:r>
              <a:rPr lang="es-PE" sz="2800" b="1" u="sng" dirty="0" smtClean="0">
                <a:solidFill>
                  <a:srgbClr val="7030A0"/>
                </a:solidFill>
              </a:rPr>
              <a:t>actos preparatorios</a:t>
            </a:r>
            <a:r>
              <a:rPr lang="es-PE" sz="2800" b="1" dirty="0" smtClean="0"/>
              <a:t>.</a:t>
            </a:r>
          </a:p>
          <a:p>
            <a:pPr marL="45720" indent="0" algn="just">
              <a:buNone/>
            </a:pPr>
            <a:endParaRPr lang="es-PE" sz="2800" b="1" dirty="0"/>
          </a:p>
          <a:p>
            <a:pPr marL="45720" indent="0" algn="just">
              <a:buNone/>
            </a:pPr>
            <a:r>
              <a:rPr lang="es-PE" sz="2800" b="1" dirty="0" smtClean="0"/>
              <a:t>b).</a:t>
            </a:r>
            <a:r>
              <a:rPr lang="es-PE" sz="2800" b="1" dirty="0" smtClean="0">
                <a:solidFill>
                  <a:srgbClr val="FF0000"/>
                </a:solidFill>
              </a:rPr>
              <a:t> </a:t>
            </a:r>
            <a:r>
              <a:rPr lang="es-PE" sz="2800" b="1" u="sng" dirty="0" smtClean="0">
                <a:solidFill>
                  <a:srgbClr val="FF0000"/>
                </a:solidFill>
              </a:rPr>
              <a:t>Cierta</a:t>
            </a:r>
            <a:r>
              <a:rPr lang="es-PE" sz="2800" b="1" u="sng" dirty="0" smtClean="0"/>
              <a:t>,</a:t>
            </a:r>
            <a:r>
              <a:rPr lang="es-PE" sz="2800" b="1" dirty="0" smtClean="0"/>
              <a:t> que exista un </a:t>
            </a:r>
            <a:r>
              <a:rPr lang="es-PE" sz="2800" b="1" u="sng" dirty="0" smtClean="0">
                <a:solidFill>
                  <a:srgbClr val="7030A0"/>
                </a:solidFill>
              </a:rPr>
              <a:t>conocimiento seguro y claro de la amenaza a la libertad</a:t>
            </a:r>
            <a:r>
              <a:rPr lang="es-PE" sz="2800" b="1" dirty="0" smtClean="0"/>
              <a:t>, </a:t>
            </a:r>
            <a:r>
              <a:rPr lang="es-PE" sz="2800" b="1" dirty="0" smtClean="0">
                <a:solidFill>
                  <a:srgbClr val="C00000"/>
                </a:solidFill>
              </a:rPr>
              <a:t>dejando de lado conjeturas y presunciones</a:t>
            </a:r>
            <a:r>
              <a:rPr lang="es-PE" sz="2800" b="1" dirty="0" smtClean="0"/>
              <a:t>.  </a:t>
            </a:r>
            <a:r>
              <a:rPr lang="es-PE" sz="2800" dirty="0" smtClean="0"/>
              <a:t> </a:t>
            </a:r>
            <a:endParaRPr lang="es-PE" sz="2800" dirty="0"/>
          </a:p>
          <a:p>
            <a:pPr marL="45720" indent="0" algn="just">
              <a:buNone/>
            </a:pPr>
            <a:endParaRPr lang="es-PE" dirty="0"/>
          </a:p>
        </p:txBody>
      </p:sp>
    </p:spTree>
    <p:extLst>
      <p:ext uri="{BB962C8B-B14F-4D97-AF65-F5344CB8AC3E}">
        <p14:creationId xmlns:p14="http://schemas.microsoft.com/office/powerpoint/2010/main" val="42563872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52736"/>
          </a:xfrm>
        </p:spPr>
        <p:txBody>
          <a:bodyPr>
            <a:noAutofit/>
          </a:bodyPr>
          <a:lstStyle/>
          <a:p>
            <a:pPr marL="0" indent="0" algn="ctr">
              <a:buNone/>
            </a:pPr>
            <a:r>
              <a:rPr lang="es-PE" sz="28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PROCEDENCIA DEL HABEAS CORPUS CONTRA RESOLUCIONES JUDICIALES </a:t>
            </a:r>
            <a:endParaRPr lang="es-PE" sz="2800" b="1"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Marcador de contenido"/>
          <p:cNvSpPr>
            <a:spLocks noGrp="1"/>
          </p:cNvSpPr>
          <p:nvPr>
            <p:ph sz="quarter" idx="1"/>
          </p:nvPr>
        </p:nvSpPr>
        <p:spPr>
          <a:xfrm>
            <a:off x="107504" y="1124744"/>
            <a:ext cx="8784976" cy="6090470"/>
          </a:xfrm>
        </p:spPr>
        <p:txBody>
          <a:bodyPr>
            <a:normAutofit fontScale="77500" lnSpcReduction="20000"/>
          </a:bodyPr>
          <a:lstStyle/>
          <a:p>
            <a:pPr marL="45720" indent="0" algn="just">
              <a:buNone/>
            </a:pPr>
            <a:endParaRPr lang="es-PE" sz="2600" b="1" dirty="0" smtClean="0"/>
          </a:p>
          <a:p>
            <a:pPr marL="45720" indent="0" algn="just">
              <a:buNone/>
            </a:pPr>
            <a:r>
              <a:rPr lang="es-PE" sz="2600" b="1" dirty="0" smtClean="0"/>
              <a:t>Con la entrada en vigencia del Código Procesal Constitucional (Ley 23506). Art. 4 , segundo párrafo: EL HC procede cuando una resolución judicial firme vulnera en forma manifiesta la libertad individual y le tutela procesal efectiva.</a:t>
            </a:r>
          </a:p>
          <a:p>
            <a:pPr marL="45720" indent="0" algn="just">
              <a:buNone/>
            </a:pPr>
            <a:r>
              <a:rPr lang="es-PE" sz="2600" b="1" dirty="0" smtClean="0"/>
              <a:t>No todas las resoluciones judiciales pueden ser objeto de control por el proceso de HC, sólo aquellas resoluciones judiciales firmes que vulneren en forma manifiesta la libertad individual o los derechos conexos a ella. Entre estos derechos tenemos:</a:t>
            </a:r>
          </a:p>
          <a:p>
            <a:pPr algn="just">
              <a:buFontTx/>
              <a:buChar char="-"/>
            </a:pPr>
            <a:r>
              <a:rPr lang="es-PE" sz="2600" b="1" dirty="0" smtClean="0">
                <a:solidFill>
                  <a:srgbClr val="C00000"/>
                </a:solidFill>
                <a:effectLst>
                  <a:outerShdw blurRad="38100" dist="38100" dir="2700000" algn="tl">
                    <a:srgbClr val="000000">
                      <a:alpha val="43137"/>
                    </a:srgbClr>
                  </a:outerShdw>
                </a:effectLst>
              </a:rPr>
              <a:t>Tutela Procesal Efectiva.</a:t>
            </a:r>
          </a:p>
          <a:p>
            <a:pPr algn="just">
              <a:buFontTx/>
              <a:buChar char="-"/>
            </a:pPr>
            <a:r>
              <a:rPr lang="es-PE" sz="2600" b="1" dirty="0" smtClean="0">
                <a:solidFill>
                  <a:srgbClr val="C00000"/>
                </a:solidFill>
                <a:effectLst>
                  <a:outerShdw blurRad="38100" dist="38100" dir="2700000" algn="tl">
                    <a:srgbClr val="000000">
                      <a:alpha val="43137"/>
                    </a:srgbClr>
                  </a:outerShdw>
                </a:effectLst>
              </a:rPr>
              <a:t>Debido Proceso</a:t>
            </a:r>
          </a:p>
          <a:p>
            <a:pPr algn="just">
              <a:buFontTx/>
              <a:buChar char="-"/>
            </a:pPr>
            <a:r>
              <a:rPr lang="es-PE" sz="2600" b="1" dirty="0" smtClean="0">
                <a:solidFill>
                  <a:srgbClr val="C00000"/>
                </a:solidFill>
                <a:effectLst>
                  <a:outerShdw blurRad="38100" dist="38100" dir="2700000" algn="tl">
                    <a:srgbClr val="000000">
                      <a:alpha val="43137"/>
                    </a:srgbClr>
                  </a:outerShdw>
                </a:effectLst>
              </a:rPr>
              <a:t>Juez Natural o Predeterminado por Ley</a:t>
            </a:r>
          </a:p>
          <a:p>
            <a:pPr algn="just">
              <a:buFontTx/>
              <a:buChar char="-"/>
            </a:pPr>
            <a:r>
              <a:rPr lang="es-PE" sz="2600" b="1" dirty="0" smtClean="0">
                <a:solidFill>
                  <a:srgbClr val="C00000"/>
                </a:solidFill>
                <a:effectLst>
                  <a:outerShdw blurRad="38100" dist="38100" dir="2700000" algn="tl">
                    <a:srgbClr val="000000">
                      <a:alpha val="43137"/>
                    </a:srgbClr>
                  </a:outerShdw>
                </a:effectLst>
              </a:rPr>
              <a:t>Derecho a la prueba</a:t>
            </a:r>
          </a:p>
          <a:p>
            <a:pPr algn="just">
              <a:buFontTx/>
              <a:buChar char="-"/>
            </a:pPr>
            <a:r>
              <a:rPr lang="es-PE" sz="2600" b="1" dirty="0" smtClean="0">
                <a:solidFill>
                  <a:srgbClr val="C00000"/>
                </a:solidFill>
                <a:effectLst>
                  <a:outerShdw blurRad="38100" dist="38100" dir="2700000" algn="tl">
                    <a:srgbClr val="000000">
                      <a:alpha val="43137"/>
                    </a:srgbClr>
                  </a:outerShdw>
                </a:effectLst>
              </a:rPr>
              <a:t>Pluralidad de Instancias o Instancia Plural</a:t>
            </a:r>
          </a:p>
          <a:p>
            <a:pPr algn="just">
              <a:buFontTx/>
              <a:buChar char="-"/>
            </a:pPr>
            <a:r>
              <a:rPr lang="es-PE" sz="2600" b="1" dirty="0" smtClean="0">
                <a:solidFill>
                  <a:srgbClr val="C00000"/>
                </a:solidFill>
                <a:effectLst>
                  <a:outerShdw blurRad="38100" dist="38100" dir="2700000" algn="tl">
                    <a:srgbClr val="000000">
                      <a:alpha val="43137"/>
                    </a:srgbClr>
                  </a:outerShdw>
                </a:effectLst>
              </a:rPr>
              <a:t>Plazo razonable </a:t>
            </a:r>
          </a:p>
          <a:p>
            <a:pPr algn="just">
              <a:buFontTx/>
              <a:buChar char="-"/>
            </a:pPr>
            <a:r>
              <a:rPr lang="es-PE" sz="2600" b="1" dirty="0" smtClean="0">
                <a:solidFill>
                  <a:srgbClr val="C00000"/>
                </a:solidFill>
                <a:effectLst>
                  <a:outerShdw blurRad="38100" dist="38100" dir="2700000" algn="tl">
                    <a:srgbClr val="000000">
                      <a:alpha val="43137"/>
                    </a:srgbClr>
                  </a:outerShdw>
                </a:effectLst>
              </a:rPr>
              <a:t>Derecho de defensa</a:t>
            </a:r>
          </a:p>
          <a:p>
            <a:pPr algn="just">
              <a:buFontTx/>
              <a:buChar char="-"/>
            </a:pPr>
            <a:r>
              <a:rPr lang="es-PE" sz="2600" b="1" dirty="0" smtClean="0">
                <a:solidFill>
                  <a:srgbClr val="C00000"/>
                </a:solidFill>
                <a:effectLst>
                  <a:outerShdw blurRad="38100" dist="38100" dir="2700000" algn="tl">
                    <a:srgbClr val="000000">
                      <a:alpha val="43137"/>
                    </a:srgbClr>
                  </a:outerShdw>
                </a:effectLst>
              </a:rPr>
              <a:t>A la debida motivación de resoluciones judiciales, entre otros </a:t>
            </a:r>
          </a:p>
          <a:p>
            <a:pPr marL="45720" indent="0" algn="just">
              <a:buNone/>
            </a:pPr>
            <a:endParaRPr lang="es-PE" dirty="0" smtClean="0"/>
          </a:p>
          <a:p>
            <a:pPr marL="45720" indent="0" algn="just">
              <a:buNone/>
            </a:pPr>
            <a:r>
              <a:rPr lang="es-PE" dirty="0" smtClean="0"/>
              <a:t> </a:t>
            </a:r>
            <a:endParaRPr lang="es-PE" dirty="0"/>
          </a:p>
        </p:txBody>
      </p:sp>
    </p:spTree>
    <p:extLst>
      <p:ext uri="{BB962C8B-B14F-4D97-AF65-F5344CB8AC3E}">
        <p14:creationId xmlns:p14="http://schemas.microsoft.com/office/powerpoint/2010/main" val="26761449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686800" cy="838200"/>
          </a:xfrm>
        </p:spPr>
        <p:txBody>
          <a:bodyPr>
            <a:noAutofit/>
          </a:bodyPr>
          <a:lstStyle/>
          <a:p>
            <a:pPr algn="ctr"/>
            <a:r>
              <a:rPr lang="es-PE" sz="3200" b="1" dirty="0" smtClean="0">
                <a:solidFill>
                  <a:schemeClr val="tx1"/>
                </a:solidFill>
                <a:effectLst>
                  <a:outerShdw blurRad="38100" dist="38100" dir="2700000" algn="tl">
                    <a:srgbClr val="000000">
                      <a:alpha val="43137"/>
                    </a:srgbClr>
                  </a:outerShdw>
                </a:effectLst>
              </a:rPr>
              <a:t/>
            </a:r>
            <a:br>
              <a:rPr lang="es-PE" sz="3200" b="1" dirty="0" smtClean="0">
                <a:solidFill>
                  <a:schemeClr val="tx1"/>
                </a:solidFill>
                <a:effectLst>
                  <a:outerShdw blurRad="38100" dist="38100" dir="2700000" algn="tl">
                    <a:srgbClr val="000000">
                      <a:alpha val="43137"/>
                    </a:srgbClr>
                  </a:outerShdw>
                </a:effectLst>
              </a:rPr>
            </a:br>
            <a:r>
              <a:rPr lang="es-PE" sz="3200" b="1" dirty="0" smtClean="0">
                <a:solidFill>
                  <a:srgbClr val="FF0000"/>
                </a:solidFill>
                <a:effectLst>
                  <a:outerShdw blurRad="38100" dist="38100" dir="2700000" algn="tl">
                    <a:srgbClr val="000000">
                      <a:alpha val="43137"/>
                    </a:srgbClr>
                  </a:outerShdw>
                </a:effectLst>
              </a:rPr>
              <a:t> </a:t>
            </a:r>
            <a:r>
              <a:rPr lang="es-PE" b="1" dirty="0" smtClean="0">
                <a:solidFill>
                  <a:srgbClr val="FF0000"/>
                </a:solidFill>
                <a:effectLst>
                  <a:outerShdw blurRad="38100" dist="38100" dir="2700000" algn="tl">
                    <a:srgbClr val="000000">
                      <a:alpha val="43137"/>
                    </a:srgbClr>
                  </a:outerShdw>
                </a:effectLst>
              </a:rPr>
              <a:t>También se puede controlar temas sustantivos</a:t>
            </a:r>
            <a:endParaRPr lang="es-PE" dirty="0"/>
          </a:p>
        </p:txBody>
      </p:sp>
      <p:sp>
        <p:nvSpPr>
          <p:cNvPr id="3" name="2 Marcador de contenido"/>
          <p:cNvSpPr>
            <a:spLocks noGrp="1"/>
          </p:cNvSpPr>
          <p:nvPr>
            <p:ph sz="quarter" idx="1"/>
          </p:nvPr>
        </p:nvSpPr>
        <p:spPr>
          <a:xfrm>
            <a:off x="251520" y="1772816"/>
            <a:ext cx="8496944" cy="4525963"/>
          </a:xfrm>
        </p:spPr>
        <p:txBody>
          <a:bodyPr>
            <a:normAutofit lnSpcReduction="10000"/>
          </a:bodyPr>
          <a:lstStyle/>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Retroactividad benigna EN MATERIA PENAL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PRINCIPIO DE LEGALIDAD penal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APLICACIÓN DE UNA LEY NO APLICABLE AL MOMENTO DE LA COMISIÓN DEL DELITO </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Principio de IGUALDAD DE LA APLICACIÓN DE LA LEY PENAL</a:t>
            </a:r>
          </a:p>
          <a:p>
            <a:pPr algn="just">
              <a:buFont typeface="Wingdings" pitchFamily="2" charset="2"/>
              <a:buChar char="§"/>
            </a:pPr>
            <a:r>
              <a:rPr lang="es-PE" b="1" cap="all" dirty="0" smtClean="0">
                <a:solidFill>
                  <a:schemeClr val="tx1"/>
                </a:solidFill>
                <a:effectLst>
                  <a:outerShdw blurRad="38100" dist="38100" dir="2700000" algn="tl">
                    <a:srgbClr val="000000">
                      <a:alpha val="43137"/>
                    </a:srgbClr>
                  </a:outerShdw>
                </a:effectLst>
                <a:latin typeface="+mj-lt"/>
                <a:ea typeface="+mj-ea"/>
                <a:cs typeface="+mj-cs"/>
              </a:rPr>
              <a:t>Proporcionalidad de las sanciones penales  </a:t>
            </a:r>
          </a:p>
          <a:p>
            <a:pPr algn="just">
              <a:buFont typeface="Wingdings" pitchFamily="2" charset="2"/>
              <a:buChar char="§"/>
            </a:pPr>
            <a:endParaRPr lang="es-PE" b="1" cap="all" dirty="0" smtClean="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584283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lstStyle/>
          <a:p>
            <a:pPr algn="ctr"/>
            <a:r>
              <a:rPr lang="en-US" b="1" dirty="0" smtClean="0">
                <a:solidFill>
                  <a:srgbClr val="FF0000"/>
                </a:solidFill>
              </a:rPr>
              <a:t>EXPEDIENTE 08264-2006-PHC/TC</a:t>
            </a:r>
            <a:endParaRPr lang="es-PE" dirty="0">
              <a:solidFill>
                <a:srgbClr val="FF0000"/>
              </a:solidFill>
            </a:endParaRPr>
          </a:p>
        </p:txBody>
      </p:sp>
      <p:sp>
        <p:nvSpPr>
          <p:cNvPr id="3" name="2 Marcador de contenido"/>
          <p:cNvSpPr>
            <a:spLocks noGrp="1"/>
          </p:cNvSpPr>
          <p:nvPr>
            <p:ph sz="quarter" idx="1"/>
          </p:nvPr>
        </p:nvSpPr>
        <p:spPr>
          <a:xfrm>
            <a:off x="0" y="836712"/>
            <a:ext cx="8748464" cy="5733256"/>
          </a:xfrm>
        </p:spPr>
        <p:txBody>
          <a:bodyPr>
            <a:normAutofit fontScale="62500" lnSpcReduction="20000"/>
          </a:bodyPr>
          <a:lstStyle/>
          <a:p>
            <a:pPr lvl="0" algn="just">
              <a:buNone/>
            </a:pPr>
            <a:r>
              <a:rPr lang="es-ES_tradnl" dirty="0" smtClean="0"/>
              <a:t>	</a:t>
            </a:r>
            <a:r>
              <a:rPr lang="es-ES_tradnl" b="1" dirty="0" smtClean="0">
                <a:solidFill>
                  <a:schemeClr val="tx1"/>
                </a:solidFill>
              </a:rPr>
              <a:t>Conforme consta del auto de apertura de instrucción de fecha 7 de junio de 2003 (fojas 12 del cuadernillo del Tribunal Constitucional), el actor fue </a:t>
            </a:r>
            <a:r>
              <a:rPr lang="es-ES_tradnl" b="1" dirty="0" smtClean="0">
                <a:solidFill>
                  <a:srgbClr val="C00000"/>
                </a:solidFill>
                <a:effectLst>
                  <a:outerShdw blurRad="38100" dist="38100" dir="2700000" algn="tl">
                    <a:srgbClr val="000000">
                      <a:alpha val="43137"/>
                    </a:srgbClr>
                  </a:outerShdw>
                </a:effectLst>
              </a:rPr>
              <a:t>procesado sobre la base del primer párrafo del artículo 296º del Código Penal</a:t>
            </a:r>
            <a:r>
              <a:rPr lang="es-ES_tradnl" b="1" dirty="0" smtClean="0">
                <a:solidFill>
                  <a:schemeClr val="tx1"/>
                </a:solidFill>
              </a:rPr>
              <a:t>, norma vigente al momento de la ocurrencia de los hechos delictivos. Asimismo,  conforme a la acusación fiscal de fecha 14 de junio de 2004 (fojas 16 del cuadernillo del Tribunal Constitucional) </a:t>
            </a:r>
            <a:r>
              <a:rPr lang="es-ES_tradnl" b="1" dirty="0" smtClean="0">
                <a:solidFill>
                  <a:srgbClr val="C00000"/>
                </a:solidFill>
                <a:effectLst>
                  <a:outerShdw blurRad="38100" dist="38100" dir="2700000" algn="tl">
                    <a:srgbClr val="000000">
                      <a:alpha val="43137"/>
                    </a:srgbClr>
                  </a:outerShdw>
                </a:effectLst>
              </a:rPr>
              <a:t>fue acusado sobre la base del artículo 296-A del Código Penal, </a:t>
            </a:r>
            <a:r>
              <a:rPr lang="es-ES_tradnl" b="1" dirty="0" smtClean="0">
                <a:solidFill>
                  <a:schemeClr val="tx1"/>
                </a:solidFill>
              </a:rPr>
              <a:t>modificado por Ley N.º 28002, opinándose, asimismo, que no había mérito a acusar sobre la base de lo previsto en el artículo 296 del Código Penal. Dicha calificación jurídica de los hechos es asumida igualmente en el auto de enjuiciamiento (fojas 18 del cuadernillo del Tribunal).     </a:t>
            </a:r>
            <a:endParaRPr lang="es-ES" b="1" dirty="0" smtClean="0">
              <a:solidFill>
                <a:schemeClr val="tx1"/>
              </a:solidFill>
            </a:endParaRPr>
          </a:p>
          <a:p>
            <a:pPr lvl="1"/>
            <a:endParaRPr lang="es-ES" b="1" dirty="0" smtClean="0">
              <a:solidFill>
                <a:schemeClr val="tx1"/>
              </a:solidFill>
            </a:endParaRPr>
          </a:p>
          <a:p>
            <a:pPr lvl="0" algn="just">
              <a:buNone/>
            </a:pPr>
            <a:r>
              <a:rPr lang="es-ES_tradnl" b="1" dirty="0" smtClean="0">
                <a:solidFill>
                  <a:schemeClr val="tx1"/>
                </a:solidFill>
              </a:rPr>
              <a:t>	Asimismo, en la sentencia condenatoria de fecha 6 de agosto de 2004 (fojas 6 de autos), se advierte igualmente que </a:t>
            </a:r>
            <a:r>
              <a:rPr lang="es-ES_tradnl" b="1" dirty="0" smtClean="0">
                <a:solidFill>
                  <a:srgbClr val="C00000"/>
                </a:solidFill>
                <a:effectLst>
                  <a:outerShdw blurRad="38100" dist="38100" dir="2700000" algn="tl">
                    <a:srgbClr val="000000">
                      <a:alpha val="43137"/>
                    </a:srgbClr>
                  </a:outerShdw>
                </a:effectLst>
              </a:rPr>
              <a:t>el autor fue condenado sobre la base del artículo 296°-A del Código Penal</a:t>
            </a:r>
            <a:r>
              <a:rPr lang="es-ES_tradnl" b="1" dirty="0" smtClean="0">
                <a:solidFill>
                  <a:schemeClr val="tx1"/>
                </a:solidFill>
              </a:rPr>
              <a:t>, estableciéndose que con fecha 25 de mayo de 2003 personal oficial de la Jefatura Antidrogas de Huánuco ingresó a la propiedad de don Silvestre Isidro Maxi, padre del accionante, descubriéndose allí cinco plantones de marihuana con un peso bruto de setecientos gramos, así como huellas correspondientes a doscientos plantones de marihuana recientemente extraídos.</a:t>
            </a:r>
            <a:endParaRPr lang="es-ES" b="1" dirty="0" smtClean="0">
              <a:solidFill>
                <a:schemeClr val="tx1"/>
              </a:solidFill>
            </a:endParaRPr>
          </a:p>
          <a:p>
            <a:pPr algn="just">
              <a:buNone/>
            </a:pPr>
            <a:endParaRPr lang="es-PE" dirty="0"/>
          </a:p>
        </p:txBody>
      </p:sp>
    </p:spTree>
    <p:extLst>
      <p:ext uri="{BB962C8B-B14F-4D97-AF65-F5344CB8AC3E}">
        <p14:creationId xmlns:p14="http://schemas.microsoft.com/office/powerpoint/2010/main" val="27717016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395536" y="1124744"/>
            <a:ext cx="7992888" cy="4392487"/>
          </a:xfrm>
          <a:prstGeom prst="rect">
            <a:avLst/>
          </a:prstGeom>
          <a:noFill/>
          <a:ln w="9525">
            <a:noFill/>
            <a:miter lim="800000"/>
            <a:headEnd/>
            <a:tailEnd/>
          </a:ln>
        </p:spPr>
      </p:pic>
    </p:spTree>
    <p:extLst>
      <p:ext uri="{BB962C8B-B14F-4D97-AF65-F5344CB8AC3E}">
        <p14:creationId xmlns:p14="http://schemas.microsoft.com/office/powerpoint/2010/main" val="24688089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 y="-315415"/>
            <a:ext cx="9143999" cy="1008112"/>
          </a:xfrm>
        </p:spPr>
        <p:txBody>
          <a:bodyPr>
            <a:normAutofit fontScale="90000"/>
          </a:bodyPr>
          <a:lstStyle/>
          <a:p>
            <a:pPr marL="182880" indent="0" algn="ctr">
              <a:buNone/>
            </a:pPr>
            <a:r>
              <a:rPr lang="es-PE" dirty="0" smtClean="0">
                <a:solidFill>
                  <a:srgbClr val="FF0000"/>
                </a:solidFill>
              </a:rPr>
              <a:t/>
            </a:r>
            <a:br>
              <a:rPr lang="es-PE" dirty="0" smtClean="0">
                <a:solidFill>
                  <a:srgbClr val="FF0000"/>
                </a:solidFill>
              </a:rPr>
            </a:br>
            <a:r>
              <a:rPr lang="es-PE"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PROCEDENCIA DEL HABEAS CORPUS</a:t>
            </a:r>
            <a:endParaRPr lang="es-PE"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179512" y="836712"/>
            <a:ext cx="8784976" cy="5904656"/>
          </a:xfrm>
        </p:spPr>
        <p:txBody>
          <a:bodyPr>
            <a:normAutofit fontScale="70000" lnSpcReduction="20000"/>
          </a:bodyPr>
          <a:lstStyle/>
          <a:p>
            <a:pPr algn="just"/>
            <a:r>
              <a:rPr lang="es-PE" dirty="0" smtClean="0">
                <a:latin typeface="Times New Roman" pitchFamily="18" charset="0"/>
                <a:cs typeface="Times New Roman" pitchFamily="18" charset="0"/>
              </a:rPr>
              <a:t> </a:t>
            </a:r>
            <a:r>
              <a:rPr lang="es-PE" sz="4000" dirty="0" smtClean="0">
                <a:solidFill>
                  <a:schemeClr val="tx1"/>
                </a:solidFill>
                <a:latin typeface="Times New Roman" pitchFamily="18" charset="0"/>
                <a:cs typeface="Times New Roman" pitchFamily="18" charset="0"/>
              </a:rPr>
              <a:t>a).- Violación o amenaza de violación.</a:t>
            </a:r>
          </a:p>
          <a:p>
            <a:pPr algn="just"/>
            <a:r>
              <a:rPr lang="es-PE" sz="4000" dirty="0" smtClean="0">
                <a:solidFill>
                  <a:schemeClr val="tx1"/>
                </a:solidFill>
                <a:latin typeface="Times New Roman" pitchFamily="18" charset="0"/>
                <a:cs typeface="Times New Roman" pitchFamily="18" charset="0"/>
              </a:rPr>
              <a:t>b).- Contra actos provenientes de normas.</a:t>
            </a:r>
          </a:p>
          <a:p>
            <a:pPr algn="just"/>
            <a:r>
              <a:rPr lang="es-PE" sz="4000" dirty="0" smtClean="0">
                <a:solidFill>
                  <a:schemeClr val="tx1"/>
                </a:solidFill>
                <a:latin typeface="Times New Roman" pitchFamily="18" charset="0"/>
                <a:cs typeface="Times New Roman" pitchFamily="18" charset="0"/>
              </a:rPr>
              <a:t>c).- </a:t>
            </a:r>
            <a:r>
              <a:rPr lang="es-PE" sz="4000" dirty="0">
                <a:solidFill>
                  <a:schemeClr val="tx1"/>
                </a:solidFill>
                <a:latin typeface="Times New Roman" pitchFamily="18" charset="0"/>
                <a:cs typeface="Times New Roman" pitchFamily="18" charset="0"/>
              </a:rPr>
              <a:t>Contra </a:t>
            </a:r>
            <a:r>
              <a:rPr lang="es-PE" sz="4000" dirty="0" smtClean="0">
                <a:solidFill>
                  <a:schemeClr val="tx1"/>
                </a:solidFill>
                <a:latin typeface="Times New Roman" pitchFamily="18" charset="0"/>
                <a:cs typeface="Times New Roman" pitchFamily="18" charset="0"/>
              </a:rPr>
              <a:t>resoluciones judiciales.</a:t>
            </a:r>
          </a:p>
          <a:p>
            <a:pPr algn="just"/>
            <a:r>
              <a:rPr lang="es-PE" sz="4000" dirty="0" smtClean="0">
                <a:solidFill>
                  <a:schemeClr val="tx1"/>
                </a:solidFill>
                <a:latin typeface="Times New Roman" pitchFamily="18" charset="0"/>
                <a:cs typeface="Times New Roman" pitchFamily="18" charset="0"/>
              </a:rPr>
              <a:t>d).- Cuando se amenacen o se violen los derechos constitucionales por acción u omisión de actos de cumplimiento obligatorio por parte de cualquier autoridad, funcionario o persona (</a:t>
            </a:r>
            <a:r>
              <a:rPr lang="es-PE" sz="4000" dirty="0">
                <a:solidFill>
                  <a:schemeClr val="tx1"/>
                </a:solidFill>
                <a:latin typeface="Times New Roman" pitchFamily="18" charset="0"/>
                <a:cs typeface="Times New Roman" pitchFamily="18" charset="0"/>
              </a:rPr>
              <a:t>artículo </a:t>
            </a:r>
            <a:r>
              <a:rPr lang="es-PE" sz="4000" dirty="0" smtClean="0">
                <a:solidFill>
                  <a:schemeClr val="tx1"/>
                </a:solidFill>
                <a:latin typeface="Times New Roman" pitchFamily="18" charset="0"/>
                <a:cs typeface="Times New Roman" pitchFamily="18" charset="0"/>
              </a:rPr>
              <a:t>2 del </a:t>
            </a:r>
            <a:r>
              <a:rPr lang="es-PE" sz="4000" dirty="0" err="1">
                <a:solidFill>
                  <a:schemeClr val="tx1"/>
                </a:solidFill>
                <a:latin typeface="Times New Roman" pitchFamily="18" charset="0"/>
                <a:cs typeface="Times New Roman" pitchFamily="18" charset="0"/>
              </a:rPr>
              <a:t>C.P.Const</a:t>
            </a:r>
            <a:r>
              <a:rPr lang="es-PE" sz="4000" dirty="0" smtClean="0">
                <a:solidFill>
                  <a:schemeClr val="tx1"/>
                </a:solidFill>
                <a:latin typeface="Times New Roman" pitchFamily="18" charset="0"/>
                <a:cs typeface="Times New Roman" pitchFamily="18" charset="0"/>
              </a:rPr>
              <a:t>.). </a:t>
            </a:r>
          </a:p>
          <a:p>
            <a:pPr algn="just"/>
            <a:r>
              <a:rPr lang="es-PE" sz="4000" dirty="0" smtClean="0">
                <a:solidFill>
                  <a:schemeClr val="tx1"/>
                </a:solidFill>
                <a:latin typeface="Times New Roman" pitchFamily="18" charset="0"/>
                <a:cs typeface="Times New Roman" pitchFamily="18" charset="0"/>
              </a:rPr>
              <a:t>e).- Cuando se invoque la amenaza o violación de actos que tienen como sustento la aplicación de una norma incompatible con la Constitución </a:t>
            </a:r>
            <a:r>
              <a:rPr lang="es-PE" sz="4000" dirty="0">
                <a:solidFill>
                  <a:schemeClr val="tx1"/>
                </a:solidFill>
                <a:latin typeface="Times New Roman" pitchFamily="18" charset="0"/>
                <a:cs typeface="Times New Roman" pitchFamily="18" charset="0"/>
              </a:rPr>
              <a:t>(</a:t>
            </a:r>
            <a:r>
              <a:rPr lang="es-PE" sz="4000" dirty="0" smtClean="0">
                <a:solidFill>
                  <a:schemeClr val="tx1"/>
                </a:solidFill>
                <a:latin typeface="Times New Roman" pitchFamily="18" charset="0"/>
                <a:cs typeface="Times New Roman" pitchFamily="18" charset="0"/>
              </a:rPr>
              <a:t>artículo 3).</a:t>
            </a:r>
          </a:p>
          <a:p>
            <a:pPr algn="just"/>
            <a:r>
              <a:rPr lang="es-PE" sz="4000" dirty="0" smtClean="0">
                <a:solidFill>
                  <a:schemeClr val="tx1"/>
                </a:solidFill>
                <a:latin typeface="Times New Roman" pitchFamily="18" charset="0"/>
                <a:cs typeface="Times New Roman" pitchFamily="18" charset="0"/>
              </a:rPr>
              <a:t>f).- Cuando una resolución judicial firme vulnere en forma manifiesta la libertad individual y la tutela procesal efectiva </a:t>
            </a:r>
            <a:r>
              <a:rPr lang="es-PE" sz="4000" dirty="0">
                <a:solidFill>
                  <a:schemeClr val="tx1"/>
                </a:solidFill>
                <a:latin typeface="Times New Roman" pitchFamily="18" charset="0"/>
                <a:cs typeface="Times New Roman" pitchFamily="18" charset="0"/>
              </a:rPr>
              <a:t>(artículo </a:t>
            </a:r>
            <a:r>
              <a:rPr lang="es-PE" sz="4000" dirty="0" smtClean="0">
                <a:solidFill>
                  <a:schemeClr val="tx1"/>
                </a:solidFill>
                <a:latin typeface="Times New Roman" pitchFamily="18" charset="0"/>
                <a:cs typeface="Times New Roman" pitchFamily="18" charset="0"/>
              </a:rPr>
              <a:t>4).</a:t>
            </a:r>
          </a:p>
          <a:p>
            <a:pPr algn="just"/>
            <a:r>
              <a:rPr lang="es-PE" sz="4000" dirty="0" smtClean="0">
                <a:solidFill>
                  <a:schemeClr val="tx1"/>
                </a:solidFill>
                <a:latin typeface="Times New Roman" pitchFamily="18" charset="0"/>
                <a:cs typeface="Times New Roman" pitchFamily="18" charset="0"/>
              </a:rPr>
              <a:t>g). Todos los derechos señalados taxativamente en el artículo 25.</a:t>
            </a:r>
          </a:p>
        </p:txBody>
      </p:sp>
    </p:spTree>
    <p:extLst>
      <p:ext uri="{BB962C8B-B14F-4D97-AF65-F5344CB8AC3E}">
        <p14:creationId xmlns:p14="http://schemas.microsoft.com/office/powerpoint/2010/main" val="11819382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764704"/>
          </a:xfrm>
        </p:spPr>
        <p:txBody>
          <a:bodyPr>
            <a:normAutofit/>
          </a:bodyPr>
          <a:lstStyle/>
          <a:p>
            <a:pPr marL="0" indent="0" algn="ctr">
              <a:buNone/>
            </a:pPr>
            <a:r>
              <a:rPr lang="es-PE" sz="2800" b="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DERECHOS PROTEGIDOS POR EL HABEAS </a:t>
            </a:r>
            <a:r>
              <a:rPr lang="es-PE" sz="2800" b="1" dirty="0">
                <a:solidFill>
                  <a:srgbClr val="FF0000"/>
                </a:solidFill>
                <a:effectLst>
                  <a:outerShdw blurRad="38100" dist="38100" dir="2700000" algn="tl">
                    <a:srgbClr val="000000">
                      <a:alpha val="43137"/>
                    </a:srgbClr>
                  </a:outerShdw>
                  <a:reflection blurRad="12700" stA="48000" endA="300" endPos="55000" dir="5400000" sy="-90000" algn="bl" rotWithShape="0"/>
                </a:effectLst>
              </a:rPr>
              <a:t>CORPUS</a:t>
            </a:r>
          </a:p>
        </p:txBody>
      </p:sp>
      <p:sp>
        <p:nvSpPr>
          <p:cNvPr id="3" name="2 Marcador de contenido"/>
          <p:cNvSpPr>
            <a:spLocks noGrp="1"/>
          </p:cNvSpPr>
          <p:nvPr>
            <p:ph sz="quarter" idx="1"/>
          </p:nvPr>
        </p:nvSpPr>
        <p:spPr>
          <a:xfrm>
            <a:off x="179512" y="1052736"/>
            <a:ext cx="8712968" cy="5805264"/>
          </a:xfrm>
        </p:spPr>
        <p:txBody>
          <a:bodyPr>
            <a:normAutofit fontScale="85000" lnSpcReduction="20000"/>
          </a:bodyPr>
          <a:lstStyle/>
          <a:p>
            <a:pPr marL="45720" indent="0" algn="just">
              <a:buNone/>
            </a:pPr>
            <a:r>
              <a:rPr lang="es-ES" b="1" dirty="0">
                <a:latin typeface="Times New Roman" pitchFamily="18" charset="0"/>
                <a:cs typeface="Times New Roman" pitchFamily="18" charset="0"/>
              </a:rPr>
              <a:t>Artículo 25.- Derechos protegidos</a:t>
            </a:r>
            <a:endParaRPr lang="es-PE" dirty="0">
              <a:latin typeface="Times New Roman" pitchFamily="18" charset="0"/>
              <a:cs typeface="Times New Roman" pitchFamily="18" charset="0"/>
            </a:endParaRPr>
          </a:p>
          <a:p>
            <a:pPr marL="45720" indent="0" algn="just">
              <a:buNone/>
            </a:pPr>
            <a:r>
              <a:rPr lang="es-ES" b="1" dirty="0">
                <a:latin typeface="Times New Roman" pitchFamily="18" charset="0"/>
                <a:cs typeface="Times New Roman" pitchFamily="18" charset="0"/>
              </a:rPr>
              <a:t>Procede el hábeas corpus ante la acción u omisión que amenace o vulnere los siguientes derechos que, enunciativamente, conforman la libertad individual:</a:t>
            </a:r>
            <a:endParaRPr lang="es-PE" b="1" dirty="0">
              <a:latin typeface="Times New Roman" pitchFamily="18" charset="0"/>
              <a:cs typeface="Times New Roman" pitchFamily="18" charset="0"/>
            </a:endParaRPr>
          </a:p>
          <a:p>
            <a:pPr marL="365125" indent="-320675" algn="just">
              <a:buNone/>
            </a:pPr>
            <a:r>
              <a:rPr lang="es-ES" b="1" dirty="0" smtClean="0">
                <a:latin typeface="Times New Roman" pitchFamily="18" charset="0"/>
                <a:cs typeface="Times New Roman" pitchFamily="18" charset="0"/>
              </a:rPr>
              <a:t>1) La </a:t>
            </a:r>
            <a:r>
              <a:rPr lang="es-ES" b="1" dirty="0">
                <a:latin typeface="Times New Roman" pitchFamily="18" charset="0"/>
                <a:cs typeface="Times New Roman" pitchFamily="18" charset="0"/>
              </a:rPr>
              <a:t>integridad personal, y el derecho a no ser sometido a tortura o tratos inhumanos o </a:t>
            </a:r>
            <a:r>
              <a:rPr lang="es-ES" b="1" dirty="0" smtClean="0">
                <a:latin typeface="Times New Roman" pitchFamily="18" charset="0"/>
                <a:cs typeface="Times New Roman" pitchFamily="18" charset="0"/>
              </a:rPr>
              <a:t>humillantes</a:t>
            </a:r>
            <a:r>
              <a:rPr lang="es-ES" b="1" dirty="0">
                <a:latin typeface="Times New Roman" pitchFamily="18" charset="0"/>
                <a:cs typeface="Times New Roman" pitchFamily="18" charset="0"/>
              </a:rPr>
              <a:t>, ni violentado para obtener declaraciones.</a:t>
            </a:r>
            <a:endParaRPr lang="es-PE" b="1" dirty="0">
              <a:latin typeface="Times New Roman" pitchFamily="18" charset="0"/>
              <a:cs typeface="Times New Roman" pitchFamily="18" charset="0"/>
            </a:endParaRPr>
          </a:p>
          <a:p>
            <a:pPr marL="365125" indent="-320675" algn="just">
              <a:buNone/>
            </a:pPr>
            <a:r>
              <a:rPr lang="es-ES" b="1" dirty="0" smtClean="0">
                <a:latin typeface="Times New Roman" pitchFamily="18" charset="0"/>
                <a:cs typeface="Times New Roman" pitchFamily="18" charset="0"/>
              </a:rPr>
              <a:t>2) El </a:t>
            </a:r>
            <a:r>
              <a:rPr lang="es-ES" b="1" dirty="0">
                <a:latin typeface="Times New Roman" pitchFamily="18" charset="0"/>
                <a:cs typeface="Times New Roman" pitchFamily="18" charset="0"/>
              </a:rPr>
              <a:t>derecho a no ser obligado a prestar juramento ni compelido a declarar o reconocer  </a:t>
            </a:r>
            <a:r>
              <a:rPr lang="es-ES" b="1" dirty="0" smtClean="0">
                <a:latin typeface="Times New Roman" pitchFamily="18" charset="0"/>
                <a:cs typeface="Times New Roman" pitchFamily="18" charset="0"/>
              </a:rPr>
              <a:t>culpabilidad </a:t>
            </a:r>
            <a:r>
              <a:rPr lang="es-ES" b="1" dirty="0">
                <a:latin typeface="Times New Roman" pitchFamily="18" charset="0"/>
                <a:cs typeface="Times New Roman" pitchFamily="18" charset="0"/>
              </a:rPr>
              <a:t>contra sí mismo, contra su cónyuge, o sus parientes dentro del cuarto grado de </a:t>
            </a:r>
            <a:r>
              <a:rPr lang="es-ES" b="1" dirty="0" smtClean="0">
                <a:latin typeface="Times New Roman" pitchFamily="18" charset="0"/>
                <a:cs typeface="Times New Roman" pitchFamily="18" charset="0"/>
              </a:rPr>
              <a:t>consanguinidad </a:t>
            </a:r>
            <a:r>
              <a:rPr lang="es-ES" b="1" dirty="0">
                <a:latin typeface="Times New Roman" pitchFamily="18" charset="0"/>
                <a:cs typeface="Times New Roman" pitchFamily="18" charset="0"/>
              </a:rPr>
              <a:t>o segundo de afinidad.</a:t>
            </a:r>
            <a:endParaRPr lang="es-PE" b="1" dirty="0">
              <a:latin typeface="Times New Roman" pitchFamily="18" charset="0"/>
              <a:cs typeface="Times New Roman" pitchFamily="18" charset="0"/>
            </a:endParaRPr>
          </a:p>
          <a:p>
            <a:pPr marL="355600" indent="-311150" algn="just">
              <a:buNone/>
              <a:tabLst>
                <a:tab pos="365125" algn="l"/>
              </a:tabLst>
            </a:pPr>
            <a:r>
              <a:rPr lang="es-ES" b="1" dirty="0">
                <a:latin typeface="Times New Roman" pitchFamily="18" charset="0"/>
                <a:cs typeface="Times New Roman" pitchFamily="18" charset="0"/>
              </a:rPr>
              <a:t>3)	El derecho a no ser exiliado o desterrado o confinado sino por </a:t>
            </a:r>
            <a:r>
              <a:rPr lang="es-ES" b="1" dirty="0" smtClean="0">
                <a:latin typeface="Times New Roman" pitchFamily="18" charset="0"/>
                <a:cs typeface="Times New Roman" pitchFamily="18" charset="0"/>
              </a:rPr>
              <a:t>sentencia firme</a:t>
            </a:r>
            <a:r>
              <a:rPr lang="es-ES" b="1" dirty="0">
                <a:latin typeface="Times New Roman" pitchFamily="18" charset="0"/>
                <a:cs typeface="Times New Roman" pitchFamily="18" charset="0"/>
              </a:rPr>
              <a:t>.</a:t>
            </a:r>
            <a:endParaRPr lang="es-PE" b="1" dirty="0">
              <a:latin typeface="Times New Roman" pitchFamily="18" charset="0"/>
              <a:cs typeface="Times New Roman" pitchFamily="18" charset="0"/>
            </a:endParaRPr>
          </a:p>
          <a:p>
            <a:pPr marL="355600" indent="-311150" algn="just">
              <a:buNone/>
              <a:tabLst>
                <a:tab pos="365125" algn="l"/>
              </a:tabLst>
            </a:pPr>
            <a:r>
              <a:rPr lang="es-ES" b="1" dirty="0">
                <a:latin typeface="Times New Roman" pitchFamily="18" charset="0"/>
                <a:cs typeface="Times New Roman" pitchFamily="18" charset="0"/>
              </a:rPr>
              <a:t>4)	El derecho a no ser expatriado ni separado del lugar de residencia </a:t>
            </a:r>
            <a:r>
              <a:rPr lang="es-ES" b="1" dirty="0" smtClean="0">
                <a:latin typeface="Times New Roman" pitchFamily="18" charset="0"/>
                <a:cs typeface="Times New Roman" pitchFamily="18" charset="0"/>
              </a:rPr>
              <a:t>sino por </a:t>
            </a:r>
            <a:r>
              <a:rPr lang="es-ES" b="1" dirty="0">
                <a:latin typeface="Times New Roman" pitchFamily="18" charset="0"/>
                <a:cs typeface="Times New Roman" pitchFamily="18" charset="0"/>
              </a:rPr>
              <a:t>mandato </a:t>
            </a:r>
            <a:r>
              <a:rPr lang="es-ES" b="1" dirty="0" smtClean="0">
                <a:latin typeface="Times New Roman" pitchFamily="18" charset="0"/>
                <a:cs typeface="Times New Roman" pitchFamily="18" charset="0"/>
              </a:rPr>
              <a:t>judicial  o </a:t>
            </a:r>
            <a:r>
              <a:rPr lang="es-ES" b="1" dirty="0">
                <a:latin typeface="Times New Roman" pitchFamily="18" charset="0"/>
                <a:cs typeface="Times New Roman" pitchFamily="18" charset="0"/>
              </a:rPr>
              <a:t>por aplicación de la Ley de Extranjería.</a:t>
            </a:r>
            <a:endParaRPr lang="es-PE" b="1" dirty="0">
              <a:latin typeface="Times New Roman" pitchFamily="18" charset="0"/>
              <a:cs typeface="Times New Roman" pitchFamily="18" charset="0"/>
            </a:endParaRPr>
          </a:p>
          <a:p>
            <a:pPr marL="45720" indent="0" algn="just">
              <a:buNone/>
            </a:pPr>
            <a:endParaRPr lang="es-PE" dirty="0"/>
          </a:p>
        </p:txBody>
      </p:sp>
    </p:spTree>
    <p:extLst>
      <p:ext uri="{BB962C8B-B14F-4D97-AF65-F5344CB8AC3E}">
        <p14:creationId xmlns:p14="http://schemas.microsoft.com/office/powerpoint/2010/main" val="305624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3055</TotalTime>
  <Words>19001</Words>
  <Application>Microsoft Office PowerPoint</Application>
  <PresentationFormat>Presentación en pantalla (4:3)</PresentationFormat>
  <Paragraphs>984</Paragraphs>
  <Slides>255</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255</vt:i4>
      </vt:variant>
    </vt:vector>
  </HeadingPairs>
  <TitlesOfParts>
    <vt:vector size="264" baseType="lpstr">
      <vt:lpstr>PMingLiU</vt:lpstr>
      <vt:lpstr>Arial</vt:lpstr>
      <vt:lpstr>Calibri</vt:lpstr>
      <vt:lpstr>Candara</vt:lpstr>
      <vt:lpstr>Century Schoolbook</vt:lpstr>
      <vt:lpstr>Courier New</vt:lpstr>
      <vt:lpstr>Times New Roman</vt:lpstr>
      <vt:lpstr>Wingdings</vt:lpstr>
      <vt:lpstr>Tema de Office</vt:lpstr>
      <vt:lpstr>Taller de Habeas Corpus</vt:lpstr>
      <vt:lpstr>Contenido Esencial de los Derechos Fundamentales EXP. N.° 1417-2005-AA/TC LIMA MANUEL ANICAMA HERNÁNDEZ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 de los Derechos Fundamentales Protegidos por el Habeas Corpus </vt:lpstr>
      <vt:lpstr>Presentación de PowerPoint</vt:lpstr>
      <vt:lpstr>Presentación de PowerPoint</vt:lpstr>
      <vt:lpstr>Presupuestos de Procedibilidad del Proceso de Habeas Corpus  </vt:lpstr>
      <vt:lpstr>DERECHOS FUNDAMENTALES QUE PROTEGE EL HÁBEAS CORPUS </vt:lpstr>
      <vt:lpstr>Presentación de PowerPoint</vt:lpstr>
      <vt:lpstr>PROCEDENCIA DEL HÁBEAS CORPUS </vt:lpstr>
      <vt:lpstr>PROCEDENCIA DEL HC FRENTE A AMENAZAS</vt:lpstr>
      <vt:lpstr>PROCEDENCIA DEL HABEAS CORPUS CONTRA RESOLUCIONES JUDICIALES </vt:lpstr>
      <vt:lpstr>  También se puede controlar temas sustantivos</vt:lpstr>
      <vt:lpstr>Presupuestos de Procedibilidad del Proceso de Habeas Corpus contra Resoluciones Judiciales </vt:lpstr>
      <vt:lpstr>EXP N.° 02914-2015-PHC/TC </vt:lpstr>
      <vt:lpstr>Presentación de PowerPoint</vt:lpstr>
      <vt:lpstr>Presentación de PowerPoint</vt:lpstr>
      <vt:lpstr>EXP. N.° 06218-2007-PHC/TC JUNÍN VÍCTOR ESTEBAN CAMARENA</vt:lpstr>
      <vt:lpstr>Contenido de la Demanda de Habeas Corpus </vt:lpstr>
      <vt:lpstr>Modelos de Demanda de Habeas Corpus </vt:lpstr>
      <vt:lpstr>    EXPEDIENTE    :      ESPECIALISTA :      ESCRITO: 01-2012      SUMILLA: Demanda de Habeas      Corpus  SEÑOR JUEZ ESPECIALIZADO EN LO PENAL DE TRUJILLO     (NOMBRE DE LA PERSONA PERJUDICADA o por cualquier   persona en favor del perjudicado, para el presente modelo   quien presenta la demanda es el padre de un menor de 17   años), con DNI (…), con dirección domiciliaria en (…), en mi   calidad de padre de mi menor hijo (indicar el nombre del   hijo) señalando domicilio procesal en (esto no es necesario   debido al carácter urgente de esta demanda); a Ud.,    respetuosamente, digo: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Modelos de Contestación de Demanda de Habeas Corpus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Ausencia de etapa probatoria (Artículo 9)  </vt:lpstr>
      <vt:lpstr>Excepciones y defensas previas (Artículo 10)</vt:lpstr>
      <vt:lpstr>Medidas Cautelares (Artículo 15)</vt:lpstr>
      <vt:lpstr>Medidas Cautelares …</vt:lpstr>
      <vt:lpstr>Presentación de PowerPoint</vt:lpstr>
      <vt:lpstr>Presentación de PowerPoint</vt:lpstr>
      <vt:lpstr>Presentación de PowerPoint</vt:lpstr>
      <vt:lpstr>Trámite del Recurso de Apelación </vt:lpstr>
      <vt:lpstr>Recurso de Apelación  Artículo 35.-   </vt:lpstr>
      <vt:lpstr>Modelo del Recurso de Apelación contra sentencia </vt:lpstr>
      <vt:lpstr>Presentación de PowerPoint</vt:lpstr>
      <vt:lpstr>Presentación de PowerPoint</vt:lpstr>
      <vt:lpstr>Presentación de PowerPoint</vt:lpstr>
      <vt:lpstr>Presentación de PowerPoint</vt:lpstr>
      <vt:lpstr>Presentación de PowerPoint</vt:lpstr>
      <vt:lpstr>Expresión de Agravios </vt:lpstr>
      <vt:lpstr>Sentencia de Vista o de Segunda Instancia </vt:lpstr>
      <vt:lpstr>Trámite del Recurso de Agravio Constitucional </vt:lpstr>
      <vt:lpstr>Recurso de Agravio Constitucional  Artículo 18.-   </vt:lpstr>
      <vt:lpstr>Sentencias del Tribunal Constitucional </vt:lpstr>
      <vt:lpstr>Cosa Juzgada pronuncie sobre el fondo  (Artículo 6)   </vt:lpstr>
      <vt:lpstr>Aspectos Doctrinarios, Tipología, Procedimentales y Jurisprudencia </vt:lpstr>
      <vt:lpstr> LIBERTAD </vt:lpstr>
      <vt:lpstr>Dimensiones de la Libertad Personal </vt:lpstr>
      <vt:lpstr>Presentación de PowerPoint</vt:lpstr>
      <vt:lpstr> PROCESOS CONSTITUCIONALES DE LA LIBERTAD</vt:lpstr>
      <vt:lpstr> Finalidad de los procesos constitucionales</vt:lpstr>
      <vt:lpstr>Procesos Constitucionales </vt:lpstr>
      <vt:lpstr>Presentación de PowerPoint</vt:lpstr>
      <vt:lpstr>PROCESO DE HABEAS CORPUS</vt:lpstr>
      <vt:lpstr>Presentación de PowerPoint</vt:lpstr>
      <vt:lpstr>DERECHOS FUNDAMENTALES QUE PROTEGE EL HÁBEAS CORPUS </vt:lpstr>
      <vt:lpstr>Presentación de PowerPoint</vt:lpstr>
      <vt:lpstr>PROCEDENCIA DEL HÁBEAS CORPUS </vt:lpstr>
      <vt:lpstr>PROCEDENCIA DEL HC FRENTE A AMENAZAS</vt:lpstr>
      <vt:lpstr>PROCEDENCIA DEL HABEAS CORPUS CONTRA RESOLUCIONES JUDICIALES </vt:lpstr>
      <vt:lpstr>  También se puede controlar temas sustantivos</vt:lpstr>
      <vt:lpstr>EXPEDIENTE 08264-2006-PHC/TC</vt:lpstr>
      <vt:lpstr>Presentación de PowerPoint</vt:lpstr>
      <vt:lpstr> PROCEDENCIA DEL HABEAS CORPUS</vt:lpstr>
      <vt:lpstr>DERECHOS PROTEGIDOS POR EL HABEAS CORPUS</vt:lpstr>
      <vt:lpstr>Presentación de PowerPoint</vt:lpstr>
      <vt:lpstr>Presentación de PowerPoint</vt:lpstr>
      <vt:lpstr>Presentación de PowerPoint</vt:lpstr>
      <vt:lpstr>IMPROCEDENCIA DEL HABEAS CORPUS</vt:lpstr>
      <vt:lpstr>Presentación de PowerPoint</vt:lpstr>
      <vt:lpstr>IMPROCEDENTE LA DEMANDA DE HÁBEAS CORPUS CONTRA RESOLUCIONES JUDICIALES  </vt:lpstr>
      <vt:lpstr>COMPETENCIA</vt:lpstr>
      <vt:lpstr>Presentación de PowerPoint</vt:lpstr>
      <vt:lpstr>LEGITIMACIÓN PROCESAL </vt:lpstr>
      <vt:lpstr>Demanda</vt:lpstr>
      <vt:lpstr> ¿Es necesaria la firma de abogado? </vt:lpstr>
      <vt:lpstr>Contenido de sentencia fundada</vt:lpstr>
      <vt:lpstr>TIPOS DE HÁBEAS CORPUS  </vt:lpstr>
      <vt:lpstr>Tipos de Hábeas Corpus </vt:lpstr>
      <vt:lpstr> HABEAS CORPUS REPARADOR </vt:lpstr>
      <vt:lpstr>Presentación de PowerPoint</vt:lpstr>
      <vt:lpstr>Presentación de PowerPoint</vt:lpstr>
      <vt:lpstr>Presentación de PowerPoint</vt:lpstr>
      <vt:lpstr>Presentación de PowerPoint</vt:lpstr>
      <vt:lpstr>Presentación de PowerPoint</vt:lpstr>
      <vt:lpstr>Presentación de PowerPoint</vt:lpstr>
      <vt:lpstr>EXP. N.° 01133-2014-PHC/TC </vt:lpstr>
      <vt:lpstr>Presentación de PowerPoint</vt:lpstr>
      <vt:lpstr>Presentación de PowerPoint</vt:lpstr>
      <vt:lpstr>Presentación de PowerPoint</vt:lpstr>
      <vt:lpstr>Presentación de PowerPoint</vt:lpstr>
      <vt:lpstr>Presentación de PowerPoint</vt:lpstr>
      <vt:lpstr>Presentación de PowerPoint</vt:lpstr>
      <vt:lpstr> HABEAS CORPUS RESTRINGIDO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HABEAS CORPUS CORRECTIVO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EXPEDIENTE  04096 2016-PHC/TC</vt:lpstr>
      <vt:lpstr>Presentación de PowerPoint</vt:lpstr>
      <vt:lpstr>Presentación de PowerPoint</vt:lpstr>
      <vt:lpstr>Presentación de PowerPoint</vt:lpstr>
      <vt:lpstr>Presentación de PowerPoint</vt:lpstr>
      <vt:lpstr>Presentación de PowerPoint</vt:lpstr>
      <vt:lpstr>Presentación de PowerPoint</vt:lpstr>
      <vt:lpstr>HABEAS CORPUS PREVENTIVO </vt:lpstr>
      <vt:lpstr>Presentación de PowerPoint</vt:lpstr>
      <vt:lpstr>Presentación de PowerPoint</vt:lpstr>
      <vt:lpstr>Presentación de PowerPoint</vt:lpstr>
      <vt:lpstr>Presentación de PowerPoint</vt:lpstr>
      <vt:lpstr>Presentación de PowerPoint</vt:lpstr>
      <vt:lpstr>Presentación de PowerPoint</vt:lpstr>
      <vt:lpstr>HABEAS CORPUS TRASLATIVO </vt:lpstr>
      <vt:lpstr>Supuestos para la procedencia del HC Traslativo </vt:lpstr>
      <vt:lpstr>Expediente N.° 00295-2012-PHC/TC </vt:lpstr>
      <vt:lpstr>EXPEDIENTE 03559-2012-PhC/TC</vt:lpstr>
      <vt:lpstr>Presentación de PowerPoint</vt:lpstr>
      <vt:lpstr>Presentación de PowerPoint</vt:lpstr>
      <vt:lpstr>Presentación de PowerPoint</vt:lpstr>
      <vt:lpstr>Presentación de PowerPoint</vt:lpstr>
      <vt:lpstr>Presentación de PowerPoint</vt:lpstr>
      <vt:lpstr>Presentación de PowerPoint</vt:lpstr>
      <vt:lpstr>EXP N.° 01006-2016-PHC/TC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HABEAS CORPUS INSTRUCTIVO </vt:lpstr>
      <vt:lpstr>Presentación de PowerPoint</vt:lpstr>
      <vt:lpstr>Presentación de PowerPoint</vt:lpstr>
      <vt:lpstr>Presentación de PowerPoint</vt:lpstr>
      <vt:lpstr>Presentación de PowerPoint</vt:lpstr>
      <vt:lpstr>EXP. N.° 01804-2015-PHC/TC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HABEAS CORPUS INNOVATIVO </vt:lpstr>
      <vt:lpstr>Expediente N.° 01259-2012-PHC/TC </vt:lpstr>
      <vt:lpstr>Presentación de PowerPoint</vt:lpstr>
      <vt:lpstr>Presentación de PowerPoint</vt:lpstr>
      <vt:lpstr>Presentación de PowerPoint</vt:lpstr>
      <vt:lpstr>Presentación de PowerPoint</vt:lpstr>
      <vt:lpstr>HABEAS CORPUS CONEXO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EXP. N.° 01691-2010-PHC/TC (Condena en ausencia) </vt:lpstr>
      <vt:lpstr>Presentación de PowerPoint</vt:lpstr>
      <vt:lpstr>Presentación de PowerPoint</vt:lpstr>
      <vt:lpstr>HABEAS CORPUS EXCEPCIONAL </vt:lpstr>
      <vt:lpstr>Sentencia Interlocutoria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humanos y violencia contra las mujeres</dc:title>
  <dc:creator>PC</dc:creator>
  <cp:lastModifiedBy>user</cp:lastModifiedBy>
  <cp:revision>795</cp:revision>
  <dcterms:created xsi:type="dcterms:W3CDTF">2018-04-29T17:58:12Z</dcterms:created>
  <dcterms:modified xsi:type="dcterms:W3CDTF">2019-01-28T02:39:48Z</dcterms:modified>
</cp:coreProperties>
</file>