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77" r:id="rId2"/>
    <p:sldId id="384" r:id="rId3"/>
    <p:sldId id="370" r:id="rId4"/>
    <p:sldId id="260" r:id="rId5"/>
    <p:sldId id="452" r:id="rId6"/>
    <p:sldId id="460" r:id="rId7"/>
    <p:sldId id="461" r:id="rId8"/>
    <p:sldId id="462" r:id="rId9"/>
    <p:sldId id="463" r:id="rId10"/>
    <p:sldId id="464" r:id="rId11"/>
    <p:sldId id="465" r:id="rId12"/>
    <p:sldId id="466" r:id="rId13"/>
    <p:sldId id="467" r:id="rId14"/>
    <p:sldId id="468" r:id="rId15"/>
    <p:sldId id="469" r:id="rId16"/>
    <p:sldId id="470" r:id="rId17"/>
    <p:sldId id="471" r:id="rId18"/>
    <p:sldId id="369" r:id="rId19"/>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Lst>
        </p14:section>
        <p14:section name="Cree su presentación" id="{16378913-E5ED-4281-BAF5-F1F938CB0BED}">
          <p14:sldIdLst>
            <p14:sldId id="384"/>
            <p14:sldId id="370"/>
            <p14:sldId id="260"/>
            <p14:sldId id="452"/>
            <p14:sldId id="460"/>
            <p14:sldId id="461"/>
            <p14:sldId id="462"/>
            <p14:sldId id="463"/>
            <p14:sldId id="464"/>
            <p14:sldId id="465"/>
            <p14:sldId id="466"/>
            <p14:sldId id="467"/>
            <p14:sldId id="468"/>
            <p14:sldId id="469"/>
            <p14:sldId id="470"/>
            <p14:sldId id="471"/>
          </p14:sldIdLst>
        </p14:section>
        <p14:section name="Enriquezca su presentación" id="{E2D565D1-BA5E-44E6-A40E-50A644912248}">
          <p14:sldIdLst/>
        </p14:section>
        <p14:section name="Entregue su presentación" id="{71D59651-8EFA-4415-9623-98B4C4A8699C}">
          <p14:sldIdLst/>
        </p14:section>
        <p14:section name="¡Hay más!" id="{2E16B512-814A-4DC1-A986-25475E10E0EF}">
          <p14:sldIdLst>
            <p14:sldId id="3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80" d="100"/>
          <a:sy n="80" d="100"/>
        </p:scale>
        <p:origin x="1128"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06/02/2019</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42471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992589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1951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4216977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06/02/2019</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06/02/2019</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06/02/2019</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06/02/2019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06/02/2019</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06/02/2019</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06/02/2019</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06/02/2019</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635896" y="332656"/>
            <a:ext cx="5040560" cy="1872208"/>
          </a:xfrm>
        </p:spPr>
        <p:txBody>
          <a:bodyPr>
            <a:noAutofit/>
          </a:bodyPr>
          <a:lstStyle/>
          <a:p>
            <a:pPr algn="ctr"/>
            <a:r>
              <a:rPr lang="es-419" sz="3000" b="1" dirty="0"/>
              <a:t>VALORACION DE LA PRUEBA</a:t>
            </a:r>
          </a:p>
        </p:txBody>
      </p:sp>
      <p:sp>
        <p:nvSpPr>
          <p:cNvPr id="5" name="Title 4"/>
          <p:cNvSpPr>
            <a:spLocks noGrp="1"/>
          </p:cNvSpPr>
          <p:nvPr>
            <p:ph type="title"/>
          </p:nvPr>
        </p:nvSpPr>
        <p:spPr>
          <a:xfrm>
            <a:off x="228600" y="2924944"/>
            <a:ext cx="7295728" cy="2088232"/>
          </a:xfrm>
        </p:spPr>
        <p:txBody>
          <a:bodyPr>
            <a:normAutofit/>
          </a:bodyPr>
          <a:lstStyle/>
          <a:p>
            <a:pPr algn="l"/>
            <a:r>
              <a:rPr lang="es-ES" sz="3000" b="0" dirty="0">
                <a:solidFill>
                  <a:prstClr val="white"/>
                </a:solidFill>
              </a:rPr>
              <a:t>			</a:t>
            </a:r>
            <a:br>
              <a:rPr lang="es-ES" sz="3000" b="0" dirty="0">
                <a:solidFill>
                  <a:prstClr val="white"/>
                </a:solidFill>
              </a:rPr>
            </a:br>
            <a:br>
              <a:rPr lang="es-ES" sz="2400" b="0" dirty="0">
                <a:solidFill>
                  <a:srgbClr val="262626"/>
                </a:solidFill>
              </a:rPr>
            </a:br>
            <a:r>
              <a:rPr lang="es-ES" sz="1800" b="0" dirty="0">
                <a:solidFill>
                  <a:prstClr val="white"/>
                </a:solidFill>
              </a:rPr>
              <a:t>Victor Jimmy Arbulú Martínez</a:t>
            </a:r>
            <a:br>
              <a:rPr lang="es-ES" sz="1800" b="0" dirty="0">
                <a:solidFill>
                  <a:prstClr val="white"/>
                </a:solidFill>
              </a:rPr>
            </a:br>
            <a:r>
              <a:rPr lang="es-ES" sz="1800" b="0" dirty="0">
                <a:solidFill>
                  <a:prstClr val="white"/>
                </a:solidFill>
              </a:rPr>
              <a:t>Docente Ordinario de la Facultad de Derecho UNMSM</a:t>
            </a:r>
            <a:br>
              <a:rPr lang="es-ES" sz="1800" b="0" dirty="0">
                <a:solidFill>
                  <a:prstClr val="white"/>
                </a:solidFill>
              </a:rPr>
            </a:br>
            <a:r>
              <a:rPr lang="es-ES" sz="1800" b="0" dirty="0">
                <a:solidFill>
                  <a:prstClr val="white"/>
                </a:solidFill>
              </a:rPr>
              <a:t>Docente de la Academia de la Magistratura</a:t>
            </a:r>
            <a:br>
              <a:rPr lang="es-ES" sz="1800" b="0" dirty="0">
                <a:solidFill>
                  <a:prstClr val="white"/>
                </a:solidFill>
              </a:rPr>
            </a:br>
            <a:r>
              <a:rPr lang="es-ES" sz="1800" b="0" dirty="0">
                <a:solidFill>
                  <a:prstClr val="white"/>
                </a:solidFill>
              </a:rPr>
              <a:t>Juez Superior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a:extLst>
              <a:ext uri="{FF2B5EF4-FFF2-40B4-BE49-F238E27FC236}">
                <a16:creationId xmlns:a16="http://schemas.microsoft.com/office/drawing/2014/main" id="{FA441080-F182-435E-8BBA-9FA7C775E7F2}"/>
              </a:ext>
            </a:extLst>
          </p:cNvPr>
          <p:cNvSpPr>
            <a:spLocks noGrp="1" noChangeArrowheads="1"/>
          </p:cNvSpPr>
          <p:nvPr>
            <p:ph type="title"/>
          </p:nvPr>
        </p:nvSpPr>
        <p:spPr/>
        <p:txBody>
          <a:bodyPr/>
          <a:lstStyle/>
          <a:p>
            <a:r>
              <a:rPr lang="es-PE" altLang="es-419"/>
              <a:t>Consentimiento</a:t>
            </a:r>
          </a:p>
        </p:txBody>
      </p:sp>
      <p:sp>
        <p:nvSpPr>
          <p:cNvPr id="27651" name="2 Marcador de contenido">
            <a:extLst>
              <a:ext uri="{FF2B5EF4-FFF2-40B4-BE49-F238E27FC236}">
                <a16:creationId xmlns:a16="http://schemas.microsoft.com/office/drawing/2014/main" id="{A2AFEB87-3C15-4442-8BF9-204AC96425D7}"/>
              </a:ext>
            </a:extLst>
          </p:cNvPr>
          <p:cNvSpPr>
            <a:spLocks noGrp="1" noChangeArrowheads="1"/>
          </p:cNvSpPr>
          <p:nvPr>
            <p:ph idx="1"/>
          </p:nvPr>
        </p:nvSpPr>
        <p:spPr/>
        <p:txBody>
          <a:bodyPr/>
          <a:lstStyle/>
          <a:p>
            <a:pPr algn="just"/>
            <a:r>
              <a:rPr lang="es-PE" altLang="es-419" sz="2400"/>
              <a:t>No podrá inferirse de ninguna palabra o conducta de la víctima cuando ésta sea incapaz de dar un consentimiento libre. </a:t>
            </a:r>
          </a:p>
          <a:p>
            <a:pPr algn="just"/>
            <a:endParaRPr lang="es-PE" altLang="es-419" sz="2400"/>
          </a:p>
          <a:p>
            <a:pPr algn="just"/>
            <a:r>
              <a:rPr lang="es-PE" altLang="es-419" sz="2400"/>
              <a:t>No podrá inferirse del silencio o de la falta de resistencia de la víctima a la supuesta violencia sexual</a:t>
            </a:r>
            <a:r>
              <a:rPr lang="es-PE" altLang="es-419"/>
              <a:t>. </a:t>
            </a:r>
          </a:p>
          <a:p>
            <a:endParaRPr lang="es-PE" altLang="es-419"/>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a:extLst>
              <a:ext uri="{FF2B5EF4-FFF2-40B4-BE49-F238E27FC236}">
                <a16:creationId xmlns:a16="http://schemas.microsoft.com/office/drawing/2014/main" id="{956DCCBB-227D-4F92-9098-3F6175E296BA}"/>
              </a:ext>
            </a:extLst>
          </p:cNvPr>
          <p:cNvSpPr>
            <a:spLocks noGrp="1" noChangeArrowheads="1"/>
          </p:cNvSpPr>
          <p:nvPr>
            <p:ph type="title"/>
          </p:nvPr>
        </p:nvSpPr>
        <p:spPr/>
        <p:txBody>
          <a:bodyPr/>
          <a:lstStyle/>
          <a:p>
            <a:pPr algn="ctr"/>
            <a:r>
              <a:rPr lang="es-ES" altLang="es-419" b="1"/>
              <a:t>La prueba en el Derecho Penal Sexual</a:t>
            </a:r>
            <a:endParaRPr lang="es-PE" altLang="es-419"/>
          </a:p>
        </p:txBody>
      </p:sp>
      <p:sp>
        <p:nvSpPr>
          <p:cNvPr id="28675" name="2 Marcador de contenido">
            <a:extLst>
              <a:ext uri="{FF2B5EF4-FFF2-40B4-BE49-F238E27FC236}">
                <a16:creationId xmlns:a16="http://schemas.microsoft.com/office/drawing/2014/main" id="{EEF3083C-9BF4-45D2-B415-D57AB05A2B04}"/>
              </a:ext>
            </a:extLst>
          </p:cNvPr>
          <p:cNvSpPr>
            <a:spLocks noGrp="1" noChangeArrowheads="1"/>
          </p:cNvSpPr>
          <p:nvPr>
            <p:ph idx="1"/>
          </p:nvPr>
        </p:nvSpPr>
        <p:spPr/>
        <p:txBody>
          <a:bodyPr/>
          <a:lstStyle/>
          <a:p>
            <a:r>
              <a:rPr lang="es-PE" altLang="es-419" sz="2400" b="1"/>
              <a:t>La recolección de medios de prueba</a:t>
            </a:r>
            <a:endParaRPr lang="es-PE" altLang="es-419" sz="2400"/>
          </a:p>
          <a:p>
            <a:pPr algn="just"/>
            <a:r>
              <a:rPr lang="es-PE" altLang="es-419" sz="2400"/>
              <a:t>P</a:t>
            </a:r>
            <a:r>
              <a:rPr lang="es-ES" altLang="es-419" sz="2400"/>
              <a:t>or la naturaleza del delito de violación sexual la recolección de los medios de prueba no constituye una selección acostumbrada, uniforme y cotidiana aplicada por igual a todos los casos de agresión sexual, menos aún su valoración.</a:t>
            </a:r>
            <a:endParaRPr lang="es-PE" altLang="es-419"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a:extLst>
              <a:ext uri="{FF2B5EF4-FFF2-40B4-BE49-F238E27FC236}">
                <a16:creationId xmlns:a16="http://schemas.microsoft.com/office/drawing/2014/main" id="{0C804657-CB28-47F4-9A3F-FF22607D12D6}"/>
              </a:ext>
            </a:extLst>
          </p:cNvPr>
          <p:cNvSpPr>
            <a:spLocks noGrp="1" noChangeArrowheads="1"/>
          </p:cNvSpPr>
          <p:nvPr>
            <p:ph type="title"/>
          </p:nvPr>
        </p:nvSpPr>
        <p:spPr/>
        <p:txBody>
          <a:bodyPr/>
          <a:lstStyle/>
          <a:p>
            <a:r>
              <a:rPr lang="es-PE" altLang="es-419"/>
              <a:t>Reglas jurídicas</a:t>
            </a:r>
          </a:p>
        </p:txBody>
      </p:sp>
      <p:sp>
        <p:nvSpPr>
          <p:cNvPr id="29699" name="2 Marcador de contenido">
            <a:extLst>
              <a:ext uri="{FF2B5EF4-FFF2-40B4-BE49-F238E27FC236}">
                <a16:creationId xmlns:a16="http://schemas.microsoft.com/office/drawing/2014/main" id="{CA648206-08BD-497B-9B8F-E5C2A737D897}"/>
              </a:ext>
            </a:extLst>
          </p:cNvPr>
          <p:cNvSpPr>
            <a:spLocks noGrp="1" noChangeArrowheads="1"/>
          </p:cNvSpPr>
          <p:nvPr>
            <p:ph idx="1"/>
          </p:nvPr>
        </p:nvSpPr>
        <p:spPr/>
        <p:txBody>
          <a:bodyPr/>
          <a:lstStyle/>
          <a:p>
            <a:r>
              <a:rPr lang="es-ES" altLang="es-419" sz="2400" b="1"/>
              <a:t>La prueba médico forense</a:t>
            </a:r>
          </a:p>
          <a:p>
            <a:pPr algn="just"/>
            <a:r>
              <a:rPr lang="es-ES" altLang="es-419" sz="2400"/>
              <a:t>No tiene pertinencia o relevancia si los medios delictivos consisten en la amenaza, la penetración vaginal fue incompleta, o la agresión sexual radicó en la práctica genitalica-bucal</a:t>
            </a:r>
            <a:endParaRPr lang="es-PE" altLang="es-419"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a:extLst>
              <a:ext uri="{FF2B5EF4-FFF2-40B4-BE49-F238E27FC236}">
                <a16:creationId xmlns:a16="http://schemas.microsoft.com/office/drawing/2014/main" id="{5B3307BF-350E-4AE4-8650-CA1897C28C08}"/>
              </a:ext>
            </a:extLst>
          </p:cNvPr>
          <p:cNvSpPr>
            <a:spLocks noGrp="1" noChangeArrowheads="1"/>
          </p:cNvSpPr>
          <p:nvPr>
            <p:ph type="title"/>
          </p:nvPr>
        </p:nvSpPr>
        <p:spPr/>
        <p:txBody>
          <a:bodyPr/>
          <a:lstStyle/>
          <a:p>
            <a:r>
              <a:rPr lang="es-PE" altLang="es-419"/>
              <a:t>Reglas Jurídicas</a:t>
            </a:r>
          </a:p>
        </p:txBody>
      </p:sp>
      <p:sp>
        <p:nvSpPr>
          <p:cNvPr id="3" name="2 Marcador de contenido">
            <a:extLst>
              <a:ext uri="{FF2B5EF4-FFF2-40B4-BE49-F238E27FC236}">
                <a16:creationId xmlns:a16="http://schemas.microsoft.com/office/drawing/2014/main" id="{77FE9EA9-C3C7-4BC9-839E-7C95EEF7BF20}"/>
              </a:ext>
            </a:extLst>
          </p:cNvPr>
          <p:cNvSpPr>
            <a:spLocks noGrp="1"/>
          </p:cNvSpPr>
          <p:nvPr>
            <p:ph idx="1"/>
          </p:nvPr>
        </p:nvSpPr>
        <p:spPr/>
        <p:txBody>
          <a:bodyPr/>
          <a:lstStyle/>
          <a:p>
            <a:pPr algn="just">
              <a:defRPr/>
            </a:pPr>
            <a:r>
              <a:rPr lang="es-PE" sz="2400" b="1" dirty="0"/>
              <a:t>Pertinencia y derecho a la intimidad de la víctima</a:t>
            </a:r>
            <a:endParaRPr lang="es-PE" sz="2400" b="1" i="1" dirty="0"/>
          </a:p>
          <a:p>
            <a:pPr marL="571500" indent="-571500" algn="just">
              <a:buFont typeface="Wingdings" panose="05000000000000000000" pitchFamily="2" charset="2"/>
              <a:buAutoNum type="romanLcParenBoth"/>
              <a:defRPr/>
            </a:pPr>
            <a:r>
              <a:rPr lang="es-ES" sz="2400" dirty="0"/>
              <a:t>tal indagación está dirigida a demostrar que el autor del ilícito es otra persona y no el procesado</a:t>
            </a:r>
          </a:p>
          <a:p>
            <a:pPr marL="571500" indent="-571500" algn="just">
              <a:buFont typeface="Wingdings" panose="05000000000000000000" pitchFamily="2" charset="2"/>
              <a:buAutoNum type="romanLcParenBoth"/>
              <a:defRPr/>
            </a:pPr>
            <a:r>
              <a:rPr lang="es-ES" sz="2400" dirty="0"/>
              <a:t>O si como, consecuencia de impedir esa indagación, se vulnera gravemente la garantía de defensa del imputado</a:t>
            </a:r>
            <a:endParaRPr lang="es-PE"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a:extLst>
              <a:ext uri="{FF2B5EF4-FFF2-40B4-BE49-F238E27FC236}">
                <a16:creationId xmlns:a16="http://schemas.microsoft.com/office/drawing/2014/main" id="{5554AAAD-F910-4674-A51A-D72B84CC9612}"/>
              </a:ext>
            </a:extLst>
          </p:cNvPr>
          <p:cNvSpPr>
            <a:spLocks noGrp="1" noChangeArrowheads="1"/>
          </p:cNvSpPr>
          <p:nvPr>
            <p:ph type="title"/>
          </p:nvPr>
        </p:nvSpPr>
        <p:spPr/>
        <p:txBody>
          <a:bodyPr/>
          <a:lstStyle/>
          <a:p>
            <a:r>
              <a:rPr lang="es-PE" altLang="es-419"/>
              <a:t>Regla Jurídica</a:t>
            </a:r>
          </a:p>
        </p:txBody>
      </p:sp>
      <p:sp>
        <p:nvSpPr>
          <p:cNvPr id="31747" name="2 Marcador de contenido">
            <a:extLst>
              <a:ext uri="{FF2B5EF4-FFF2-40B4-BE49-F238E27FC236}">
                <a16:creationId xmlns:a16="http://schemas.microsoft.com/office/drawing/2014/main" id="{1FAEE74D-986A-406B-A010-D23CFE3CB689}"/>
              </a:ext>
            </a:extLst>
          </p:cNvPr>
          <p:cNvSpPr>
            <a:spLocks noGrp="1" noChangeArrowheads="1"/>
          </p:cNvSpPr>
          <p:nvPr>
            <p:ph idx="1"/>
          </p:nvPr>
        </p:nvSpPr>
        <p:spPr/>
        <p:txBody>
          <a:bodyPr/>
          <a:lstStyle/>
          <a:p>
            <a:r>
              <a:rPr lang="es-ES" altLang="es-419" sz="2400" b="1"/>
              <a:t>Evitación de la Estigmatización secundaria</a:t>
            </a:r>
          </a:p>
          <a:p>
            <a:r>
              <a:rPr lang="es-PE" altLang="es-419" sz="2400"/>
              <a:t>Reserva de las actuaciones judiciales</a:t>
            </a:r>
          </a:p>
          <a:p>
            <a:r>
              <a:rPr lang="es-PE" altLang="es-419" sz="2400"/>
              <a:t>Preservación de la identidad de la víctima</a:t>
            </a:r>
          </a:p>
          <a:p>
            <a:r>
              <a:rPr lang="es-ES" altLang="es-419" sz="2400"/>
              <a:t>Promover y fomentar la actuación de única declaración de la víctima</a:t>
            </a:r>
            <a:endParaRPr lang="es-PE" altLang="es-419"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a:extLst>
              <a:ext uri="{FF2B5EF4-FFF2-40B4-BE49-F238E27FC236}">
                <a16:creationId xmlns:a16="http://schemas.microsoft.com/office/drawing/2014/main" id="{E0A6BCAC-CBB6-4CB6-A356-7C8A6B654F8C}"/>
              </a:ext>
            </a:extLst>
          </p:cNvPr>
          <p:cNvSpPr>
            <a:spLocks noGrp="1" noChangeArrowheads="1"/>
          </p:cNvSpPr>
          <p:nvPr>
            <p:ph type="title"/>
          </p:nvPr>
        </p:nvSpPr>
        <p:spPr/>
        <p:txBody>
          <a:bodyPr/>
          <a:lstStyle/>
          <a:p>
            <a:r>
              <a:rPr lang="es-PE" altLang="es-419"/>
              <a:t>Regla Jurídica</a:t>
            </a:r>
          </a:p>
        </p:txBody>
      </p:sp>
      <p:sp>
        <p:nvSpPr>
          <p:cNvPr id="32771" name="2 Marcador de contenido">
            <a:extLst>
              <a:ext uri="{FF2B5EF4-FFF2-40B4-BE49-F238E27FC236}">
                <a16:creationId xmlns:a16="http://schemas.microsoft.com/office/drawing/2014/main" id="{19D6AB44-E313-4DCB-9764-A41378D7720D}"/>
              </a:ext>
            </a:extLst>
          </p:cNvPr>
          <p:cNvSpPr>
            <a:spLocks noGrp="1" noChangeArrowheads="1"/>
          </p:cNvSpPr>
          <p:nvPr>
            <p:ph idx="1"/>
          </p:nvPr>
        </p:nvSpPr>
        <p:spPr/>
        <p:txBody>
          <a:bodyPr/>
          <a:lstStyle/>
          <a:p>
            <a:r>
              <a:rPr lang="es-PE" altLang="es-419" sz="2400" b="1"/>
              <a:t>Declaración de la víctima y prueba anticipada</a:t>
            </a:r>
            <a:endParaRPr lang="es-PE" altLang="es-419" sz="2400"/>
          </a:p>
          <a:p>
            <a:endParaRPr lang="es-PE" altLang="es-419"/>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a:extLst>
              <a:ext uri="{FF2B5EF4-FFF2-40B4-BE49-F238E27FC236}">
                <a16:creationId xmlns:a16="http://schemas.microsoft.com/office/drawing/2014/main" id="{0D0F1729-5756-4679-93AD-FC12BE8AE0AC}"/>
              </a:ext>
            </a:extLst>
          </p:cNvPr>
          <p:cNvSpPr>
            <a:spLocks noGrp="1" noChangeArrowheads="1"/>
          </p:cNvSpPr>
          <p:nvPr>
            <p:ph type="title"/>
          </p:nvPr>
        </p:nvSpPr>
        <p:spPr/>
        <p:txBody>
          <a:bodyPr/>
          <a:lstStyle/>
          <a:p>
            <a:r>
              <a:rPr lang="es-PE" altLang="es-419" b="1"/>
              <a:t>Declaración de la víctima en juicio. Excepción</a:t>
            </a:r>
            <a:endParaRPr lang="es-PE" altLang="es-419"/>
          </a:p>
        </p:txBody>
      </p:sp>
      <p:sp>
        <p:nvSpPr>
          <p:cNvPr id="33795" name="2 Marcador de contenido">
            <a:extLst>
              <a:ext uri="{FF2B5EF4-FFF2-40B4-BE49-F238E27FC236}">
                <a16:creationId xmlns:a16="http://schemas.microsoft.com/office/drawing/2014/main" id="{CCB0E7AD-E04F-4CD9-A4ED-A4B804C0552D}"/>
              </a:ext>
            </a:extLst>
          </p:cNvPr>
          <p:cNvSpPr>
            <a:spLocks noGrp="1" noChangeArrowheads="1"/>
          </p:cNvSpPr>
          <p:nvPr>
            <p:ph idx="1"/>
          </p:nvPr>
        </p:nvSpPr>
        <p:spPr/>
        <p:txBody>
          <a:bodyPr/>
          <a:lstStyle/>
          <a:p>
            <a:pPr algn="just"/>
            <a:r>
              <a:rPr lang="es-PE" altLang="es-419" sz="2400" b="1"/>
              <a:t>a) </a:t>
            </a:r>
            <a:r>
              <a:rPr lang="es-PE" altLang="es-419" sz="2400"/>
              <a:t>Se ha violado derecho de defensa de la victima</a:t>
            </a:r>
          </a:p>
          <a:p>
            <a:pPr algn="just"/>
            <a:endParaRPr lang="es-PE" altLang="es-419" sz="2400"/>
          </a:p>
          <a:p>
            <a:pPr algn="just"/>
            <a:r>
              <a:rPr lang="es-PE" altLang="es-419" sz="2400" b="1"/>
              <a:t>b) </a:t>
            </a:r>
            <a:r>
              <a:rPr lang="es-PE" altLang="es-419" sz="2400"/>
              <a:t>resulte incompleta o deficiente </a:t>
            </a:r>
          </a:p>
          <a:p>
            <a:pPr algn="just"/>
            <a:endParaRPr lang="es-PE" altLang="es-419" sz="2400" b="1"/>
          </a:p>
          <a:p>
            <a:pPr algn="just"/>
            <a:r>
              <a:rPr lang="es-PE" altLang="es-419" sz="2400" b="1"/>
              <a:t>c) </a:t>
            </a:r>
            <a:r>
              <a:rPr lang="es-PE" altLang="es-419" sz="2400"/>
              <a:t>lo solicite la propia víctima o cuando ésta se haya retractado por escrito</a:t>
            </a:r>
          </a:p>
          <a:p>
            <a:endParaRPr lang="es-PE" altLang="es-419"/>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a:extLst>
              <a:ext uri="{FF2B5EF4-FFF2-40B4-BE49-F238E27FC236}">
                <a16:creationId xmlns:a16="http://schemas.microsoft.com/office/drawing/2014/main" id="{C5CC74D9-2592-4DA2-9DF5-AEB37B4A70B1}"/>
              </a:ext>
            </a:extLst>
          </p:cNvPr>
          <p:cNvSpPr>
            <a:spLocks noGrp="1" noChangeArrowheads="1"/>
          </p:cNvSpPr>
          <p:nvPr>
            <p:ph type="title"/>
          </p:nvPr>
        </p:nvSpPr>
        <p:spPr/>
        <p:txBody>
          <a:bodyPr/>
          <a:lstStyle/>
          <a:p>
            <a:r>
              <a:rPr lang="es-PE" altLang="es-419" b="1"/>
              <a:t>Declaración de la víctima en juicio. Excepción</a:t>
            </a:r>
            <a:endParaRPr lang="es-PE" altLang="es-419"/>
          </a:p>
        </p:txBody>
      </p:sp>
      <p:sp>
        <p:nvSpPr>
          <p:cNvPr id="34819" name="2 Marcador de contenido">
            <a:extLst>
              <a:ext uri="{FF2B5EF4-FFF2-40B4-BE49-F238E27FC236}">
                <a16:creationId xmlns:a16="http://schemas.microsoft.com/office/drawing/2014/main" id="{7066D280-B21D-4000-86BF-6D293D4A8B06}"/>
              </a:ext>
            </a:extLst>
          </p:cNvPr>
          <p:cNvSpPr>
            <a:spLocks noGrp="1" noChangeArrowheads="1"/>
          </p:cNvSpPr>
          <p:nvPr>
            <p:ph idx="1"/>
          </p:nvPr>
        </p:nvSpPr>
        <p:spPr/>
        <p:txBody>
          <a:bodyPr/>
          <a:lstStyle/>
          <a:p>
            <a:pPr algn="just"/>
            <a:r>
              <a:rPr lang="es-PE" altLang="es-419" sz="2400" b="1"/>
              <a:t>d) </a:t>
            </a:r>
            <a:r>
              <a:rPr lang="es-PE" altLang="es-419" sz="2400"/>
              <a:t>ante lo expuesto por el imputado y/o la declaración de otros testigos sea de rigor convocar a la víctima para que incorpore nueva información o aclare sectores oscuros o ambiguos de su versión; </a:t>
            </a:r>
            <a:r>
              <a:rPr lang="es-PE" altLang="es-419" sz="2400" b="1"/>
              <a:t>e) </a:t>
            </a:r>
            <a:r>
              <a:rPr lang="es-PE" altLang="es-419" sz="2400"/>
              <a:t>evitarse el contacto entre víctima y procesado, salvo que el proceso penal lo requiera. </a:t>
            </a:r>
          </a:p>
          <a:p>
            <a:endParaRPr lang="es-PE" altLang="es-419"/>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ES" sz="2400"/>
              <a:t>Gracias</a:t>
            </a:r>
            <a:endParaRPr lang="es-419" sz="2400" dirty="0"/>
          </a:p>
        </p:txBody>
      </p:sp>
      <p:sp>
        <p:nvSpPr>
          <p:cNvPr id="9" name="Title 8"/>
          <p:cNvSpPr>
            <a:spLocks noGrp="1"/>
          </p:cNvSpPr>
          <p:nvPr>
            <p:ph type="title"/>
          </p:nvPr>
        </p:nvSpPr>
        <p:spPr/>
        <p:txBody>
          <a:bodyPr>
            <a:normAutofit/>
          </a:bodyPr>
          <a:lstStyle/>
          <a:p>
            <a:pPr lvl="0"/>
            <a:endParaRPr lang="es-419" dirty="0"/>
          </a:p>
        </p:txBody>
      </p:sp>
    </p:spTree>
    <p:extLst>
      <p:ext uri="{BB962C8B-B14F-4D97-AF65-F5344CB8AC3E}">
        <p14:creationId xmlns:p14="http://schemas.microsoft.com/office/powerpoint/2010/main" val="113472841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1.</a:t>
            </a:r>
            <a:r>
              <a:rPr lang="es-419" sz="2400" dirty="0"/>
              <a:t> En la valoración de la prueba el Juez deberá observar las reglas de la lógica, la ciencia y las máximas de la experiencia, y expondrá los resultados obtenidos y los criterios adoptados.</a:t>
            </a:r>
            <a:r>
              <a:rPr lang="es-ES" sz="2400" dirty="0"/>
              <a:t> </a:t>
            </a:r>
          </a:p>
          <a:p>
            <a:endParaRPr lang="es-ES" sz="2400" b="1" dirty="0"/>
          </a:p>
          <a:p>
            <a:r>
              <a:rPr lang="es-419" sz="2400" b="1" dirty="0"/>
              <a:t>     2.</a:t>
            </a:r>
            <a:r>
              <a:rPr lang="es-419" sz="2400" dirty="0"/>
              <a:t> En los supuestos de testigos de referencia, declaración de arrepentidos o colaboradores y situaciones análogas, sólo con otras pruebas que corroboren sus testimonios se podrá imponer al imputado una medida coercitiva o dictar en su contra sentencia condenatoria.</a:t>
            </a:r>
            <a:endParaRPr lang="es-ES" sz="2400" dirty="0"/>
          </a:p>
        </p:txBody>
      </p:sp>
      <p:sp>
        <p:nvSpPr>
          <p:cNvPr id="9" name="Title 8"/>
          <p:cNvSpPr>
            <a:spLocks noGrp="1"/>
          </p:cNvSpPr>
          <p:nvPr>
            <p:ph type="title"/>
          </p:nvPr>
        </p:nvSpPr>
        <p:spPr/>
        <p:txBody>
          <a:bodyPr>
            <a:normAutofit/>
          </a:bodyPr>
          <a:lstStyle/>
          <a:p>
            <a:r>
              <a:rPr lang="es-PE" b="1" dirty="0"/>
              <a:t>VALORACION  DE LA PRUEBA</a:t>
            </a:r>
            <a:endParaRPr lang="es-419" dirty="0"/>
          </a:p>
        </p:txBody>
      </p:sp>
    </p:spTree>
    <p:extLst>
      <p:ext uri="{BB962C8B-B14F-4D97-AF65-F5344CB8AC3E}">
        <p14:creationId xmlns:p14="http://schemas.microsoft.com/office/powerpoint/2010/main" val="64400541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b="1" dirty="0"/>
              <a:t>     3.</a:t>
            </a:r>
            <a:r>
              <a:rPr lang="es-419" sz="2400" dirty="0"/>
              <a:t> La prueba por indicios requiere:</a:t>
            </a:r>
            <a:endParaRPr lang="es-ES" sz="2400" dirty="0"/>
          </a:p>
          <a:p>
            <a:r>
              <a:rPr lang="es-419" sz="2400" dirty="0"/>
              <a:t>     a) Que el indicio esté probado;</a:t>
            </a:r>
            <a:endParaRPr lang="es-ES" sz="2400" dirty="0"/>
          </a:p>
          <a:p>
            <a:r>
              <a:rPr lang="es-419" sz="2400" dirty="0"/>
              <a:t>     b) Que la inferencia esté basada en las reglas de la lógica, la ciencia o la experiencia;</a:t>
            </a:r>
            <a:endParaRPr lang="es-ES" sz="2400" dirty="0"/>
          </a:p>
          <a:p>
            <a:r>
              <a:rPr lang="es-419" sz="2400" dirty="0"/>
              <a:t>     c) Que cuando se trate de indicios contingentes, éstos sean plurales, concordantes y convergentes, así como que no se presenten </a:t>
            </a:r>
            <a:r>
              <a:rPr lang="es-419" sz="2400" dirty="0" err="1"/>
              <a:t>contraindicios</a:t>
            </a:r>
            <a:r>
              <a:rPr lang="es-419" sz="2400" dirty="0"/>
              <a:t> consistentes.</a:t>
            </a:r>
            <a:endParaRPr lang="es-ES" sz="2400" dirty="0"/>
          </a:p>
        </p:txBody>
      </p:sp>
      <p:sp>
        <p:nvSpPr>
          <p:cNvPr id="9" name="Title 8"/>
          <p:cNvSpPr>
            <a:spLocks noGrp="1"/>
          </p:cNvSpPr>
          <p:nvPr>
            <p:ph type="title"/>
          </p:nvPr>
        </p:nvSpPr>
        <p:spPr/>
        <p:txBody>
          <a:bodyPr>
            <a:normAutofit/>
          </a:bodyPr>
          <a:lstStyle/>
          <a:p>
            <a:r>
              <a:rPr lang="es-PE" b="1" dirty="0"/>
              <a:t>VALORACION  DE LA PRUEBA</a:t>
            </a:r>
            <a:endParaRPr lang="es-419" dirty="0"/>
          </a:p>
        </p:txBody>
      </p:sp>
    </p:spTree>
    <p:extLst>
      <p:ext uri="{BB962C8B-B14F-4D97-AF65-F5344CB8AC3E}">
        <p14:creationId xmlns:p14="http://schemas.microsoft.com/office/powerpoint/2010/main" val="10142216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1.</a:t>
            </a:r>
            <a:r>
              <a:rPr lang="es-419" sz="2400" dirty="0"/>
              <a:t> El Juez no podrá utilizar, directa o indirectamente, las fuentes o medios de prueba obtenidos con vulneración del contenido esencial de los derechos fundamentales de la persona.</a:t>
            </a:r>
            <a:endParaRPr lang="es-ES" sz="2400" dirty="0"/>
          </a:p>
        </p:txBody>
      </p:sp>
      <p:sp>
        <p:nvSpPr>
          <p:cNvPr id="9" name="Title 8"/>
          <p:cNvSpPr>
            <a:spLocks noGrp="1"/>
          </p:cNvSpPr>
          <p:nvPr>
            <p:ph type="title"/>
          </p:nvPr>
        </p:nvSpPr>
        <p:spPr/>
        <p:txBody>
          <a:bodyPr>
            <a:normAutofit/>
          </a:bodyPr>
          <a:lstStyle/>
          <a:p>
            <a:r>
              <a:rPr lang="es-419" b="1" dirty="0"/>
              <a:t>     Artículo 159 Utilización de la prueba</a:t>
            </a:r>
            <a:endParaRPr lang="es-ES" dirty="0"/>
          </a:p>
        </p:txBody>
      </p:sp>
    </p:spTree>
    <p:extLst>
      <p:ext uri="{BB962C8B-B14F-4D97-AF65-F5344CB8AC3E}">
        <p14:creationId xmlns:p14="http://schemas.microsoft.com/office/powerpoint/2010/main" val="28074055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3A2366A-D1CA-4F04-8956-2AEDF4D70A5A}"/>
              </a:ext>
            </a:extLst>
          </p:cNvPr>
          <p:cNvSpPr>
            <a:spLocks noGrp="1" noChangeArrowheads="1"/>
          </p:cNvSpPr>
          <p:nvPr>
            <p:ph type="title"/>
          </p:nvPr>
        </p:nvSpPr>
        <p:spPr>
          <a:xfrm>
            <a:off x="1331913" y="260350"/>
            <a:ext cx="7272337" cy="1143000"/>
          </a:xfrm>
        </p:spPr>
        <p:txBody>
          <a:bodyPr/>
          <a:lstStyle/>
          <a:p>
            <a:pPr algn="ctr" eaLnBrk="1" hangingPunct="1"/>
            <a:r>
              <a:rPr lang="es-ES" altLang="es-419" sz="2400" b="1">
                <a:latin typeface="Verdana" panose="020B0604030504040204" pitchFamily="34" charset="0"/>
              </a:rPr>
              <a:t>VII PLENO - ACUERDO PLENARIO</a:t>
            </a:r>
            <a:br>
              <a:rPr lang="es-ES" altLang="es-419" sz="2400" b="1">
                <a:latin typeface="Verdana" panose="020B0604030504040204" pitchFamily="34" charset="0"/>
              </a:rPr>
            </a:br>
            <a:r>
              <a:rPr lang="es-ES" altLang="es-419" sz="2400" b="1">
                <a:latin typeface="Verdana" panose="020B0604030504040204" pitchFamily="34" charset="0"/>
              </a:rPr>
              <a:t> 1-2011/CJ – 116</a:t>
            </a:r>
          </a:p>
        </p:txBody>
      </p:sp>
      <p:sp>
        <p:nvSpPr>
          <p:cNvPr id="22531" name="Rectangle 3">
            <a:extLst>
              <a:ext uri="{FF2B5EF4-FFF2-40B4-BE49-F238E27FC236}">
                <a16:creationId xmlns:a16="http://schemas.microsoft.com/office/drawing/2014/main" id="{944C9969-81EF-4767-B43A-86D52F4D50FF}"/>
              </a:ext>
            </a:extLst>
          </p:cNvPr>
          <p:cNvSpPr>
            <a:spLocks noGrp="1" noChangeArrowheads="1"/>
          </p:cNvSpPr>
          <p:nvPr>
            <p:ph type="body" idx="1"/>
          </p:nvPr>
        </p:nvSpPr>
        <p:spPr/>
        <p:txBody>
          <a:bodyPr/>
          <a:lstStyle/>
          <a:p>
            <a:pPr marL="0" indent="0" algn="ctr" eaLnBrk="1" hangingPunct="1">
              <a:buNone/>
            </a:pPr>
            <a:r>
              <a:rPr lang="es-PE" altLang="es-419" sz="3200" b="1" dirty="0"/>
              <a:t>APRECIACIÓN DE LA PRUEBA EN LOS DELITOS CONTRA LA LIBERTAD SEXUAL.</a:t>
            </a:r>
            <a:endParaRPr lang="es-PE" altLang="es-419"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a:extLst>
              <a:ext uri="{FF2B5EF4-FFF2-40B4-BE49-F238E27FC236}">
                <a16:creationId xmlns:a16="http://schemas.microsoft.com/office/drawing/2014/main" id="{C4231AAF-271D-4667-A2F7-0A0006E24858}"/>
              </a:ext>
            </a:extLst>
          </p:cNvPr>
          <p:cNvSpPr>
            <a:spLocks noGrp="1" noChangeArrowheads="1"/>
          </p:cNvSpPr>
          <p:nvPr>
            <p:ph type="title"/>
          </p:nvPr>
        </p:nvSpPr>
        <p:spPr/>
        <p:txBody>
          <a:bodyPr/>
          <a:lstStyle/>
          <a:p>
            <a:r>
              <a:rPr lang="es-PE" altLang="es-419" b="1"/>
              <a:t>La Perspectiva de Género</a:t>
            </a:r>
            <a:endParaRPr lang="es-PE" altLang="es-419"/>
          </a:p>
        </p:txBody>
      </p:sp>
      <p:sp>
        <p:nvSpPr>
          <p:cNvPr id="23555" name="2 Marcador de contenido">
            <a:extLst>
              <a:ext uri="{FF2B5EF4-FFF2-40B4-BE49-F238E27FC236}">
                <a16:creationId xmlns:a16="http://schemas.microsoft.com/office/drawing/2014/main" id="{3B7C6016-64FD-4805-916A-DC683CAC7D05}"/>
              </a:ext>
            </a:extLst>
          </p:cNvPr>
          <p:cNvSpPr>
            <a:spLocks noGrp="1" noChangeArrowheads="1"/>
          </p:cNvSpPr>
          <p:nvPr>
            <p:ph idx="1"/>
          </p:nvPr>
        </p:nvSpPr>
        <p:spPr/>
        <p:txBody>
          <a:bodyPr/>
          <a:lstStyle/>
          <a:p>
            <a:pPr algn="just"/>
            <a:r>
              <a:rPr lang="es-ES" altLang="es-419" sz="2400"/>
              <a:t>Este enfoque busca que en los casos de delitos sexuales, como categoría especial y a partir de sus propias particularidades, se rechace la evaluación en sede judicial cualquier prejuicio o estereotipo con base en el género que suponga un atentado contra la dignidad de la víctima femenina</a:t>
            </a:r>
            <a:endParaRPr lang="es-PE" altLang="es-419"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a:extLst>
              <a:ext uri="{FF2B5EF4-FFF2-40B4-BE49-F238E27FC236}">
                <a16:creationId xmlns:a16="http://schemas.microsoft.com/office/drawing/2014/main" id="{7CE69242-E057-49D9-BFA0-64552410156F}"/>
              </a:ext>
            </a:extLst>
          </p:cNvPr>
          <p:cNvSpPr>
            <a:spLocks noGrp="1" noChangeArrowheads="1"/>
          </p:cNvSpPr>
          <p:nvPr>
            <p:ph type="title"/>
          </p:nvPr>
        </p:nvSpPr>
        <p:spPr/>
        <p:txBody>
          <a:bodyPr/>
          <a:lstStyle/>
          <a:p>
            <a:r>
              <a:rPr lang="es-PE" altLang="es-419"/>
              <a:t>Reglas jurídicas</a:t>
            </a:r>
          </a:p>
        </p:txBody>
      </p:sp>
      <p:sp>
        <p:nvSpPr>
          <p:cNvPr id="24579" name="2 Marcador de contenido">
            <a:extLst>
              <a:ext uri="{FF2B5EF4-FFF2-40B4-BE49-F238E27FC236}">
                <a16:creationId xmlns:a16="http://schemas.microsoft.com/office/drawing/2014/main" id="{FF9CDF7C-E73B-420D-A488-4FDF02C760CD}"/>
              </a:ext>
            </a:extLst>
          </p:cNvPr>
          <p:cNvSpPr>
            <a:spLocks noGrp="1" noChangeArrowheads="1"/>
          </p:cNvSpPr>
          <p:nvPr>
            <p:ph idx="1"/>
          </p:nvPr>
        </p:nvSpPr>
        <p:spPr/>
        <p:txBody>
          <a:bodyPr/>
          <a:lstStyle/>
          <a:p>
            <a:r>
              <a:rPr lang="es-PE" altLang="es-419" sz="2400"/>
              <a:t>Irrelevancia de la resistencia de la víctima de agresión sexual </a:t>
            </a:r>
          </a:p>
          <a:p>
            <a:endParaRPr lang="es-PE" altLang="es-419" sz="2400"/>
          </a:p>
          <a:p>
            <a:r>
              <a:rPr lang="es-ES" altLang="es-419" sz="2400" b="1"/>
              <a:t>Declaración de la víctima </a:t>
            </a:r>
          </a:p>
          <a:p>
            <a:pPr marL="457200" lvl="1" indent="0" algn="just">
              <a:buFont typeface="Wingdings" panose="05000000000000000000" pitchFamily="2" charset="2"/>
              <a:buNone/>
            </a:pPr>
            <a:r>
              <a:rPr lang="es-PE" altLang="es-419" sz="2400"/>
              <a:t> Valor de declaraciones no uniformes</a:t>
            </a:r>
          </a:p>
          <a:p>
            <a:r>
              <a:rPr lang="es-PE" altLang="es-419" sz="2400"/>
              <a:t>  La retractación</a:t>
            </a:r>
          </a:p>
          <a:p>
            <a:r>
              <a:rPr lang="es-ES" altLang="es-419" sz="2400" b="1"/>
              <a:t>  </a:t>
            </a:r>
            <a:r>
              <a:rPr lang="es-ES" altLang="es-419" sz="2400"/>
              <a:t>La presión familiar</a:t>
            </a:r>
            <a:endParaRPr lang="es-PE" altLang="es-419" sz="2400"/>
          </a:p>
          <a:p>
            <a:endParaRPr lang="es-PE" altLang="es-419"/>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a:extLst>
              <a:ext uri="{FF2B5EF4-FFF2-40B4-BE49-F238E27FC236}">
                <a16:creationId xmlns:a16="http://schemas.microsoft.com/office/drawing/2014/main" id="{9F3727B9-DE89-45E0-9F5A-E77E780BC2DD}"/>
              </a:ext>
            </a:extLst>
          </p:cNvPr>
          <p:cNvSpPr>
            <a:spLocks noGrp="1" noChangeArrowheads="1"/>
          </p:cNvSpPr>
          <p:nvPr>
            <p:ph type="title"/>
          </p:nvPr>
        </p:nvSpPr>
        <p:spPr/>
        <p:txBody>
          <a:bodyPr/>
          <a:lstStyle/>
          <a:p>
            <a:r>
              <a:rPr lang="es-PE" altLang="es-419"/>
              <a:t>Reglas Jurídicas</a:t>
            </a:r>
          </a:p>
        </p:txBody>
      </p:sp>
      <p:sp>
        <p:nvSpPr>
          <p:cNvPr id="25603" name="2 Marcador de contenido">
            <a:extLst>
              <a:ext uri="{FF2B5EF4-FFF2-40B4-BE49-F238E27FC236}">
                <a16:creationId xmlns:a16="http://schemas.microsoft.com/office/drawing/2014/main" id="{AAED30A1-60AD-4673-A3E8-26D9F4C915F5}"/>
              </a:ext>
            </a:extLst>
          </p:cNvPr>
          <p:cNvSpPr>
            <a:spLocks noGrp="1" noChangeArrowheads="1"/>
          </p:cNvSpPr>
          <p:nvPr>
            <p:ph idx="1"/>
          </p:nvPr>
        </p:nvSpPr>
        <p:spPr/>
        <p:txBody>
          <a:bodyPr/>
          <a:lstStyle/>
          <a:p>
            <a:r>
              <a:rPr lang="es-PE" altLang="es-419" b="1"/>
              <a:t> </a:t>
            </a:r>
            <a:r>
              <a:rPr lang="es-PE" altLang="es-419" sz="2400" b="1"/>
              <a:t>Comportamiento sexual de la víctima</a:t>
            </a:r>
          </a:p>
          <a:p>
            <a:endParaRPr lang="es-PE" altLang="es-419" sz="2400"/>
          </a:p>
          <a:p>
            <a:r>
              <a:rPr lang="es-PE" altLang="es-419" sz="2400" b="1"/>
              <a:t>Consentimiento</a:t>
            </a:r>
            <a:r>
              <a:rPr lang="es-PE" altLang="es-419" sz="2400"/>
              <a:t> </a:t>
            </a:r>
          </a:p>
          <a:p>
            <a:pPr algn="just"/>
            <a:r>
              <a:rPr lang="es-ES" altLang="es-419" sz="2400"/>
              <a:t>Aplicación de los literales a) al c) de la Regla 70 de las Reglas de Procedimiento y Prueba de la Corte Penal Internacional </a:t>
            </a:r>
            <a:endParaRPr lang="es-PE" altLang="es-419" sz="2400"/>
          </a:p>
          <a:p>
            <a:endParaRPr lang="es-PE" altLang="es-419"/>
          </a:p>
          <a:p>
            <a:r>
              <a:rPr lang="es-PE" altLang="es-419" b="1"/>
              <a:t> </a:t>
            </a:r>
            <a:endParaRPr lang="es-PE" altLang="es-419"/>
          </a:p>
          <a:p>
            <a:endParaRPr lang="es-PE" altLang="es-419"/>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a:extLst>
              <a:ext uri="{FF2B5EF4-FFF2-40B4-BE49-F238E27FC236}">
                <a16:creationId xmlns:a16="http://schemas.microsoft.com/office/drawing/2014/main" id="{15692B89-DABD-4558-814C-7D999DA7216D}"/>
              </a:ext>
            </a:extLst>
          </p:cNvPr>
          <p:cNvSpPr>
            <a:spLocks noGrp="1" noChangeArrowheads="1"/>
          </p:cNvSpPr>
          <p:nvPr>
            <p:ph type="title"/>
          </p:nvPr>
        </p:nvSpPr>
        <p:spPr/>
        <p:txBody>
          <a:bodyPr/>
          <a:lstStyle/>
          <a:p>
            <a:r>
              <a:rPr lang="es-PE" altLang="es-419"/>
              <a:t>Consentimiento</a:t>
            </a:r>
          </a:p>
        </p:txBody>
      </p:sp>
      <p:sp>
        <p:nvSpPr>
          <p:cNvPr id="26627" name="2 Marcador de contenido">
            <a:extLst>
              <a:ext uri="{FF2B5EF4-FFF2-40B4-BE49-F238E27FC236}">
                <a16:creationId xmlns:a16="http://schemas.microsoft.com/office/drawing/2014/main" id="{750DB10D-B559-48F2-B401-0ED5841C4D18}"/>
              </a:ext>
            </a:extLst>
          </p:cNvPr>
          <p:cNvSpPr>
            <a:spLocks noGrp="1" noChangeArrowheads="1"/>
          </p:cNvSpPr>
          <p:nvPr>
            <p:ph idx="1"/>
          </p:nvPr>
        </p:nvSpPr>
        <p:spPr/>
        <p:txBody>
          <a:bodyPr/>
          <a:lstStyle/>
          <a:p>
            <a:pPr algn="just"/>
            <a:r>
              <a:rPr lang="es-PE" altLang="es-419" sz="2400"/>
              <a:t>No podrá inferirse de ninguna palabra o conducta de la víctima cuando la fuerza, la amenaza de la fuerza, la coacción o el aprovechamiento de un entorno coercitivo hayan disminuido su capacidad para dar un consentimiento voluntario y libre. </a:t>
            </a:r>
          </a:p>
          <a:p>
            <a:pPr algn="just"/>
            <a:r>
              <a:rPr lang="es-PE" altLang="es-419" b="1"/>
              <a:t> </a:t>
            </a:r>
            <a:endParaRPr lang="es-PE" altLang="es-419"/>
          </a:p>
          <a:p>
            <a:pPr algn="just"/>
            <a:endParaRPr lang="es-PE" altLang="es-419"/>
          </a:p>
        </p:txBody>
      </p:sp>
    </p:spTree>
  </p:cSld>
  <p:clrMapOvr>
    <a:masterClrMapping/>
  </p:clrMapOvr>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549</Words>
  <Application>Microsoft Office PowerPoint</Application>
  <PresentationFormat>Presentación en pantalla (4:3)</PresentationFormat>
  <Paragraphs>72</Paragraphs>
  <Slides>18</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Georgia</vt:lpstr>
      <vt:lpstr>Verdana</vt:lpstr>
      <vt:lpstr>Wingdings</vt:lpstr>
      <vt:lpstr>Presentación de PowerPoint 2010</vt:lpstr>
      <vt:lpstr>     Victor Jimmy Arbulú Martínez Docente Ordinario de la Facultad de Derecho UNMSM Docente de la Academia de la Magistratura Juez Superior de la Corte de Lima</vt:lpstr>
      <vt:lpstr>VALORACION  DE LA PRUEBA</vt:lpstr>
      <vt:lpstr>VALORACION  DE LA PRUEBA</vt:lpstr>
      <vt:lpstr>     Artículo 159 Utilización de la prueba</vt:lpstr>
      <vt:lpstr>VII PLENO - ACUERDO PLENARIO  1-2011/CJ – 116</vt:lpstr>
      <vt:lpstr>La Perspectiva de Género</vt:lpstr>
      <vt:lpstr>Reglas jurídicas</vt:lpstr>
      <vt:lpstr>Reglas Jurídicas</vt:lpstr>
      <vt:lpstr>Consentimiento</vt:lpstr>
      <vt:lpstr>Consentimiento</vt:lpstr>
      <vt:lpstr>La prueba en el Derecho Penal Sexual</vt:lpstr>
      <vt:lpstr>Reglas jurídicas</vt:lpstr>
      <vt:lpstr>Reglas Jurídicas</vt:lpstr>
      <vt:lpstr>Regla Jurídica</vt:lpstr>
      <vt:lpstr>Regla Jurídica</vt:lpstr>
      <vt:lpstr>Declaración de la víctima en juicio. Excepción</vt:lpstr>
      <vt:lpstr>Declaración de la víctima en juicio. Excepción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2019-02-06T23:55:42Z</dcterms:modified>
</cp:coreProperties>
</file>