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82" r:id="rId2"/>
    <p:sldId id="372" r:id="rId3"/>
    <p:sldId id="373" r:id="rId4"/>
    <p:sldId id="283" r:id="rId5"/>
    <p:sldId id="258" r:id="rId6"/>
    <p:sldId id="259" r:id="rId7"/>
    <p:sldId id="260" r:id="rId8"/>
    <p:sldId id="261" r:id="rId9"/>
    <p:sldId id="262" r:id="rId10"/>
    <p:sldId id="374" r:id="rId11"/>
    <p:sldId id="375" r:id="rId12"/>
    <p:sldId id="265" r:id="rId13"/>
    <p:sldId id="266" r:id="rId14"/>
    <p:sldId id="268" r:id="rId15"/>
    <p:sldId id="269" r:id="rId16"/>
    <p:sldId id="270" r:id="rId17"/>
    <p:sldId id="274" r:id="rId18"/>
    <p:sldId id="275" r:id="rId19"/>
    <p:sldId id="276" r:id="rId20"/>
    <p:sldId id="376" r:id="rId21"/>
    <p:sldId id="277" r:id="rId22"/>
    <p:sldId id="278" r:id="rId23"/>
    <p:sldId id="377" r:id="rId24"/>
    <p:sldId id="279" r:id="rId25"/>
    <p:sldId id="635" r:id="rId26"/>
    <p:sldId id="636" r:id="rId27"/>
    <p:sldId id="637" r:id="rId28"/>
    <p:sldId id="638" r:id="rId29"/>
    <p:sldId id="644" r:id="rId30"/>
    <p:sldId id="645" r:id="rId31"/>
    <p:sldId id="642" r:id="rId32"/>
    <p:sldId id="643" r:id="rId33"/>
    <p:sldId id="646" r:id="rId34"/>
    <p:sldId id="647" r:id="rId35"/>
    <p:sldId id="639" r:id="rId36"/>
    <p:sldId id="640" r:id="rId37"/>
    <p:sldId id="650" r:id="rId38"/>
    <p:sldId id="649" r:id="rId39"/>
    <p:sldId id="648" r:id="rId40"/>
    <p:sldId id="651" r:id="rId41"/>
    <p:sldId id="285" r:id="rId42"/>
    <p:sldId id="286" r:id="rId43"/>
    <p:sldId id="297" r:id="rId44"/>
    <p:sldId id="654" r:id="rId45"/>
    <p:sldId id="655" r:id="rId46"/>
    <p:sldId id="656" r:id="rId47"/>
    <p:sldId id="657" r:id="rId48"/>
    <p:sldId id="350" r:id="rId49"/>
    <p:sldId id="658" r:id="rId50"/>
    <p:sldId id="351" r:id="rId51"/>
    <p:sldId id="352" r:id="rId52"/>
    <p:sldId id="353" r:id="rId53"/>
    <p:sldId id="330" r:id="rId54"/>
    <p:sldId id="354" r:id="rId55"/>
    <p:sldId id="355" r:id="rId56"/>
    <p:sldId id="356" r:id="rId57"/>
    <p:sldId id="358" r:id="rId58"/>
    <p:sldId id="359" r:id="rId59"/>
    <p:sldId id="360" r:id="rId60"/>
    <p:sldId id="361" r:id="rId61"/>
    <p:sldId id="362" r:id="rId62"/>
    <p:sldId id="363" r:id="rId63"/>
    <p:sldId id="364" r:id="rId64"/>
    <p:sldId id="365" r:id="rId65"/>
    <p:sldId id="366" r:id="rId66"/>
    <p:sldId id="367" r:id="rId67"/>
    <p:sldId id="368" r:id="rId68"/>
    <p:sldId id="369" r:id="rId69"/>
    <p:sldId id="370" r:id="rId70"/>
    <p:sldId id="371" r:id="rId71"/>
    <p:sldId id="336" r:id="rId72"/>
    <p:sldId id="281" r:id="rId73"/>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19" name="18 Marcador de pie de página"/>
          <p:cNvSpPr>
            <a:spLocks noGrp="1"/>
          </p:cNvSpPr>
          <p:nvPr>
            <p:ph type="ftr" sz="quarter" idx="11"/>
          </p:nvPr>
        </p:nvSpPr>
        <p:spPr/>
        <p:txBody>
          <a:bodyPr/>
          <a:lstStyle/>
          <a:p>
            <a:endParaRPr lang="es-PE" dirty="0"/>
          </a:p>
        </p:txBody>
      </p:sp>
      <p:sp>
        <p:nvSpPr>
          <p:cNvPr id="27" name="26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8" name="7 Marcador de pie de página"/>
          <p:cNvSpPr>
            <a:spLocks noGrp="1"/>
          </p:cNvSpPr>
          <p:nvPr>
            <p:ph type="ftr" sz="quarter" idx="11"/>
          </p:nvPr>
        </p:nvSpPr>
        <p:spPr/>
        <p:txBody>
          <a:bodyPr/>
          <a:lstStyle/>
          <a:p>
            <a:endParaRPr lang="es-PE" dirty="0"/>
          </a:p>
        </p:txBody>
      </p:sp>
      <p:sp>
        <p:nvSpPr>
          <p:cNvPr id="9" name="8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4" name="3 Marcador de pie de página"/>
          <p:cNvSpPr>
            <a:spLocks noGrp="1"/>
          </p:cNvSpPr>
          <p:nvPr>
            <p:ph type="ftr" sz="quarter" idx="11"/>
          </p:nvPr>
        </p:nvSpPr>
        <p:spPr/>
        <p:txBody>
          <a:bodyPr/>
          <a:lstStyle/>
          <a:p>
            <a:endParaRPr lang="es-PE" dirty="0"/>
          </a:p>
        </p:txBody>
      </p:sp>
      <p:sp>
        <p:nvSpPr>
          <p:cNvPr id="5" name="4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3" name="2 Marcador de pie de página"/>
          <p:cNvSpPr>
            <a:spLocks noGrp="1"/>
          </p:cNvSpPr>
          <p:nvPr>
            <p:ph type="ftr" sz="quarter" idx="11"/>
          </p:nvPr>
        </p:nvSpPr>
        <p:spPr/>
        <p:txBody>
          <a:bodyPr/>
          <a:lstStyle/>
          <a:p>
            <a:endParaRPr lang="es-PE" dirty="0"/>
          </a:p>
        </p:txBody>
      </p:sp>
      <p:sp>
        <p:nvSpPr>
          <p:cNvPr id="4" name="3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2CB55237-65D7-4E0A-B043-ECB2B6662D9A}" type="slidenum">
              <a:rPr lang="es-PE" smtClean="0"/>
              <a:t>‹Nº›</a:t>
            </a:fld>
            <a:endParaRPr lang="es-P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FA89831C-A4AB-4B28-BCF4-AF061077B833}" type="datetimeFigureOut">
              <a:rPr lang="es-PE" smtClean="0"/>
              <a:t>6/02/2019</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a:xfrm>
            <a:off x="8077200" y="6356350"/>
            <a:ext cx="609600" cy="365125"/>
          </a:xfrm>
        </p:spPr>
        <p:txBody>
          <a:bodyPr/>
          <a:lstStyle/>
          <a:p>
            <a:fld id="{2CB55237-65D7-4E0A-B043-ECB2B6662D9A}" type="slidenum">
              <a:rPr lang="es-PE" smtClean="0"/>
              <a:t>‹Nº›</a:t>
            </a:fld>
            <a:endParaRPr lang="es-PE"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89831C-A4AB-4B28-BCF4-AF061077B833}" type="datetimeFigureOut">
              <a:rPr lang="es-PE" smtClean="0"/>
              <a:t>6/02/2019</a:t>
            </a:fld>
            <a:endParaRPr lang="es-PE"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E"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B55237-65D7-4E0A-B043-ECB2B6662D9A}" type="slidenum">
              <a:rPr lang="es-PE" smtClean="0"/>
              <a:t>‹Nº›</a:t>
            </a:fld>
            <a:endParaRPr lang="es-PE"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b="1" dirty="0"/>
              <a:t>LOS MEDIOS DE PRUEBA</a:t>
            </a:r>
            <a:endParaRPr lang="es-PE" dirty="0"/>
          </a:p>
        </p:txBody>
      </p:sp>
      <p:sp>
        <p:nvSpPr>
          <p:cNvPr id="3" name="2 Subtítulo"/>
          <p:cNvSpPr>
            <a:spLocks noGrp="1"/>
          </p:cNvSpPr>
          <p:nvPr>
            <p:ph type="subTitle" idx="1"/>
          </p:nvPr>
        </p:nvSpPr>
        <p:spPr/>
        <p:txBody>
          <a:bodyPr>
            <a:normAutofit lnSpcReduction="10000"/>
          </a:bodyPr>
          <a:lstStyle/>
          <a:p>
            <a:pPr algn="ctr"/>
            <a:r>
              <a:rPr lang="es-PE" dirty="0">
                <a:latin typeface="Arial" pitchFamily="34" charset="0"/>
                <a:cs typeface="Arial" pitchFamily="34" charset="0"/>
              </a:rPr>
              <a:t>PERSONALES y REALES</a:t>
            </a:r>
          </a:p>
          <a:p>
            <a:pPr algn="ctr"/>
            <a:r>
              <a:rPr lang="es-PE" dirty="0">
                <a:latin typeface="Arial" pitchFamily="34" charset="0"/>
                <a:cs typeface="Arial" pitchFamily="34" charset="0"/>
              </a:rPr>
              <a:t>Victor Jimmy Arbulu Martinez</a:t>
            </a:r>
          </a:p>
          <a:p>
            <a:pPr algn="ctr"/>
            <a:r>
              <a:rPr lang="es-PE" dirty="0">
                <a:latin typeface="Arial" pitchFamily="34" charset="0"/>
                <a:cs typeface="Arial" pitchFamily="34" charset="0"/>
              </a:rPr>
              <a:t>Docente UNMSM – Juez Superior de la Corte de Lima</a:t>
            </a:r>
          </a:p>
          <a:p>
            <a:endParaRPr lang="es-PE" dirty="0"/>
          </a:p>
          <a:p>
            <a:endParaRPr lang="es-PE" dirty="0"/>
          </a:p>
          <a:p>
            <a:endParaRPr lang="es-P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a:t>DERECHOS</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El testigo policía, militar o miembro de los sistemas de inteligencia del Estado no puede ser obligado a revelar los nombres de sus informantes. </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Si los informantes no son interrogados como testigos, las informaciones dadas por ellos no podrán ser recibidas ni utilizadas.</a:t>
            </a:r>
          </a:p>
          <a:p>
            <a:pPr marL="0" indent="0">
              <a:buNone/>
            </a:pPr>
            <a:r>
              <a:rPr lang="es-PE" dirty="0"/>
              <a:t> </a:t>
            </a:r>
          </a:p>
          <a:p>
            <a:endParaRPr lang="es-PE" dirty="0"/>
          </a:p>
        </p:txBody>
      </p:sp>
    </p:spTree>
    <p:extLst>
      <p:ext uri="{BB962C8B-B14F-4D97-AF65-F5344CB8AC3E}">
        <p14:creationId xmlns:p14="http://schemas.microsoft.com/office/powerpoint/2010/main" val="3142141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a:t>Deberán abstenerse de declarar</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Los que según la Ley deban guardar secreto profesional o de Estado:</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Los vinculados por el secreto profesional no podrán ser obligados a declarar sobre lo conocido por razón del ejercicio de su profesión, salvo los casos en los cuales tengan la obligación de relatarlo a la autoridad judicial. </a:t>
            </a:r>
          </a:p>
          <a:p>
            <a:pPr algn="just"/>
            <a:endParaRPr lang="es-PE" sz="2200" dirty="0">
              <a:latin typeface="Arial" pitchFamily="34" charset="0"/>
              <a:cs typeface="Arial" pitchFamily="34" charset="0"/>
            </a:endParaRPr>
          </a:p>
        </p:txBody>
      </p:sp>
    </p:spTree>
    <p:extLst>
      <p:ext uri="{BB962C8B-B14F-4D97-AF65-F5344CB8AC3E}">
        <p14:creationId xmlns:p14="http://schemas.microsoft.com/office/powerpoint/2010/main" val="602453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a:t>Deberán abstenerse de declarar</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No están obligados a declarar abogados, ministros de cultos religiosos, notarios, médicos y personal sanitario, periodistas u otros profesionales dispensados por Ley expresa. </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Sin embargo, estas personas, con excepción de ministros de cultos religiosos, no podrán negar su testimonio cuando sean liberadas por el interesado del deber de guardar secreto.</a:t>
            </a:r>
          </a:p>
          <a:p>
            <a:pPr algn="just"/>
            <a:r>
              <a:rPr lang="es-PE" sz="2200" dirty="0">
                <a:latin typeface="Arial" pitchFamily="34" charset="0"/>
                <a:cs typeface="Arial" pitchFamily="34" charset="0"/>
              </a:rPr>
              <a:t> </a:t>
            </a:r>
          </a:p>
          <a:p>
            <a:endParaRPr lang="es-P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a:t>Deberán abstenerse de declarar</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Los funcionarios y servidores públicos si conocen de un secreto de Estado, esto es, de una información clasificada como secreta o reservada, tienen la obligación de comunicárselo a la autoridad que los cite. </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En estos casos se suspenderá la diligencia y se solicitará información al Ministro del Sector a fin de que, en el plazo de quince días, precise si, en efecto, la información requerida se encuentra dentro de los alcances de las excepciones establecidas en el texto único ordenado de la Ley de la materia.</a:t>
            </a:r>
          </a:p>
          <a:p>
            <a:endParaRPr lang="es-PE"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Contenido de la declaración</a:t>
            </a:r>
          </a:p>
        </p:txBody>
      </p:sp>
      <p:sp>
        <p:nvSpPr>
          <p:cNvPr id="3" name="2 Marcador de contenido"/>
          <p:cNvSpPr>
            <a:spLocks noGrp="1"/>
          </p:cNvSpPr>
          <p:nvPr>
            <p:ph idx="1"/>
          </p:nvPr>
        </p:nvSpPr>
        <p:spPr/>
        <p:txBody>
          <a:bodyPr>
            <a:normAutofit fontScale="92500" lnSpcReduction="10000"/>
          </a:bodyPr>
          <a:lstStyle/>
          <a:p>
            <a:pPr algn="just"/>
            <a:r>
              <a:rPr lang="es-PE" sz="2200" dirty="0">
                <a:latin typeface="Arial" pitchFamily="34" charset="0"/>
                <a:cs typeface="Arial" pitchFamily="34" charset="0"/>
              </a:rPr>
              <a:t>La declaración del testigo </a:t>
            </a:r>
            <a:r>
              <a:rPr lang="es-PE" sz="2200" b="1" u="sng" dirty="0">
                <a:latin typeface="Arial" pitchFamily="34" charset="0"/>
                <a:cs typeface="Arial" pitchFamily="34" charset="0"/>
              </a:rPr>
              <a:t>versa sobre lo percibido en relación con los hechos objeto de prueba</a:t>
            </a:r>
            <a:r>
              <a:rPr lang="es-PE" sz="2200" dirty="0">
                <a:latin typeface="Arial" pitchFamily="34" charset="0"/>
                <a:cs typeface="Arial" pitchFamily="34" charset="0"/>
              </a:rPr>
              <a:t>.</a:t>
            </a:r>
          </a:p>
          <a:p>
            <a:pPr algn="just"/>
            <a:r>
              <a:rPr lang="es-PE" sz="2200" dirty="0">
                <a:latin typeface="Arial" pitchFamily="34" charset="0"/>
                <a:cs typeface="Arial" pitchFamily="34" charset="0"/>
              </a:rPr>
              <a:t> </a:t>
            </a:r>
          </a:p>
          <a:p>
            <a:pPr algn="just"/>
            <a:r>
              <a:rPr lang="es-PE" sz="2200" dirty="0">
                <a:latin typeface="Arial" pitchFamily="34" charset="0"/>
                <a:cs typeface="Arial" pitchFamily="34" charset="0"/>
              </a:rPr>
              <a:t>Si el conocimiento del </a:t>
            </a:r>
            <a:r>
              <a:rPr lang="es-PE" sz="2200" b="1" dirty="0">
                <a:latin typeface="Arial" pitchFamily="34" charset="0"/>
                <a:cs typeface="Arial" pitchFamily="34" charset="0"/>
              </a:rPr>
              <a:t>testigo es indirecto </a:t>
            </a:r>
            <a:r>
              <a:rPr lang="es-PE" sz="2200" dirty="0">
                <a:latin typeface="Arial" pitchFamily="34" charset="0"/>
                <a:cs typeface="Arial" pitchFamily="34" charset="0"/>
              </a:rPr>
              <a:t>o se trata de un testigo de referencia, </a:t>
            </a:r>
            <a:r>
              <a:rPr lang="es-PE" sz="2200" b="1" dirty="0">
                <a:latin typeface="Arial" pitchFamily="34" charset="0"/>
                <a:cs typeface="Arial" pitchFamily="34" charset="0"/>
              </a:rPr>
              <a:t>debe señalar el momento, lugar, las personas y medios por los cuales lo obtuvo</a:t>
            </a:r>
            <a:r>
              <a:rPr lang="es-PE" sz="2200" dirty="0">
                <a:latin typeface="Arial" pitchFamily="34" charset="0"/>
                <a:cs typeface="Arial" pitchFamily="34" charset="0"/>
              </a:rPr>
              <a:t>.</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 </a:t>
            </a:r>
            <a:r>
              <a:rPr lang="es-PE" sz="2200" b="1" dirty="0">
                <a:latin typeface="Arial" pitchFamily="34" charset="0"/>
                <a:cs typeface="Arial" pitchFamily="34" charset="0"/>
              </a:rPr>
              <a:t>Se insistirá, aun de oficio, en lograr la declaración de las personas indicadas por el testigo de referencia como fuente de conocimiento</a:t>
            </a:r>
            <a:r>
              <a:rPr lang="es-PE" sz="2200" dirty="0">
                <a:latin typeface="Arial" pitchFamily="34" charset="0"/>
                <a:cs typeface="Arial" pitchFamily="34" charset="0"/>
              </a:rPr>
              <a:t>. </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Si dicho testigo se niega a proporcionar la identidad de esa persona, </a:t>
            </a:r>
            <a:r>
              <a:rPr lang="es-PE" sz="2200" b="1" dirty="0">
                <a:latin typeface="Arial" pitchFamily="34" charset="0"/>
                <a:cs typeface="Arial" pitchFamily="34" charset="0"/>
              </a:rPr>
              <a:t>su testimonio no podrá ser utilizado.</a:t>
            </a:r>
          </a:p>
          <a:p>
            <a:pPr algn="just"/>
            <a:r>
              <a:rPr lang="es-PE" sz="2200" dirty="0">
                <a:latin typeface="Arial" pitchFamily="34" charset="0"/>
                <a:cs typeface="Arial" pitchFamily="34" charset="0"/>
              </a:rPr>
              <a:t> </a:t>
            </a:r>
          </a:p>
          <a:p>
            <a:endParaRPr lang="es-PE"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a:t>Prohibiciones</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No se admite al testigo expresar los conceptos u opiniones que personalmente tenga sobre los hechos y responsabilidades</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Salvo cuando se trata de un testigo técnico es decir la persona que conoció hechos materias del proceso a través del ejercicio profesional.</a:t>
            </a:r>
          </a:p>
          <a:p>
            <a:endParaRPr lang="es-PE"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579296" cy="1514432"/>
          </a:xfrm>
        </p:spPr>
        <p:txBody>
          <a:bodyPr>
            <a:normAutofit fontScale="90000"/>
          </a:bodyPr>
          <a:lstStyle/>
          <a:p>
            <a:r>
              <a:rPr lang="es-PE" dirty="0"/>
              <a:t>TESTIMONIOS de Altos dignatarios y otros</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Altos dignatarios, como presidente de la republica eligen lugar, domicilio o trabajo. El interrogatorio puede ser por escrito.</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Testigos del Cuerpo diplomático acreditado en Perú. Sera por informe escrito a través del Ministerio de Relaciones Exteriores</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Testigos en el exterior por exhorto o videoconferencia. Cooperación judicial</a:t>
            </a:r>
          </a:p>
          <a:p>
            <a:endParaRPr lang="es-P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Desarrollo del interrogatorio</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El testigo será instruido acerca de sus obligaciones y de la responsabilidad por su incumplimiento, y prestará juramento o promesa de honor de decir la verdad, según sus creencias. </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Deberá también ser advertido de que no está obligado a responder a las preguntas de las cuales pueda surgir su responsabilidad penal.</a:t>
            </a:r>
          </a:p>
          <a:p>
            <a:endParaRPr lang="es-PE"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Desarrollo del interrogatorio</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No se exige juramento o promesa de honor cuando declaran las personas parientes, menores de edad, los que presentan alguna anomalía psíquica o alteraciones en la percepción que no puedan tener un real alcance de su testimonio o de sus efectos.</a:t>
            </a:r>
          </a:p>
          <a:p>
            <a:pPr marL="0" indent="0" algn="just">
              <a:buNone/>
            </a:pPr>
            <a:r>
              <a:rPr lang="es-PE" sz="2200" dirty="0">
                <a:latin typeface="Arial" pitchFamily="34" charset="0"/>
                <a:cs typeface="Arial" pitchFamily="34" charset="0"/>
              </a:rPr>
              <a:t> </a:t>
            </a:r>
          </a:p>
          <a:p>
            <a:pPr algn="just"/>
            <a:r>
              <a:rPr lang="es-PE" sz="2200" dirty="0">
                <a:latin typeface="Arial" pitchFamily="34" charset="0"/>
                <a:cs typeface="Arial" pitchFamily="34" charset="0"/>
              </a:rPr>
              <a:t>Los testigos serán examinados por separado. </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Se dictarán las medidas necesarias para evitar que se establezca comunicación entre ellos.</a:t>
            </a:r>
          </a:p>
          <a:p>
            <a:endParaRPr lang="es-PE"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Desarrollo del interrogatorio</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Se preguntará al testigo su nombre, apellido, nacionalidad, edad, </a:t>
            </a:r>
            <a:r>
              <a:rPr lang="es-PE" sz="2200" b="1" u="sng" dirty="0">
                <a:latin typeface="Arial" pitchFamily="34" charset="0"/>
                <a:cs typeface="Arial" pitchFamily="34" charset="0"/>
              </a:rPr>
              <a:t>religión si la tuviera</a:t>
            </a:r>
            <a:r>
              <a:rPr lang="es-PE" sz="2200" dirty="0">
                <a:latin typeface="Arial" pitchFamily="34" charset="0"/>
                <a:cs typeface="Arial" pitchFamily="34" charset="0"/>
              </a:rPr>
              <a:t>, profesión u ocupación, estado civil, domicilio y sus relaciones con el imputado, agraviado o cualquier otra persona interesada en la causa. </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Si teme por su integridad podrá indicar su domicilio en forma reservada, lo que se hará constar en el acta. </a:t>
            </a:r>
            <a:endParaRPr lang="es-P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60648"/>
            <a:ext cx="7772400" cy="1143000"/>
          </a:xfrm>
        </p:spPr>
        <p:txBody>
          <a:bodyPr>
            <a:normAutofit fontScale="90000"/>
          </a:bodyPr>
          <a:lstStyle/>
          <a:p>
            <a:r>
              <a:rPr lang="es-PE" b="1" dirty="0"/>
              <a:t>            LOS MEDIOS DE PRUEBA</a:t>
            </a:r>
            <a:endParaRPr lang="es-PE" dirty="0"/>
          </a:p>
        </p:txBody>
      </p:sp>
      <p:sp>
        <p:nvSpPr>
          <p:cNvPr id="3" name="2 Marcador de contenido"/>
          <p:cNvSpPr>
            <a:spLocks noGrp="1"/>
          </p:cNvSpPr>
          <p:nvPr>
            <p:ph idx="1"/>
          </p:nvPr>
        </p:nvSpPr>
        <p:spPr/>
        <p:txBody>
          <a:bodyPr/>
          <a:lstStyle/>
          <a:p>
            <a:endParaRPr lang="es-PE" sz="2000" dirty="0">
              <a:latin typeface="Arial" pitchFamily="34" charset="0"/>
              <a:cs typeface="Arial" pitchFamily="34" charset="0"/>
            </a:endParaRPr>
          </a:p>
          <a:p>
            <a:r>
              <a:rPr lang="es-PE" dirty="0"/>
              <a:t>Fuentes de Prueba</a:t>
            </a:r>
          </a:p>
          <a:p>
            <a:r>
              <a:rPr lang="es-PE" dirty="0"/>
              <a:t>Medios de Prueba</a:t>
            </a:r>
          </a:p>
          <a:p>
            <a:pPr lvl="1"/>
            <a:r>
              <a:rPr lang="es-PE" dirty="0"/>
              <a:t>Personal u </a:t>
            </a:r>
            <a:r>
              <a:rPr lang="es-PE"/>
              <a:t>órganos de </a:t>
            </a:r>
            <a:r>
              <a:rPr lang="es-PE" dirty="0"/>
              <a:t>prueba</a:t>
            </a:r>
          </a:p>
          <a:p>
            <a:pPr lvl="1"/>
            <a:r>
              <a:rPr lang="es-PE" dirty="0"/>
              <a:t>Real</a:t>
            </a:r>
          </a:p>
        </p:txBody>
      </p:sp>
    </p:spTree>
    <p:extLst>
      <p:ext uri="{BB962C8B-B14F-4D97-AF65-F5344CB8AC3E}">
        <p14:creationId xmlns:p14="http://schemas.microsoft.com/office/powerpoint/2010/main" val="566519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Desarrollo del interrogatorio</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Se le interrogará </a:t>
            </a:r>
          </a:p>
          <a:p>
            <a:pPr algn="just"/>
            <a:endParaRPr lang="es-PE" sz="2200" dirty="0">
              <a:latin typeface="Arial" pitchFamily="34" charset="0"/>
              <a:cs typeface="Arial" pitchFamily="34" charset="0"/>
            </a:endParaRPr>
          </a:p>
          <a:p>
            <a:pPr algn="just"/>
            <a:r>
              <a:rPr lang="es-PE" sz="2200" b="1" dirty="0">
                <a:latin typeface="Arial" pitchFamily="34" charset="0"/>
                <a:cs typeface="Arial" pitchFamily="34" charset="0"/>
              </a:rPr>
              <a:t>Sobre los hechos que conozca</a:t>
            </a:r>
          </a:p>
          <a:p>
            <a:pPr algn="just"/>
            <a:endParaRPr lang="es-PE" sz="2200" b="1" dirty="0">
              <a:latin typeface="Arial" pitchFamily="34" charset="0"/>
              <a:cs typeface="Arial" pitchFamily="34" charset="0"/>
            </a:endParaRPr>
          </a:p>
          <a:p>
            <a:pPr algn="just"/>
            <a:r>
              <a:rPr lang="es-PE" sz="2200" b="1" dirty="0">
                <a:latin typeface="Arial" pitchFamily="34" charset="0"/>
                <a:cs typeface="Arial" pitchFamily="34" charset="0"/>
              </a:rPr>
              <a:t> </a:t>
            </a:r>
            <a:r>
              <a:rPr lang="es-PE" sz="2200" dirty="0">
                <a:latin typeface="Arial" pitchFamily="34" charset="0"/>
                <a:cs typeface="Arial" pitchFamily="34" charset="0"/>
              </a:rPr>
              <a:t>La </a:t>
            </a:r>
            <a:r>
              <a:rPr lang="es-PE" sz="2200" b="1" dirty="0">
                <a:latin typeface="Arial" pitchFamily="34" charset="0"/>
                <a:cs typeface="Arial" pitchFamily="34" charset="0"/>
              </a:rPr>
              <a:t>actuación de las personas que le conste tengan relación con el delito investigado</a:t>
            </a:r>
          </a:p>
          <a:p>
            <a:pPr algn="just"/>
            <a:endParaRPr lang="es-PE" sz="2200" dirty="0">
              <a:latin typeface="Arial" pitchFamily="34" charset="0"/>
              <a:cs typeface="Arial" pitchFamily="34" charset="0"/>
            </a:endParaRPr>
          </a:p>
          <a:p>
            <a:pPr algn="just"/>
            <a:r>
              <a:rPr lang="es-PE" sz="2200" b="1" dirty="0">
                <a:latin typeface="Arial" pitchFamily="34" charset="0"/>
                <a:cs typeface="Arial" pitchFamily="34" charset="0"/>
              </a:rPr>
              <a:t>Sobre toda circunstancia útil para valorar su testimonio</a:t>
            </a:r>
            <a:r>
              <a:rPr lang="es-PE" sz="2200" dirty="0">
                <a:latin typeface="Arial" pitchFamily="34" charset="0"/>
                <a:cs typeface="Arial" pitchFamily="34" charset="0"/>
              </a:rPr>
              <a:t>. </a:t>
            </a:r>
          </a:p>
          <a:p>
            <a:pPr algn="just"/>
            <a:endParaRPr lang="es-PE" sz="2200" dirty="0">
              <a:latin typeface="Arial" pitchFamily="34" charset="0"/>
              <a:cs typeface="Arial" pitchFamily="34" charset="0"/>
            </a:endParaRPr>
          </a:p>
        </p:txBody>
      </p:sp>
    </p:spTree>
    <p:extLst>
      <p:ext uri="{BB962C8B-B14F-4D97-AF65-F5344CB8AC3E}">
        <p14:creationId xmlns:p14="http://schemas.microsoft.com/office/powerpoint/2010/main" val="2235461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Desarrollo del interrogatorio</a:t>
            </a:r>
          </a:p>
        </p:txBody>
      </p:sp>
      <p:sp>
        <p:nvSpPr>
          <p:cNvPr id="3" name="2 Marcador de contenido"/>
          <p:cNvSpPr>
            <a:spLocks noGrp="1"/>
          </p:cNvSpPr>
          <p:nvPr>
            <p:ph idx="1"/>
          </p:nvPr>
        </p:nvSpPr>
        <p:spPr/>
        <p:txBody>
          <a:bodyPr>
            <a:normAutofit/>
          </a:bodyPr>
          <a:lstStyle/>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Se debe procurar en el interrogatorio </a:t>
            </a:r>
            <a:r>
              <a:rPr lang="es-PE" sz="2200" b="1" dirty="0">
                <a:latin typeface="Arial" pitchFamily="34" charset="0"/>
                <a:cs typeface="Arial" pitchFamily="34" charset="0"/>
              </a:rPr>
              <a:t>la claridad y objetividad </a:t>
            </a:r>
            <a:r>
              <a:rPr lang="es-PE" sz="2200" dirty="0">
                <a:latin typeface="Arial" pitchFamily="34" charset="0"/>
                <a:cs typeface="Arial" pitchFamily="34" charset="0"/>
              </a:rPr>
              <a:t>del testigo por medio de preguntas oportunas y observaciones precisas.</a:t>
            </a:r>
          </a:p>
          <a:p>
            <a:pPr algn="just"/>
            <a:endParaRPr lang="es-PE" sz="2200" dirty="0">
              <a:latin typeface="Arial" pitchFamily="34" charset="0"/>
              <a:cs typeface="Arial" pitchFamily="34" charset="0"/>
            </a:endParaRPr>
          </a:p>
          <a:p>
            <a:pPr algn="just"/>
            <a:r>
              <a:rPr lang="es-PE" sz="2200" b="1" dirty="0">
                <a:latin typeface="Arial" pitchFamily="34" charset="0"/>
                <a:cs typeface="Arial" pitchFamily="34" charset="0"/>
              </a:rPr>
              <a:t>No son admisibles las preguntas capciosas, sugestivas o impertinentes. </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El Fiscal o el Juez, según la etapa procesal que corresponda, las rechazará, de oficio o a pedido de algún sujeto procesal.</a:t>
            </a:r>
          </a:p>
          <a:p>
            <a:endParaRPr lang="es-PE" sz="2200" dirty="0"/>
          </a:p>
        </p:txBody>
      </p:sp>
    </p:spTree>
    <p:extLst>
      <p:ext uri="{BB962C8B-B14F-4D97-AF65-F5344CB8AC3E}">
        <p14:creationId xmlns:p14="http://schemas.microsoft.com/office/powerpoint/2010/main" val="2136461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Testimonios especiales</a:t>
            </a:r>
            <a:br>
              <a:rPr lang="es-PE" dirty="0"/>
            </a:br>
            <a:endParaRPr lang="es-PE" dirty="0"/>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 Si el testigo es mudo, sordo o sordo mudo, o cuando no hable el castellano, </a:t>
            </a:r>
            <a:r>
              <a:rPr lang="es-PE" sz="2200" b="1" dirty="0">
                <a:latin typeface="Arial" pitchFamily="34" charset="0"/>
                <a:cs typeface="Arial" pitchFamily="34" charset="0"/>
              </a:rPr>
              <a:t>declarará por medio de intérprete.</a:t>
            </a:r>
          </a:p>
          <a:p>
            <a:pPr algn="just"/>
            <a:r>
              <a:rPr lang="es-PE" sz="2200" dirty="0">
                <a:latin typeface="Arial" pitchFamily="34" charset="0"/>
                <a:cs typeface="Arial" pitchFamily="34" charset="0"/>
              </a:rPr>
              <a:t> </a:t>
            </a:r>
          </a:p>
          <a:p>
            <a:pPr algn="just"/>
            <a:r>
              <a:rPr lang="es-PE" sz="2200" dirty="0">
                <a:latin typeface="Arial" pitchFamily="34" charset="0"/>
                <a:cs typeface="Arial" pitchFamily="34" charset="0"/>
              </a:rPr>
              <a:t>El testigo enfermo o imposible de comparecer será examinado en el lugar donde se encuentra. </a:t>
            </a:r>
          </a:p>
          <a:p>
            <a:pPr algn="just"/>
            <a:endParaRPr lang="es-PE" sz="2200" dirty="0">
              <a:latin typeface="Arial" pitchFamily="34" charset="0"/>
              <a:cs typeface="Arial" pitchFamily="34" charset="0"/>
            </a:endParaRPr>
          </a:p>
          <a:p>
            <a:pPr algn="just"/>
            <a:r>
              <a:rPr lang="es-PE" sz="2200" b="1" dirty="0">
                <a:latin typeface="Arial" pitchFamily="34" charset="0"/>
                <a:cs typeface="Arial" pitchFamily="34" charset="0"/>
              </a:rPr>
              <a:t>En caso de peligro de muerte o de viaje inminente, si no es posible aplicar las reglas de prueba anticipada, se le tomará declaración de inmediato.</a:t>
            </a:r>
          </a:p>
          <a:p>
            <a:endParaRPr lang="es-PE"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Testimonios especiales</a:t>
            </a:r>
          </a:p>
        </p:txBody>
      </p:sp>
      <p:sp>
        <p:nvSpPr>
          <p:cNvPr id="3" name="2 Marcador de contenido"/>
          <p:cNvSpPr>
            <a:spLocks noGrp="1"/>
          </p:cNvSpPr>
          <p:nvPr>
            <p:ph idx="1"/>
          </p:nvPr>
        </p:nvSpPr>
        <p:spPr/>
        <p:txBody>
          <a:bodyPr>
            <a:normAutofit fontScale="92500"/>
          </a:bodyPr>
          <a:lstStyle/>
          <a:p>
            <a:pPr algn="just"/>
            <a:r>
              <a:rPr lang="es-PE" sz="2400" dirty="0">
                <a:latin typeface="Arial" pitchFamily="34" charset="0"/>
                <a:cs typeface="Arial" pitchFamily="34" charset="0"/>
              </a:rPr>
              <a:t>Testimonio de menores y de personas que hayan resultado </a:t>
            </a:r>
          </a:p>
          <a:p>
            <a:pPr algn="just"/>
            <a:r>
              <a:rPr lang="es-PE" sz="2400" dirty="0">
                <a:latin typeface="Arial" pitchFamily="34" charset="0"/>
                <a:cs typeface="Arial" pitchFamily="34" charset="0"/>
              </a:rPr>
              <a:t>víctimas de hechos que las han afectado psicológicamente, se podrá disponer su recepción en privado. </a:t>
            </a:r>
          </a:p>
          <a:p>
            <a:pPr algn="just"/>
            <a:endParaRPr lang="es-PE" sz="2400" dirty="0">
              <a:latin typeface="Arial" pitchFamily="34" charset="0"/>
              <a:cs typeface="Arial" pitchFamily="34" charset="0"/>
            </a:endParaRPr>
          </a:p>
          <a:p>
            <a:pPr algn="just"/>
            <a:r>
              <a:rPr lang="es-PE" sz="2400" dirty="0">
                <a:latin typeface="Arial" pitchFamily="34" charset="0"/>
                <a:cs typeface="Arial" pitchFamily="34" charset="0"/>
              </a:rPr>
              <a:t>Si el testimonio no se actuó bajo las reglas de la prueba anticipada, el Juez adoptará las medidas necesarias para garantizar la integridad emocional del testigo y dispondrá la intervención de un perito psicólogo, que llevará a cabo el interrogatorio propuesto por las partes. Igualmente, permitirá la asistencia de un familiar del testigo.</a:t>
            </a:r>
          </a:p>
          <a:p>
            <a:pPr algn="just"/>
            <a:r>
              <a:rPr lang="es-PE" sz="2400" dirty="0">
                <a:latin typeface="Arial" pitchFamily="34" charset="0"/>
                <a:cs typeface="Arial" pitchFamily="34" charset="0"/>
              </a:rPr>
              <a:t> </a:t>
            </a:r>
            <a:endParaRPr lang="es-PE" dirty="0"/>
          </a:p>
        </p:txBody>
      </p:sp>
    </p:spTree>
    <p:extLst>
      <p:ext uri="{BB962C8B-B14F-4D97-AF65-F5344CB8AC3E}">
        <p14:creationId xmlns:p14="http://schemas.microsoft.com/office/powerpoint/2010/main" val="465615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Testimonios especiales</a:t>
            </a:r>
          </a:p>
        </p:txBody>
      </p:sp>
      <p:sp>
        <p:nvSpPr>
          <p:cNvPr id="3" name="2 Marcador de contenido"/>
          <p:cNvSpPr>
            <a:spLocks noGrp="1"/>
          </p:cNvSpPr>
          <p:nvPr>
            <p:ph idx="1"/>
          </p:nvPr>
        </p:nvSpPr>
        <p:spPr/>
        <p:txBody>
          <a:bodyPr>
            <a:normAutofit/>
          </a:bodyPr>
          <a:lstStyle/>
          <a:p>
            <a:pPr marL="0" indent="0" algn="just">
              <a:buNone/>
            </a:pPr>
            <a:r>
              <a:rPr lang="es-PE" sz="2400" dirty="0">
                <a:latin typeface="Arial" pitchFamily="34" charset="0"/>
                <a:cs typeface="Arial" pitchFamily="34" charset="0"/>
              </a:rPr>
              <a:t> </a:t>
            </a:r>
          </a:p>
          <a:p>
            <a:pPr algn="just"/>
            <a:r>
              <a:rPr lang="es-PE" sz="2400" dirty="0">
                <a:latin typeface="Arial" pitchFamily="34" charset="0"/>
                <a:cs typeface="Arial" pitchFamily="34" charset="0"/>
              </a:rPr>
              <a:t>Cuando se requiere que el testigo reconozca a una persona o cosa, debe describirla antes de serle presentada. </a:t>
            </a:r>
          </a:p>
          <a:p>
            <a:pPr algn="just"/>
            <a:endParaRPr lang="es-PE" sz="2400" dirty="0">
              <a:latin typeface="Arial" pitchFamily="34" charset="0"/>
              <a:cs typeface="Arial" pitchFamily="34" charset="0"/>
            </a:endParaRPr>
          </a:p>
          <a:p>
            <a:pPr algn="just"/>
            <a:r>
              <a:rPr lang="es-PE" sz="2400" dirty="0">
                <a:latin typeface="Arial" pitchFamily="34" charset="0"/>
                <a:cs typeface="Arial" pitchFamily="34" charset="0"/>
              </a:rPr>
              <a:t>Luego relatará, con la mayor aproximación posible, el lugar, el tiempo, el estado y demás circunstancias en que se hallaba la persona o cosa cuando se realizó el hecho.</a:t>
            </a:r>
          </a:p>
          <a:p>
            <a:endParaRPr lang="es-PE" dirty="0"/>
          </a:p>
        </p:txBody>
      </p:sp>
    </p:spTree>
    <p:extLst>
      <p:ext uri="{BB962C8B-B14F-4D97-AF65-F5344CB8AC3E}">
        <p14:creationId xmlns:p14="http://schemas.microsoft.com/office/powerpoint/2010/main" val="1847100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6">
            <a:extLst>
              <a:ext uri="{FF2B5EF4-FFF2-40B4-BE49-F238E27FC236}">
                <a16:creationId xmlns:a16="http://schemas.microsoft.com/office/drawing/2014/main" id="{9434755C-9536-4345-881A-88ADFA0AD602}"/>
              </a:ext>
            </a:extLst>
          </p:cNvPr>
          <p:cNvSpPr>
            <a:spLocks noGrp="1"/>
          </p:cNvSpPr>
          <p:nvPr>
            <p:ph type="title"/>
          </p:nvPr>
        </p:nvSpPr>
        <p:spPr/>
        <p:txBody>
          <a:bodyPr/>
          <a:lstStyle/>
          <a:p>
            <a:r>
              <a:rPr lang="es-ES" altLang="es-ES" dirty="0"/>
              <a:t>PRUEBA PERICIAL Y PERITO</a:t>
            </a:r>
          </a:p>
        </p:txBody>
      </p:sp>
      <p:sp>
        <p:nvSpPr>
          <p:cNvPr id="44035" name="Rectangle 1027">
            <a:extLst>
              <a:ext uri="{FF2B5EF4-FFF2-40B4-BE49-F238E27FC236}">
                <a16:creationId xmlns:a16="http://schemas.microsoft.com/office/drawing/2014/main" id="{611A2AEF-8822-48AB-808B-1E51DD1C1362}"/>
              </a:ext>
            </a:extLst>
          </p:cNvPr>
          <p:cNvSpPr>
            <a:spLocks noGrp="1"/>
          </p:cNvSpPr>
          <p:nvPr>
            <p:ph idx="1"/>
          </p:nvPr>
        </p:nvSpPr>
        <p:spPr/>
        <p:txBody>
          <a:bodyPr/>
          <a:lstStyle/>
          <a:p>
            <a:r>
              <a:rPr lang="es-419" altLang="es-ES" dirty="0"/>
              <a:t>El perito es el profesional con conocimientos científicos y técnicos que da su informe sobre algún hecho que debe ser probado. </a:t>
            </a:r>
          </a:p>
          <a:p>
            <a:r>
              <a:rPr lang="es-419" altLang="es-ES" dirty="0"/>
              <a:t>Puede ser un tercero técnicamente idóneo.</a:t>
            </a:r>
            <a:endParaRPr lang="es-ES" alt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a:extLst>
              <a:ext uri="{FF2B5EF4-FFF2-40B4-BE49-F238E27FC236}">
                <a16:creationId xmlns:a16="http://schemas.microsoft.com/office/drawing/2014/main" id="{A5185D61-7A8A-4715-8207-4DA7465D1254}"/>
              </a:ext>
            </a:extLst>
          </p:cNvPr>
          <p:cNvSpPr>
            <a:spLocks noGrp="1"/>
          </p:cNvSpPr>
          <p:nvPr>
            <p:ph type="title"/>
          </p:nvPr>
        </p:nvSpPr>
        <p:spPr/>
        <p:txBody>
          <a:bodyPr/>
          <a:lstStyle/>
          <a:p>
            <a:r>
              <a:rPr lang="es-ES" altLang="es-ES" dirty="0"/>
              <a:t>POLICIA CIENTIFICA</a:t>
            </a:r>
          </a:p>
        </p:txBody>
      </p:sp>
      <p:sp>
        <p:nvSpPr>
          <p:cNvPr id="45059" name="Rectangle 1027">
            <a:extLst>
              <a:ext uri="{FF2B5EF4-FFF2-40B4-BE49-F238E27FC236}">
                <a16:creationId xmlns:a16="http://schemas.microsoft.com/office/drawing/2014/main" id="{1BEC84CF-7925-465A-8B88-8EB7C3B430BF}"/>
              </a:ext>
            </a:extLst>
          </p:cNvPr>
          <p:cNvSpPr>
            <a:spLocks noGrp="1"/>
          </p:cNvSpPr>
          <p:nvPr>
            <p:ph idx="1"/>
          </p:nvPr>
        </p:nvSpPr>
        <p:spPr/>
        <p:txBody>
          <a:bodyPr/>
          <a:lstStyle/>
          <a:p>
            <a:r>
              <a:rPr lang="es-419" altLang="es-ES" dirty="0"/>
              <a:t>La creación de una policia científica le debe mucho a Edgar J. Hoover el director del Federal Bureau of Investigation más conocido como FBI, personaje bastante controvertido.</a:t>
            </a:r>
            <a:endParaRPr lang="es-ES" alt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a:extLst>
              <a:ext uri="{FF2B5EF4-FFF2-40B4-BE49-F238E27FC236}">
                <a16:creationId xmlns:a16="http://schemas.microsoft.com/office/drawing/2014/main" id="{845F85E0-B798-4FD7-9B26-469D8024D2AF}"/>
              </a:ext>
            </a:extLst>
          </p:cNvPr>
          <p:cNvSpPr>
            <a:spLocks noGrp="1" noChangeArrowheads="1"/>
          </p:cNvSpPr>
          <p:nvPr>
            <p:ph type="title"/>
          </p:nvPr>
        </p:nvSpPr>
        <p:spPr/>
        <p:txBody>
          <a:bodyPr rtlCol="0">
            <a:normAutofit/>
          </a:bodyPr>
          <a:lstStyle/>
          <a:p>
            <a:pPr>
              <a:defRPr/>
            </a:pPr>
            <a:r>
              <a:rPr lang="es-419" b="1" dirty="0"/>
              <a:t>Prueba pericial. Procedencia</a:t>
            </a:r>
            <a:endParaRPr lang="es-ES" dirty="0"/>
          </a:p>
        </p:txBody>
      </p:sp>
      <p:sp>
        <p:nvSpPr>
          <p:cNvPr id="46083" name="Rectangle 1027">
            <a:extLst>
              <a:ext uri="{FF2B5EF4-FFF2-40B4-BE49-F238E27FC236}">
                <a16:creationId xmlns:a16="http://schemas.microsoft.com/office/drawing/2014/main" id="{BDCA7625-E87E-4FC9-8439-0C2C9EB37001}"/>
              </a:ext>
            </a:extLst>
          </p:cNvPr>
          <p:cNvSpPr>
            <a:spLocks noGrp="1"/>
          </p:cNvSpPr>
          <p:nvPr>
            <p:ph idx="1"/>
          </p:nvPr>
        </p:nvSpPr>
        <p:spPr/>
        <p:txBody>
          <a:bodyPr/>
          <a:lstStyle/>
          <a:p>
            <a:r>
              <a:rPr lang="es-419" altLang="es-ES" dirty="0"/>
              <a:t>La pericia procederá siempre que, para la explicación y mejor comprensión de algún hecho, se requiera conocimiento especializado de naturaleza científica, técnica, artística o de experiencia calificada.</a:t>
            </a:r>
            <a:endParaRPr lang="es-ES" alt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a:extLst>
              <a:ext uri="{FF2B5EF4-FFF2-40B4-BE49-F238E27FC236}">
                <a16:creationId xmlns:a16="http://schemas.microsoft.com/office/drawing/2014/main" id="{A6ED7D23-6E94-4BDD-B063-2752F4104939}"/>
              </a:ext>
            </a:extLst>
          </p:cNvPr>
          <p:cNvSpPr>
            <a:spLocks noGrp="1"/>
          </p:cNvSpPr>
          <p:nvPr>
            <p:ph type="title"/>
          </p:nvPr>
        </p:nvSpPr>
        <p:spPr/>
        <p:txBody>
          <a:bodyPr/>
          <a:lstStyle/>
          <a:p>
            <a:r>
              <a:rPr lang="es-419" altLang="es-ES" b="1" dirty="0"/>
              <a:t>Nombramiento</a:t>
            </a:r>
            <a:endParaRPr lang="es-ES" altLang="es-ES" dirty="0"/>
          </a:p>
        </p:txBody>
      </p:sp>
      <p:sp>
        <p:nvSpPr>
          <p:cNvPr id="47107" name="Rectangle 1027">
            <a:extLst>
              <a:ext uri="{FF2B5EF4-FFF2-40B4-BE49-F238E27FC236}">
                <a16:creationId xmlns:a16="http://schemas.microsoft.com/office/drawing/2014/main" id="{A184AAAC-6175-4556-B76F-9C73C4818824}"/>
              </a:ext>
            </a:extLst>
          </p:cNvPr>
          <p:cNvSpPr>
            <a:spLocks noGrp="1"/>
          </p:cNvSpPr>
          <p:nvPr>
            <p:ph idx="1"/>
          </p:nvPr>
        </p:nvSpPr>
        <p:spPr/>
        <p:txBody>
          <a:bodyPr/>
          <a:lstStyle/>
          <a:p>
            <a:pPr marL="69850" indent="0">
              <a:buFont typeface="Wingdings 2" panose="05020102010507070707" pitchFamily="18" charset="2"/>
              <a:buNone/>
            </a:pPr>
            <a:r>
              <a:rPr lang="es-419" altLang="es-ES" dirty="0"/>
              <a:t>El Juez competente, y, durante la Investigación Preparatoria, el Fiscal o el Juez en los casos de prueba anticipada, nombrará un perito. </a:t>
            </a:r>
          </a:p>
          <a:p>
            <a:pPr marL="69850" indent="0">
              <a:buFont typeface="Wingdings 2" panose="05020102010507070707" pitchFamily="18" charset="2"/>
              <a:buNone/>
            </a:pPr>
            <a:r>
              <a:rPr lang="es-419" altLang="es-ES" dirty="0"/>
              <a:t>Escogerá especialistas donde los hubiere y, entre éstos, a quienes se hallen sirviendo al Estado, los que colaborarán con el sistema de justicia penal gratuitamente. </a:t>
            </a:r>
            <a:endParaRPr lang="es-ES" alt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a:extLst>
              <a:ext uri="{FF2B5EF4-FFF2-40B4-BE49-F238E27FC236}">
                <a16:creationId xmlns:a16="http://schemas.microsoft.com/office/drawing/2014/main" id="{7CF115D5-EC10-4E0F-AAD3-8BAFFAFD249D}"/>
              </a:ext>
            </a:extLst>
          </p:cNvPr>
          <p:cNvSpPr>
            <a:spLocks noGrp="1"/>
          </p:cNvSpPr>
          <p:nvPr>
            <p:ph type="title"/>
          </p:nvPr>
        </p:nvSpPr>
        <p:spPr/>
        <p:txBody>
          <a:bodyPr/>
          <a:lstStyle/>
          <a:p>
            <a:r>
              <a:rPr lang="es-419" altLang="es-ES" b="1" dirty="0"/>
              <a:t>Nombramiento</a:t>
            </a:r>
            <a:endParaRPr lang="es-ES" altLang="es-ES" dirty="0"/>
          </a:p>
        </p:txBody>
      </p:sp>
      <p:sp>
        <p:nvSpPr>
          <p:cNvPr id="48131" name="Rectangle 1027">
            <a:extLst>
              <a:ext uri="{FF2B5EF4-FFF2-40B4-BE49-F238E27FC236}">
                <a16:creationId xmlns:a16="http://schemas.microsoft.com/office/drawing/2014/main" id="{FC842F84-CAC5-4A54-8482-3AEEEE9304BD}"/>
              </a:ext>
            </a:extLst>
          </p:cNvPr>
          <p:cNvSpPr>
            <a:spLocks noGrp="1"/>
          </p:cNvSpPr>
          <p:nvPr>
            <p:ph idx="1"/>
          </p:nvPr>
        </p:nvSpPr>
        <p:spPr/>
        <p:txBody>
          <a:bodyPr/>
          <a:lstStyle/>
          <a:p>
            <a:pPr marL="69850" indent="0">
              <a:buFont typeface="Wingdings 2" panose="05020102010507070707" pitchFamily="18" charset="2"/>
              <a:buNone/>
            </a:pPr>
            <a:r>
              <a:rPr lang="es-419" altLang="es-ES" dirty="0"/>
              <a:t>En su defecto, lo hará entre los designados o inscritos, según las normas de la Ley Orgánica del Poder Judicial. </a:t>
            </a:r>
          </a:p>
          <a:p>
            <a:pPr marL="69850" indent="0">
              <a:buFont typeface="Wingdings 2" panose="05020102010507070707" pitchFamily="18" charset="2"/>
              <a:buNone/>
            </a:pPr>
            <a:endParaRPr lang="es-419" altLang="es-ES" dirty="0"/>
          </a:p>
          <a:p>
            <a:pPr marL="69850" indent="0">
              <a:buFont typeface="Wingdings 2" panose="05020102010507070707" pitchFamily="18" charset="2"/>
              <a:buNone/>
            </a:pPr>
            <a:r>
              <a:rPr lang="es-419" altLang="es-ES" dirty="0"/>
              <a:t>Sin embargo, se podrá elegir dos o más peritos cuando resulten imprescindibles por la considerable complejidad del asunto o cuando se requiera el concurso de distintos conocimientos en diferentes disciplinas. </a:t>
            </a:r>
            <a:endParaRPr lang="es-ES" alt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60648"/>
            <a:ext cx="7772400" cy="1143000"/>
          </a:xfrm>
        </p:spPr>
        <p:txBody>
          <a:bodyPr>
            <a:normAutofit fontScale="90000"/>
          </a:bodyPr>
          <a:lstStyle/>
          <a:p>
            <a:r>
              <a:rPr lang="es-PE" b="1" dirty="0"/>
              <a:t>            LOS MEDIOS DE PRUEBA</a:t>
            </a:r>
            <a:endParaRPr lang="es-PE" dirty="0"/>
          </a:p>
        </p:txBody>
      </p:sp>
      <p:sp>
        <p:nvSpPr>
          <p:cNvPr id="3" name="2 Marcador de contenido"/>
          <p:cNvSpPr>
            <a:spLocks noGrp="1"/>
          </p:cNvSpPr>
          <p:nvPr>
            <p:ph idx="1"/>
          </p:nvPr>
        </p:nvSpPr>
        <p:spPr/>
        <p:txBody>
          <a:bodyPr/>
          <a:lstStyle/>
          <a:p>
            <a:endParaRPr lang="es-PE" sz="2000" dirty="0">
              <a:latin typeface="Arial" pitchFamily="34" charset="0"/>
              <a:cs typeface="Arial" pitchFamily="34" charset="0"/>
            </a:endParaRPr>
          </a:p>
          <a:p>
            <a:r>
              <a:rPr lang="es-PE" sz="2000" dirty="0">
                <a:latin typeface="Arial" pitchFamily="34" charset="0"/>
                <a:cs typeface="Arial" pitchFamily="34" charset="0"/>
              </a:rPr>
              <a:t>La Confesión 	</a:t>
            </a:r>
          </a:p>
          <a:p>
            <a:r>
              <a:rPr lang="es-PE" sz="2000" dirty="0">
                <a:latin typeface="Arial" pitchFamily="34" charset="0"/>
                <a:cs typeface="Arial" pitchFamily="34" charset="0"/>
              </a:rPr>
              <a:t>El Testimonio 	</a:t>
            </a:r>
          </a:p>
          <a:p>
            <a:r>
              <a:rPr lang="es-PE" sz="2000" dirty="0">
                <a:latin typeface="Arial" pitchFamily="34" charset="0"/>
                <a:cs typeface="Arial" pitchFamily="34" charset="0"/>
              </a:rPr>
              <a:t>La Pericia 	</a:t>
            </a:r>
          </a:p>
          <a:p>
            <a:r>
              <a:rPr lang="es-PE" sz="2000" dirty="0">
                <a:latin typeface="Arial" pitchFamily="34" charset="0"/>
                <a:cs typeface="Arial" pitchFamily="34" charset="0"/>
              </a:rPr>
              <a:t>El Careo	</a:t>
            </a:r>
          </a:p>
          <a:p>
            <a:r>
              <a:rPr lang="es-PE" sz="2000" dirty="0">
                <a:latin typeface="Arial" pitchFamily="34" charset="0"/>
                <a:cs typeface="Arial" pitchFamily="34" charset="0"/>
              </a:rPr>
              <a:t>La Prueba Documental 	</a:t>
            </a:r>
          </a:p>
          <a:p>
            <a:endParaRPr lang="es-PE" dirty="0"/>
          </a:p>
        </p:txBody>
      </p:sp>
    </p:spTree>
    <p:extLst>
      <p:ext uri="{BB962C8B-B14F-4D97-AF65-F5344CB8AC3E}">
        <p14:creationId xmlns:p14="http://schemas.microsoft.com/office/powerpoint/2010/main" val="3999865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a:extLst>
              <a:ext uri="{FF2B5EF4-FFF2-40B4-BE49-F238E27FC236}">
                <a16:creationId xmlns:a16="http://schemas.microsoft.com/office/drawing/2014/main" id="{FE9D9BE7-E845-48FB-82EB-FEC006AECD68}"/>
              </a:ext>
            </a:extLst>
          </p:cNvPr>
          <p:cNvSpPr>
            <a:spLocks noGrp="1"/>
          </p:cNvSpPr>
          <p:nvPr>
            <p:ph type="title"/>
          </p:nvPr>
        </p:nvSpPr>
        <p:spPr/>
        <p:txBody>
          <a:bodyPr/>
          <a:lstStyle/>
          <a:p>
            <a:r>
              <a:rPr lang="es-419" altLang="es-ES" b="1" dirty="0"/>
              <a:t>Nombramiento</a:t>
            </a:r>
            <a:endParaRPr lang="es-ES" altLang="es-ES" dirty="0"/>
          </a:p>
        </p:txBody>
      </p:sp>
      <p:sp>
        <p:nvSpPr>
          <p:cNvPr id="49155" name="Rectangle 1027">
            <a:extLst>
              <a:ext uri="{FF2B5EF4-FFF2-40B4-BE49-F238E27FC236}">
                <a16:creationId xmlns:a16="http://schemas.microsoft.com/office/drawing/2014/main" id="{D6779EF4-9C1F-400D-85B0-CD993AFDB09A}"/>
              </a:ext>
            </a:extLst>
          </p:cNvPr>
          <p:cNvSpPr>
            <a:spLocks noGrp="1"/>
          </p:cNvSpPr>
          <p:nvPr>
            <p:ph idx="1"/>
          </p:nvPr>
        </p:nvSpPr>
        <p:spPr/>
        <p:txBody>
          <a:bodyPr/>
          <a:lstStyle/>
          <a:p>
            <a:pPr marL="69850" indent="0">
              <a:buFont typeface="Wingdings 2" panose="05020102010507070707" pitchFamily="18" charset="2"/>
              <a:buNone/>
            </a:pPr>
            <a:r>
              <a:rPr lang="es-419" altLang="es-ES" dirty="0"/>
              <a:t>La labor pericial se encomendará, sin </a:t>
            </a:r>
            <a:r>
              <a:rPr lang="es-419" altLang="es-ES" b="1" dirty="0"/>
              <a:t>necesidad de designación expresa</a:t>
            </a:r>
            <a:r>
              <a:rPr lang="es-419" altLang="es-ES" dirty="0"/>
              <a:t>, a la Dirección Ejecutiva de Criminalística de la Policía Nacional del Perú, a la Dirección de Policía Contra la Corrupción y al Instituto de Medicina Legal, así como a los organismos del Estado que desarrollan labor científica o técnica, los que presentarán su auxilio gratuitamente. </a:t>
            </a:r>
            <a:endParaRPr lang="es-ES" alt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6">
            <a:extLst>
              <a:ext uri="{FF2B5EF4-FFF2-40B4-BE49-F238E27FC236}">
                <a16:creationId xmlns:a16="http://schemas.microsoft.com/office/drawing/2014/main" id="{41174675-37C5-4892-B688-49B26353FF81}"/>
              </a:ext>
            </a:extLst>
          </p:cNvPr>
          <p:cNvSpPr>
            <a:spLocks noGrp="1"/>
          </p:cNvSpPr>
          <p:nvPr>
            <p:ph type="title"/>
          </p:nvPr>
        </p:nvSpPr>
        <p:spPr/>
        <p:txBody>
          <a:bodyPr/>
          <a:lstStyle/>
          <a:p>
            <a:r>
              <a:rPr lang="es-419" altLang="es-ES" b="1" dirty="0"/>
              <a:t>Nombramiento</a:t>
            </a:r>
            <a:endParaRPr lang="es-ES" altLang="es-ES" dirty="0"/>
          </a:p>
        </p:txBody>
      </p:sp>
      <p:sp>
        <p:nvSpPr>
          <p:cNvPr id="50179" name="Rectangle 1027">
            <a:extLst>
              <a:ext uri="{FF2B5EF4-FFF2-40B4-BE49-F238E27FC236}">
                <a16:creationId xmlns:a16="http://schemas.microsoft.com/office/drawing/2014/main" id="{EE08B406-ACEB-42C4-95AF-21C36F22DF82}"/>
              </a:ext>
            </a:extLst>
          </p:cNvPr>
          <p:cNvSpPr>
            <a:spLocks noGrp="1"/>
          </p:cNvSpPr>
          <p:nvPr>
            <p:ph idx="1"/>
          </p:nvPr>
        </p:nvSpPr>
        <p:spPr/>
        <p:txBody>
          <a:bodyPr/>
          <a:lstStyle/>
          <a:p>
            <a:r>
              <a:rPr lang="es-419" altLang="es-ES" dirty="0"/>
              <a:t>También podrá encomendarse la labor pericial a universidades, institutos de investigación o personas jurídicas en general, siempre que reúnan las cualidades necesarias para tal fin, con conocimiento de las partes</a:t>
            </a:r>
            <a:r>
              <a:rPr lang="es-419" altLang="es-ES" b="1" dirty="0"/>
              <a:t>.</a:t>
            </a:r>
            <a:endParaRPr lang="es-ES" altLang="es-ES" dirty="0"/>
          </a:p>
          <a:p>
            <a:endParaRPr lang="es-ES" alt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a:extLst>
              <a:ext uri="{FF2B5EF4-FFF2-40B4-BE49-F238E27FC236}">
                <a16:creationId xmlns:a16="http://schemas.microsoft.com/office/drawing/2014/main" id="{845F85E0-B798-4FD7-9B26-469D8024D2AF}"/>
              </a:ext>
            </a:extLst>
          </p:cNvPr>
          <p:cNvSpPr>
            <a:spLocks noGrp="1" noChangeArrowheads="1"/>
          </p:cNvSpPr>
          <p:nvPr>
            <p:ph type="title"/>
          </p:nvPr>
        </p:nvSpPr>
        <p:spPr/>
        <p:txBody>
          <a:bodyPr rtlCol="0">
            <a:normAutofit fontScale="90000"/>
          </a:bodyPr>
          <a:lstStyle/>
          <a:p>
            <a:pPr>
              <a:defRPr/>
            </a:pPr>
            <a:r>
              <a:rPr lang="es-419" b="1" dirty="0"/>
              <a:t>Procedimiento de designación y obligaciones del perito.</a:t>
            </a:r>
            <a:endParaRPr lang="es-ES" dirty="0"/>
          </a:p>
        </p:txBody>
      </p:sp>
      <p:sp>
        <p:nvSpPr>
          <p:cNvPr id="51203" name="Rectangle 1027">
            <a:extLst>
              <a:ext uri="{FF2B5EF4-FFF2-40B4-BE49-F238E27FC236}">
                <a16:creationId xmlns:a16="http://schemas.microsoft.com/office/drawing/2014/main" id="{F95C14DE-E26C-477C-A3A7-3547712C0679}"/>
              </a:ext>
            </a:extLst>
          </p:cNvPr>
          <p:cNvSpPr>
            <a:spLocks noGrp="1"/>
          </p:cNvSpPr>
          <p:nvPr>
            <p:ph idx="1"/>
          </p:nvPr>
        </p:nvSpPr>
        <p:spPr/>
        <p:txBody>
          <a:bodyPr/>
          <a:lstStyle/>
          <a:p>
            <a:pPr marL="69850" indent="0">
              <a:buFont typeface="Wingdings 2" panose="05020102010507070707" pitchFamily="18" charset="2"/>
              <a:buNone/>
            </a:pPr>
            <a:r>
              <a:rPr lang="es-419" altLang="es-ES" sz="2200" dirty="0"/>
              <a:t>El perito designado tiene la obligación de ejercer el cargo, salvo que esté incurso en alguna causal de impedimento. </a:t>
            </a:r>
          </a:p>
          <a:p>
            <a:pPr marL="69850" indent="0">
              <a:buFont typeface="Wingdings 2" panose="05020102010507070707" pitchFamily="18" charset="2"/>
              <a:buNone/>
            </a:pPr>
            <a:r>
              <a:rPr lang="es-419" altLang="es-ES" sz="2200" dirty="0"/>
              <a:t>Prestará juramento o promesa de honor de desempeñar el cargo con verdad y diligencia, oportunidad en que expresará si le asiste algún impedimento. </a:t>
            </a:r>
          </a:p>
          <a:p>
            <a:pPr marL="69850" indent="0">
              <a:buFont typeface="Wingdings 2" panose="05020102010507070707" pitchFamily="18" charset="2"/>
              <a:buNone/>
            </a:pPr>
            <a:r>
              <a:rPr lang="es-419" altLang="es-ES" sz="2200" dirty="0"/>
              <a:t>Será advertido de que incurre en responsabilidad penal, si falta a la verdad.</a:t>
            </a:r>
            <a:endParaRPr lang="es-ES" altLang="es-ES" sz="2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a:extLst>
              <a:ext uri="{FF2B5EF4-FFF2-40B4-BE49-F238E27FC236}">
                <a16:creationId xmlns:a16="http://schemas.microsoft.com/office/drawing/2014/main" id="{845F85E0-B798-4FD7-9B26-469D8024D2AF}"/>
              </a:ext>
            </a:extLst>
          </p:cNvPr>
          <p:cNvSpPr>
            <a:spLocks noGrp="1" noChangeArrowheads="1"/>
          </p:cNvSpPr>
          <p:nvPr>
            <p:ph type="title"/>
          </p:nvPr>
        </p:nvSpPr>
        <p:spPr/>
        <p:txBody>
          <a:bodyPr rtlCol="0">
            <a:normAutofit fontScale="90000"/>
          </a:bodyPr>
          <a:lstStyle/>
          <a:p>
            <a:pPr>
              <a:defRPr/>
            </a:pPr>
            <a:r>
              <a:rPr lang="es-419" b="1" dirty="0"/>
              <a:t>Procedimiento de designación y obligaciones del perito.</a:t>
            </a:r>
            <a:endParaRPr lang="es-ES" dirty="0"/>
          </a:p>
        </p:txBody>
      </p:sp>
      <p:sp>
        <p:nvSpPr>
          <p:cNvPr id="52227" name="Rectangle 1027">
            <a:extLst>
              <a:ext uri="{FF2B5EF4-FFF2-40B4-BE49-F238E27FC236}">
                <a16:creationId xmlns:a16="http://schemas.microsoft.com/office/drawing/2014/main" id="{426FDAAD-D3A3-46D8-B595-882144A347E5}"/>
              </a:ext>
            </a:extLst>
          </p:cNvPr>
          <p:cNvSpPr>
            <a:spLocks noGrp="1"/>
          </p:cNvSpPr>
          <p:nvPr>
            <p:ph idx="1"/>
          </p:nvPr>
        </p:nvSpPr>
        <p:spPr/>
        <p:txBody>
          <a:bodyPr/>
          <a:lstStyle/>
          <a:p>
            <a:r>
              <a:rPr lang="es-419" altLang="es-ES" dirty="0"/>
              <a:t>La disposición o resolución de nombramiento precisará:</a:t>
            </a:r>
          </a:p>
          <a:p>
            <a:r>
              <a:rPr lang="es-419" altLang="es-ES" dirty="0"/>
              <a:t>El </a:t>
            </a:r>
            <a:r>
              <a:rPr lang="es-419" altLang="es-ES" b="1" dirty="0"/>
              <a:t>punto o problema </a:t>
            </a:r>
            <a:r>
              <a:rPr lang="es-419" altLang="es-ES" dirty="0"/>
              <a:t>sobre el que incidirá la pericia</a:t>
            </a:r>
          </a:p>
          <a:p>
            <a:r>
              <a:rPr lang="es-419" altLang="es-ES" b="1" dirty="0"/>
              <a:t>Fijará el plazo para la entrega del informe </a:t>
            </a:r>
            <a:r>
              <a:rPr lang="es-419" altLang="es-ES" dirty="0"/>
              <a:t>pericial, escuchando al perito y a las partes. </a:t>
            </a:r>
            <a:endParaRPr lang="es-ES" alt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a:extLst>
              <a:ext uri="{FF2B5EF4-FFF2-40B4-BE49-F238E27FC236}">
                <a16:creationId xmlns:a16="http://schemas.microsoft.com/office/drawing/2014/main" id="{845F85E0-B798-4FD7-9B26-469D8024D2AF}"/>
              </a:ext>
            </a:extLst>
          </p:cNvPr>
          <p:cNvSpPr>
            <a:spLocks noGrp="1" noChangeArrowheads="1"/>
          </p:cNvSpPr>
          <p:nvPr>
            <p:ph type="title"/>
          </p:nvPr>
        </p:nvSpPr>
        <p:spPr/>
        <p:txBody>
          <a:bodyPr rtlCol="0">
            <a:normAutofit fontScale="90000"/>
          </a:bodyPr>
          <a:lstStyle/>
          <a:p>
            <a:pPr>
              <a:defRPr/>
            </a:pPr>
            <a:r>
              <a:rPr lang="es-419" b="1" dirty="0"/>
              <a:t>Procedimiento de designación y obligaciones del perito.</a:t>
            </a:r>
            <a:endParaRPr lang="es-ES" dirty="0"/>
          </a:p>
        </p:txBody>
      </p:sp>
      <p:sp>
        <p:nvSpPr>
          <p:cNvPr id="53251" name="Rectangle 1027">
            <a:extLst>
              <a:ext uri="{FF2B5EF4-FFF2-40B4-BE49-F238E27FC236}">
                <a16:creationId xmlns:a16="http://schemas.microsoft.com/office/drawing/2014/main" id="{B2F979D2-B034-4D3D-B3F5-2065732BF2BE}"/>
              </a:ext>
            </a:extLst>
          </p:cNvPr>
          <p:cNvSpPr>
            <a:spLocks noGrp="1"/>
          </p:cNvSpPr>
          <p:nvPr>
            <p:ph idx="1"/>
          </p:nvPr>
        </p:nvSpPr>
        <p:spPr/>
        <p:txBody>
          <a:bodyPr/>
          <a:lstStyle/>
          <a:p>
            <a:r>
              <a:rPr lang="es-419" altLang="es-ES" dirty="0"/>
              <a:t>Los honorarios de los peritos, fuera de los supuestos de gratuidad, se fijarán con arreglo a la Tabla de Honorarios aprobada por Decreto Supremo y a propuesta de una Comisión interinstitucional presidida y nombrada par el Ministerio de Justicia.</a:t>
            </a:r>
            <a:endParaRPr lang="es-ES" alt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a:extLst>
              <a:ext uri="{FF2B5EF4-FFF2-40B4-BE49-F238E27FC236}">
                <a16:creationId xmlns:a16="http://schemas.microsoft.com/office/drawing/2014/main" id="{845F85E0-B798-4FD7-9B26-469D8024D2AF}"/>
              </a:ext>
            </a:extLst>
          </p:cNvPr>
          <p:cNvSpPr>
            <a:spLocks noGrp="1" noChangeArrowheads="1"/>
          </p:cNvSpPr>
          <p:nvPr>
            <p:ph type="title"/>
          </p:nvPr>
        </p:nvSpPr>
        <p:spPr>
          <a:xfrm>
            <a:off x="1042988" y="765175"/>
            <a:ext cx="7024687" cy="576263"/>
          </a:xfrm>
        </p:spPr>
        <p:txBody>
          <a:bodyPr rtlCol="0">
            <a:normAutofit fontScale="90000"/>
          </a:bodyPr>
          <a:lstStyle/>
          <a:p>
            <a:pPr>
              <a:defRPr/>
            </a:pPr>
            <a:r>
              <a:rPr lang="es-419" b="1" dirty="0"/>
              <a:t>Perito de parte</a:t>
            </a:r>
            <a:endParaRPr lang="es-ES" dirty="0"/>
          </a:p>
        </p:txBody>
      </p:sp>
      <p:sp>
        <p:nvSpPr>
          <p:cNvPr id="54275" name="Rectangle 1027">
            <a:extLst>
              <a:ext uri="{FF2B5EF4-FFF2-40B4-BE49-F238E27FC236}">
                <a16:creationId xmlns:a16="http://schemas.microsoft.com/office/drawing/2014/main" id="{580F342E-602C-4C19-A149-83C54837FB45}"/>
              </a:ext>
            </a:extLst>
          </p:cNvPr>
          <p:cNvSpPr>
            <a:spLocks noGrp="1"/>
          </p:cNvSpPr>
          <p:nvPr>
            <p:ph idx="1"/>
          </p:nvPr>
        </p:nvSpPr>
        <p:spPr>
          <a:xfrm>
            <a:off x="1042988" y="1484313"/>
            <a:ext cx="6777037" cy="4348162"/>
          </a:xfrm>
        </p:spPr>
        <p:txBody>
          <a:bodyPr/>
          <a:lstStyle/>
          <a:p>
            <a:r>
              <a:rPr lang="es-419" altLang="es-ES" sz="2000" b="1" dirty="0"/>
              <a:t>1.</a:t>
            </a:r>
            <a:r>
              <a:rPr lang="es-419" altLang="es-ES" sz="2000" dirty="0"/>
              <a:t> Producido el nombramiento del perito, los sujetos procesales, dentro del quinto día de notificados u otro plazo que acuerde el Juez, pueden designar, cada uno por su cuenta, los peritos que considere necesarios.</a:t>
            </a:r>
            <a:endParaRPr lang="es-ES" altLang="es-ES" sz="2000" dirty="0"/>
          </a:p>
          <a:p>
            <a:r>
              <a:rPr lang="es-419" altLang="es-ES" sz="2000" b="1" dirty="0"/>
              <a:t>2.</a:t>
            </a:r>
            <a:r>
              <a:rPr lang="es-419" altLang="es-ES" sz="2000" dirty="0"/>
              <a:t> El perito de parte está facultado a presenciar las operaciones periciales del perito oficial, hacer las observaciones y dejar las constancias que su técnica les aconseje.</a:t>
            </a:r>
            <a:endParaRPr lang="es-ES" altLang="es-ES" sz="2000" dirty="0"/>
          </a:p>
          <a:p>
            <a:r>
              <a:rPr lang="es-419" altLang="es-ES" sz="2000" b="1" dirty="0"/>
              <a:t>3.</a:t>
            </a:r>
            <a:r>
              <a:rPr lang="es-419" altLang="es-ES" sz="2000" dirty="0"/>
              <a:t> Las operaciones periciales deben esperar la designación del perito de parte, salvo que sean sumamente urgentes o en extremo simples.</a:t>
            </a:r>
            <a:endParaRPr lang="es-ES" altLang="es-E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a:extLst>
              <a:ext uri="{FF2B5EF4-FFF2-40B4-BE49-F238E27FC236}">
                <a16:creationId xmlns:a16="http://schemas.microsoft.com/office/drawing/2014/main" id="{845F85E0-B798-4FD7-9B26-469D8024D2AF}"/>
              </a:ext>
            </a:extLst>
          </p:cNvPr>
          <p:cNvSpPr>
            <a:spLocks noGrp="1" noChangeArrowheads="1"/>
          </p:cNvSpPr>
          <p:nvPr>
            <p:ph type="title"/>
          </p:nvPr>
        </p:nvSpPr>
        <p:spPr>
          <a:xfrm>
            <a:off x="611188" y="765175"/>
            <a:ext cx="7632700" cy="1008063"/>
          </a:xfrm>
        </p:spPr>
        <p:txBody>
          <a:bodyPr rtlCol="0">
            <a:normAutofit fontScale="90000"/>
          </a:bodyPr>
          <a:lstStyle/>
          <a:p>
            <a:pPr>
              <a:defRPr/>
            </a:pPr>
            <a:r>
              <a:rPr lang="es-PE" b="1" dirty="0"/>
              <a:t>Contenido del informe pericial oficial</a:t>
            </a:r>
            <a:endParaRPr lang="es-ES" dirty="0"/>
          </a:p>
        </p:txBody>
      </p:sp>
      <p:sp>
        <p:nvSpPr>
          <p:cNvPr id="55299" name="Rectangle 1027">
            <a:extLst>
              <a:ext uri="{FF2B5EF4-FFF2-40B4-BE49-F238E27FC236}">
                <a16:creationId xmlns:a16="http://schemas.microsoft.com/office/drawing/2014/main" id="{3254E6B3-1653-498D-A371-7A16B14A8D30}"/>
              </a:ext>
            </a:extLst>
          </p:cNvPr>
          <p:cNvSpPr>
            <a:spLocks noGrp="1"/>
          </p:cNvSpPr>
          <p:nvPr>
            <p:ph idx="1"/>
          </p:nvPr>
        </p:nvSpPr>
        <p:spPr>
          <a:xfrm>
            <a:off x="1042988" y="1773238"/>
            <a:ext cx="6777037" cy="4059237"/>
          </a:xfrm>
        </p:spPr>
        <p:txBody>
          <a:bodyPr/>
          <a:lstStyle/>
          <a:p>
            <a:pPr marL="69850" indent="0">
              <a:buFont typeface="Wingdings 2" panose="05020102010507070707" pitchFamily="18" charset="2"/>
              <a:buNone/>
            </a:pPr>
            <a:r>
              <a:rPr lang="es-419" altLang="es-ES" b="1" dirty="0"/>
              <a:t>a)</a:t>
            </a:r>
            <a:r>
              <a:rPr lang="es-419" altLang="es-ES" dirty="0"/>
              <a:t> El nombre, apellido, domicilio y DNI del perito, el número de su registro profesional en caso de colegiación obligatoria.</a:t>
            </a:r>
            <a:endParaRPr lang="es-ES" altLang="es-ES" dirty="0"/>
          </a:p>
          <a:p>
            <a:pPr marL="69850" indent="0">
              <a:buFont typeface="Wingdings 2" panose="05020102010507070707" pitchFamily="18" charset="2"/>
              <a:buNone/>
            </a:pPr>
            <a:r>
              <a:rPr lang="es-419" altLang="es-ES" b="1" dirty="0"/>
              <a:t>b)</a:t>
            </a:r>
            <a:r>
              <a:rPr lang="es-419" altLang="es-ES" dirty="0"/>
              <a:t> La descripción de la situación o estado de hechos, sea persona o cosa, sobre los que se hizo el peritaje.</a:t>
            </a:r>
            <a:endParaRPr lang="es-ES" altLang="es-ES" dirty="0"/>
          </a:p>
          <a:p>
            <a:pPr marL="69850" indent="0">
              <a:buFont typeface="Wingdings 2" panose="05020102010507070707" pitchFamily="18" charset="2"/>
              <a:buNone/>
            </a:pPr>
            <a:r>
              <a:rPr lang="es-419" altLang="es-ES" b="1" dirty="0"/>
              <a:t>c)</a:t>
            </a:r>
            <a:r>
              <a:rPr lang="es-419" altLang="es-ES" dirty="0"/>
              <a:t> La exposición detallada de lo que se ha comprobado en relación al encargo.</a:t>
            </a:r>
            <a:endParaRPr lang="es-ES" altLang="es-E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a:extLst>
              <a:ext uri="{FF2B5EF4-FFF2-40B4-BE49-F238E27FC236}">
                <a16:creationId xmlns:a16="http://schemas.microsoft.com/office/drawing/2014/main" id="{845F85E0-B798-4FD7-9B26-469D8024D2AF}"/>
              </a:ext>
            </a:extLst>
          </p:cNvPr>
          <p:cNvSpPr>
            <a:spLocks noGrp="1" noChangeArrowheads="1"/>
          </p:cNvSpPr>
          <p:nvPr>
            <p:ph type="title"/>
          </p:nvPr>
        </p:nvSpPr>
        <p:spPr>
          <a:xfrm>
            <a:off x="611188" y="765175"/>
            <a:ext cx="7632700" cy="1008063"/>
          </a:xfrm>
        </p:spPr>
        <p:txBody>
          <a:bodyPr rtlCol="0">
            <a:normAutofit fontScale="90000"/>
          </a:bodyPr>
          <a:lstStyle/>
          <a:p>
            <a:pPr>
              <a:defRPr/>
            </a:pPr>
            <a:r>
              <a:rPr lang="es-PE" b="1" dirty="0"/>
              <a:t>Contenido del informe pericial oficial</a:t>
            </a:r>
            <a:endParaRPr lang="es-ES" dirty="0"/>
          </a:p>
        </p:txBody>
      </p:sp>
      <p:sp>
        <p:nvSpPr>
          <p:cNvPr id="56323" name="Rectangle 1027">
            <a:extLst>
              <a:ext uri="{FF2B5EF4-FFF2-40B4-BE49-F238E27FC236}">
                <a16:creationId xmlns:a16="http://schemas.microsoft.com/office/drawing/2014/main" id="{A42FFAE7-5556-468C-AB39-67A4478C9326}"/>
              </a:ext>
            </a:extLst>
          </p:cNvPr>
          <p:cNvSpPr>
            <a:spLocks noGrp="1"/>
          </p:cNvSpPr>
          <p:nvPr>
            <p:ph idx="1"/>
          </p:nvPr>
        </p:nvSpPr>
        <p:spPr>
          <a:xfrm>
            <a:off x="1042988" y="1773238"/>
            <a:ext cx="6777037" cy="4059237"/>
          </a:xfrm>
        </p:spPr>
        <p:txBody>
          <a:bodyPr/>
          <a:lstStyle/>
          <a:p>
            <a:pPr marL="69850" indent="0">
              <a:buFont typeface="Wingdings 2" panose="05020102010507070707" pitchFamily="18" charset="2"/>
              <a:buNone/>
            </a:pPr>
            <a:r>
              <a:rPr lang="es-419" altLang="es-ES" dirty="0"/>
              <a:t>     </a:t>
            </a:r>
            <a:r>
              <a:rPr lang="es-419" altLang="es-ES" b="1" dirty="0"/>
              <a:t>d)</a:t>
            </a:r>
            <a:r>
              <a:rPr lang="es-419" altLang="es-ES" dirty="0"/>
              <a:t> La motivación o fundamentación del examen técnico.</a:t>
            </a:r>
            <a:endParaRPr lang="es-ES" altLang="es-ES" dirty="0"/>
          </a:p>
          <a:p>
            <a:pPr marL="69850" indent="0">
              <a:buFont typeface="Wingdings 2" panose="05020102010507070707" pitchFamily="18" charset="2"/>
              <a:buNone/>
            </a:pPr>
            <a:r>
              <a:rPr lang="es-419" altLang="es-ES" dirty="0"/>
              <a:t>     </a:t>
            </a:r>
            <a:r>
              <a:rPr lang="es-419" altLang="es-ES" b="1" dirty="0"/>
              <a:t>e) </a:t>
            </a:r>
            <a:r>
              <a:rPr lang="es-419" altLang="es-ES" dirty="0"/>
              <a:t>La indicación de los criterios científicos o técnicos, médicos y reglas de los que se sirvieron para hacer el examen.</a:t>
            </a:r>
            <a:endParaRPr lang="es-ES" altLang="es-ES" dirty="0"/>
          </a:p>
          <a:p>
            <a:pPr marL="69850" indent="0">
              <a:buFont typeface="Wingdings 2" panose="05020102010507070707" pitchFamily="18" charset="2"/>
              <a:buNone/>
            </a:pPr>
            <a:r>
              <a:rPr lang="es-419" altLang="es-ES" dirty="0"/>
              <a:t>     </a:t>
            </a:r>
            <a:r>
              <a:rPr lang="es-419" altLang="es-ES" b="1" dirty="0"/>
              <a:t>f)</a:t>
            </a:r>
            <a:r>
              <a:rPr lang="es-419" altLang="es-ES" dirty="0"/>
              <a:t> Las conclusiones.</a:t>
            </a:r>
            <a:endParaRPr lang="es-ES" altLang="es-ES" dirty="0"/>
          </a:p>
          <a:p>
            <a:pPr marL="69850" indent="0">
              <a:buFont typeface="Wingdings 2" panose="05020102010507070707" pitchFamily="18" charset="2"/>
              <a:buNone/>
            </a:pPr>
            <a:r>
              <a:rPr lang="es-419" altLang="es-ES" dirty="0"/>
              <a:t>     </a:t>
            </a:r>
            <a:r>
              <a:rPr lang="es-419" altLang="es-ES" b="1" dirty="0"/>
              <a:t>g)</a:t>
            </a:r>
            <a:r>
              <a:rPr lang="es-419" altLang="es-ES" dirty="0"/>
              <a:t> La fecha, sello y firma.</a:t>
            </a:r>
            <a:endParaRPr lang="es-ES" altLang="es-E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a:extLst>
              <a:ext uri="{FF2B5EF4-FFF2-40B4-BE49-F238E27FC236}">
                <a16:creationId xmlns:a16="http://schemas.microsoft.com/office/drawing/2014/main" id="{845F85E0-B798-4FD7-9B26-469D8024D2AF}"/>
              </a:ext>
            </a:extLst>
          </p:cNvPr>
          <p:cNvSpPr>
            <a:spLocks noGrp="1" noChangeArrowheads="1"/>
          </p:cNvSpPr>
          <p:nvPr>
            <p:ph type="title"/>
          </p:nvPr>
        </p:nvSpPr>
        <p:spPr>
          <a:xfrm>
            <a:off x="611188" y="765175"/>
            <a:ext cx="7632700" cy="1008063"/>
          </a:xfrm>
        </p:spPr>
        <p:txBody>
          <a:bodyPr rtlCol="0">
            <a:normAutofit fontScale="90000"/>
          </a:bodyPr>
          <a:lstStyle/>
          <a:p>
            <a:pPr>
              <a:defRPr/>
            </a:pPr>
            <a:r>
              <a:rPr lang="es-PE" b="1" dirty="0"/>
              <a:t>Contenido del informe pericial oficial. Prohibiciones</a:t>
            </a:r>
            <a:endParaRPr lang="es-ES" dirty="0"/>
          </a:p>
        </p:txBody>
      </p:sp>
      <p:sp>
        <p:nvSpPr>
          <p:cNvPr id="57347" name="Rectangle 1027">
            <a:extLst>
              <a:ext uri="{FF2B5EF4-FFF2-40B4-BE49-F238E27FC236}">
                <a16:creationId xmlns:a16="http://schemas.microsoft.com/office/drawing/2014/main" id="{716E626C-F810-4CD0-8019-1AF87E24FDD2}"/>
              </a:ext>
            </a:extLst>
          </p:cNvPr>
          <p:cNvSpPr>
            <a:spLocks noGrp="1"/>
          </p:cNvSpPr>
          <p:nvPr>
            <p:ph idx="1"/>
          </p:nvPr>
        </p:nvSpPr>
        <p:spPr>
          <a:xfrm>
            <a:off x="1042988" y="1773238"/>
            <a:ext cx="6777037" cy="4059237"/>
          </a:xfrm>
        </p:spPr>
        <p:txBody>
          <a:bodyPr/>
          <a:lstStyle/>
          <a:p>
            <a:r>
              <a:rPr lang="es-419" altLang="es-ES" dirty="0"/>
              <a:t>El informe pericial no puede contener </a:t>
            </a:r>
            <a:r>
              <a:rPr lang="es-419" altLang="es-ES" b="1" dirty="0"/>
              <a:t>juicios respecto a la responsabilidad o no responsabilidad penal del imputado </a:t>
            </a:r>
            <a:r>
              <a:rPr lang="es-419" altLang="es-ES" dirty="0"/>
              <a:t>en relación con el hecho delictuoso materia del proceso.</a:t>
            </a:r>
            <a:endParaRPr lang="es-ES" alt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a:extLst>
              <a:ext uri="{FF2B5EF4-FFF2-40B4-BE49-F238E27FC236}">
                <a16:creationId xmlns:a16="http://schemas.microsoft.com/office/drawing/2014/main" id="{75D0B24C-3D76-4E0E-B9DD-9F932792D8BA}"/>
              </a:ext>
            </a:extLst>
          </p:cNvPr>
          <p:cNvSpPr>
            <a:spLocks noGrp="1"/>
          </p:cNvSpPr>
          <p:nvPr>
            <p:ph type="title"/>
          </p:nvPr>
        </p:nvSpPr>
        <p:spPr>
          <a:xfrm>
            <a:off x="611188" y="765175"/>
            <a:ext cx="7632700" cy="1008063"/>
          </a:xfrm>
        </p:spPr>
        <p:txBody>
          <a:bodyPr/>
          <a:lstStyle/>
          <a:p>
            <a:r>
              <a:rPr lang="es-PE" altLang="es-ES" b="1" dirty="0"/>
              <a:t>Examen pericial</a:t>
            </a:r>
            <a:endParaRPr lang="es-ES" altLang="es-ES" dirty="0"/>
          </a:p>
        </p:txBody>
      </p:sp>
      <p:sp>
        <p:nvSpPr>
          <p:cNvPr id="58371" name="Rectangle 1027">
            <a:extLst>
              <a:ext uri="{FF2B5EF4-FFF2-40B4-BE49-F238E27FC236}">
                <a16:creationId xmlns:a16="http://schemas.microsoft.com/office/drawing/2014/main" id="{B60006E4-77B5-4969-BDA8-5F6936667D57}"/>
              </a:ext>
            </a:extLst>
          </p:cNvPr>
          <p:cNvSpPr>
            <a:spLocks noGrp="1"/>
          </p:cNvSpPr>
          <p:nvPr>
            <p:ph idx="1"/>
          </p:nvPr>
        </p:nvSpPr>
        <p:spPr>
          <a:xfrm>
            <a:off x="1042988" y="1773238"/>
            <a:ext cx="6777037" cy="4059237"/>
          </a:xfrm>
        </p:spPr>
        <p:txBody>
          <a:bodyPr/>
          <a:lstStyle/>
          <a:p>
            <a:r>
              <a:rPr lang="es-419" altLang="es-ES" dirty="0"/>
              <a:t>El examen o interrogatorio del perito en la audiencia se orientará a obtener una mejor explicación sobre la comprobación que se haya efectuado respecto al objeto de la pericia, sobre los fundamentos y la conclusión que sostiene. Tratándose de dictámenes periciales emitidos por una entidad especializada, el interrogatorio podrá entenderse con el perito designado por la entidad.</a:t>
            </a:r>
            <a:endParaRPr lang="es-ES" alt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60648"/>
            <a:ext cx="7772400" cy="1143000"/>
          </a:xfrm>
        </p:spPr>
        <p:txBody>
          <a:bodyPr>
            <a:normAutofit fontScale="90000"/>
          </a:bodyPr>
          <a:lstStyle/>
          <a:p>
            <a:r>
              <a:rPr lang="es-PE" b="1" dirty="0"/>
              <a:t>            LOS MEDIOS DE PRUEBA</a:t>
            </a:r>
            <a:endParaRPr lang="es-PE" dirty="0"/>
          </a:p>
        </p:txBody>
      </p:sp>
      <p:sp>
        <p:nvSpPr>
          <p:cNvPr id="3" name="2 Marcador de contenido"/>
          <p:cNvSpPr>
            <a:spLocks noGrp="1"/>
          </p:cNvSpPr>
          <p:nvPr>
            <p:ph idx="1"/>
          </p:nvPr>
        </p:nvSpPr>
        <p:spPr/>
        <p:txBody>
          <a:bodyPr>
            <a:normAutofit lnSpcReduction="10000"/>
          </a:bodyPr>
          <a:lstStyle/>
          <a:p>
            <a:endParaRPr lang="es-PE" sz="2000" dirty="0">
              <a:latin typeface="Arial" pitchFamily="34" charset="0"/>
              <a:cs typeface="Arial" pitchFamily="34" charset="0"/>
            </a:endParaRPr>
          </a:p>
          <a:p>
            <a:r>
              <a:rPr lang="es-PE" sz="2000" dirty="0">
                <a:latin typeface="Arial" pitchFamily="34" charset="0"/>
                <a:cs typeface="Arial" pitchFamily="34" charset="0"/>
              </a:rPr>
              <a:t>El Reconocimiento 	</a:t>
            </a:r>
          </a:p>
          <a:p>
            <a:r>
              <a:rPr lang="es-PE" sz="2000" dirty="0">
                <a:latin typeface="Arial" pitchFamily="34" charset="0"/>
                <a:cs typeface="Arial" pitchFamily="34" charset="0"/>
              </a:rPr>
              <a:t>La inspección judicial y la reconstrucción 	</a:t>
            </a:r>
          </a:p>
          <a:p>
            <a:r>
              <a:rPr lang="es-PE" sz="2000" dirty="0">
                <a:latin typeface="Arial" pitchFamily="34" charset="0"/>
                <a:cs typeface="Arial" pitchFamily="34" charset="0"/>
              </a:rPr>
              <a:t>Las Pruebas Especiales 	</a:t>
            </a:r>
          </a:p>
          <a:p>
            <a:r>
              <a:rPr lang="es-PE" sz="2000" dirty="0">
                <a:latin typeface="Arial" pitchFamily="34" charset="0"/>
                <a:cs typeface="Arial" pitchFamily="34" charset="0"/>
              </a:rPr>
              <a:t>Necropsia</a:t>
            </a:r>
          </a:p>
          <a:p>
            <a:r>
              <a:rPr lang="es-PE" sz="2000" dirty="0">
                <a:latin typeface="Arial" pitchFamily="34" charset="0"/>
                <a:cs typeface="Arial" pitchFamily="34" charset="0"/>
              </a:rPr>
              <a:t>Embalsamamiento</a:t>
            </a:r>
          </a:p>
          <a:p>
            <a:r>
              <a:rPr lang="es-PE" sz="2000" dirty="0">
                <a:latin typeface="Arial" pitchFamily="34" charset="0"/>
                <a:cs typeface="Arial" pitchFamily="34" charset="0"/>
              </a:rPr>
              <a:t>Envenenamiento</a:t>
            </a:r>
          </a:p>
          <a:p>
            <a:r>
              <a:rPr lang="es-PE" sz="2000" dirty="0">
                <a:latin typeface="Arial" pitchFamily="34" charset="0"/>
                <a:cs typeface="Arial" pitchFamily="34" charset="0"/>
              </a:rPr>
              <a:t>Lesiones</a:t>
            </a:r>
          </a:p>
          <a:p>
            <a:r>
              <a:rPr lang="es-PE" sz="2000" dirty="0">
                <a:latin typeface="Arial" pitchFamily="34" charset="0"/>
                <a:cs typeface="Arial" pitchFamily="34" charset="0"/>
              </a:rPr>
              <a:t>Agresión sexual</a:t>
            </a:r>
          </a:p>
          <a:p>
            <a:r>
              <a:rPr lang="es-PE" sz="2000" dirty="0">
                <a:latin typeface="Arial" pitchFamily="34" charset="0"/>
                <a:cs typeface="Arial" pitchFamily="34" charset="0"/>
              </a:rPr>
              <a:t>Aborto</a:t>
            </a:r>
          </a:p>
          <a:p>
            <a:r>
              <a:rPr lang="es-PE" sz="2000" dirty="0">
                <a:latin typeface="Arial" pitchFamily="34" charset="0"/>
                <a:cs typeface="Arial" pitchFamily="34" charset="0"/>
              </a:rPr>
              <a:t>Preexistencia y valoración</a:t>
            </a:r>
          </a:p>
          <a:p>
            <a:r>
              <a:rPr lang="es-PE" sz="2000" dirty="0">
                <a:latin typeface="Arial" pitchFamily="34" charset="0"/>
                <a:cs typeface="Arial" pitchFamily="34" charset="0"/>
              </a:rPr>
              <a:t>	</a:t>
            </a:r>
          </a:p>
          <a:p>
            <a:endParaRPr lang="es-P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a:extLst>
              <a:ext uri="{FF2B5EF4-FFF2-40B4-BE49-F238E27FC236}">
                <a16:creationId xmlns:a16="http://schemas.microsoft.com/office/drawing/2014/main" id="{C97632C3-847E-478B-BC0F-8C1625157133}"/>
              </a:ext>
            </a:extLst>
          </p:cNvPr>
          <p:cNvSpPr>
            <a:spLocks noGrp="1"/>
          </p:cNvSpPr>
          <p:nvPr>
            <p:ph type="title"/>
          </p:nvPr>
        </p:nvSpPr>
        <p:spPr>
          <a:xfrm>
            <a:off x="611188" y="765175"/>
            <a:ext cx="7632700" cy="1008063"/>
          </a:xfrm>
        </p:spPr>
        <p:txBody>
          <a:bodyPr/>
          <a:lstStyle/>
          <a:p>
            <a:r>
              <a:rPr lang="es-PE" altLang="es-ES" b="1" dirty="0"/>
              <a:t>Examen pericial</a:t>
            </a:r>
            <a:endParaRPr lang="es-ES" altLang="es-ES" dirty="0"/>
          </a:p>
        </p:txBody>
      </p:sp>
      <p:sp>
        <p:nvSpPr>
          <p:cNvPr id="59395" name="Rectangle 1027">
            <a:extLst>
              <a:ext uri="{FF2B5EF4-FFF2-40B4-BE49-F238E27FC236}">
                <a16:creationId xmlns:a16="http://schemas.microsoft.com/office/drawing/2014/main" id="{323C33CF-5F67-4E8B-8054-8424B1FCF66E}"/>
              </a:ext>
            </a:extLst>
          </p:cNvPr>
          <p:cNvSpPr>
            <a:spLocks noGrp="1"/>
          </p:cNvSpPr>
          <p:nvPr>
            <p:ph idx="1"/>
          </p:nvPr>
        </p:nvSpPr>
        <p:spPr>
          <a:xfrm>
            <a:off x="1042988" y="1773238"/>
            <a:ext cx="6777037" cy="4059237"/>
          </a:xfrm>
        </p:spPr>
        <p:txBody>
          <a:bodyPr/>
          <a:lstStyle/>
          <a:p>
            <a:r>
              <a:rPr lang="es-419" altLang="es-ES" b="1" dirty="0"/>
              <a:t>2.</a:t>
            </a:r>
            <a:r>
              <a:rPr lang="es-419" altLang="es-ES" dirty="0"/>
              <a:t> En el caso de informes periciales oficiales discrepantes se promoverá, de oficio inclusive, en el curso del acto oral un debate pericial.</a:t>
            </a:r>
          </a:p>
          <a:p>
            <a:endParaRPr lang="es-ES" altLang="es-ES" dirty="0"/>
          </a:p>
          <a:p>
            <a:r>
              <a:rPr lang="es-PE" altLang="es-ES" b="1" dirty="0"/>
              <a:t>3.</a:t>
            </a:r>
            <a:r>
              <a:rPr lang="es-PE" altLang="es-ES" dirty="0"/>
              <a:t> En el caso de pericia de parte discrepante es obligatorio abrir el debate entre el perito oficial y el de parte.</a:t>
            </a:r>
            <a:endParaRPr lang="es-ES" altLang="es-E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9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961E14AD-6848-4625-B8C2-5366A731B955}"/>
              </a:ext>
            </a:extLst>
          </p:cNvPr>
          <p:cNvSpPr>
            <a:spLocks noGrp="1"/>
          </p:cNvSpPr>
          <p:nvPr>
            <p:ph type="ctrTitle"/>
          </p:nvPr>
        </p:nvSpPr>
        <p:spPr>
          <a:xfrm>
            <a:off x="1431925" y="360363"/>
            <a:ext cx="7407275" cy="1471612"/>
          </a:xfrm>
        </p:spPr>
        <p:txBody>
          <a:bodyPr/>
          <a:lstStyle/>
          <a:p>
            <a:pPr algn="l" eaLnBrk="1" hangingPunct="1">
              <a:defRPr/>
            </a:pPr>
            <a:r>
              <a:rPr lang="es-PE" dirty="0">
                <a:solidFill>
                  <a:schemeClr val="tx1"/>
                </a:solidFill>
              </a:rPr>
              <a:t>EL CAREO</a:t>
            </a:r>
          </a:p>
        </p:txBody>
      </p:sp>
      <p:sp>
        <p:nvSpPr>
          <p:cNvPr id="3" name="2 Subtítulo">
            <a:extLst>
              <a:ext uri="{FF2B5EF4-FFF2-40B4-BE49-F238E27FC236}">
                <a16:creationId xmlns:a16="http://schemas.microsoft.com/office/drawing/2014/main" id="{60A61B62-01D7-46EA-8C1C-E12537528BF7}"/>
              </a:ext>
            </a:extLst>
          </p:cNvPr>
          <p:cNvSpPr>
            <a:spLocks noGrp="1"/>
          </p:cNvSpPr>
          <p:nvPr>
            <p:ph type="subTitle" idx="1"/>
          </p:nvPr>
        </p:nvSpPr>
        <p:spPr>
          <a:xfrm>
            <a:off x="722313" y="2133600"/>
            <a:ext cx="7772400" cy="4175125"/>
          </a:xfrm>
        </p:spPr>
        <p:txBody>
          <a:bodyPr>
            <a:noAutofit/>
          </a:bodyPr>
          <a:lstStyle/>
          <a:p>
            <a:pPr algn="just" eaLnBrk="1" hangingPunct="1">
              <a:defRPr/>
            </a:pPr>
            <a:r>
              <a:rPr lang="es-PE" dirty="0"/>
              <a:t>Procede cuando entre lo </a:t>
            </a:r>
            <a:r>
              <a:rPr lang="es-PE" b="1" dirty="0"/>
              <a:t>declarado </a:t>
            </a:r>
            <a:r>
              <a:rPr lang="es-PE" dirty="0"/>
              <a:t>por el </a:t>
            </a:r>
            <a:r>
              <a:rPr lang="es-PE" u="sng" dirty="0"/>
              <a:t>imputado </a:t>
            </a:r>
            <a:r>
              <a:rPr lang="es-PE" dirty="0"/>
              <a:t>y lo declarado por otro </a:t>
            </a:r>
            <a:r>
              <a:rPr lang="es-PE" u="sng" dirty="0"/>
              <a:t>imputado, testigo </a:t>
            </a:r>
            <a:r>
              <a:rPr lang="es-PE" dirty="0"/>
              <a:t>o el </a:t>
            </a:r>
            <a:r>
              <a:rPr lang="es-PE" u="sng" dirty="0"/>
              <a:t>agraviado </a:t>
            </a:r>
            <a:r>
              <a:rPr lang="es-PE" dirty="0"/>
              <a:t>surjan contradicciones importantes, cuyo esclarecimiento requiera oír a ambos.</a:t>
            </a:r>
          </a:p>
          <a:p>
            <a:pPr algn="just" eaLnBrk="1" hangingPunct="1">
              <a:defRPr/>
            </a:pPr>
            <a:endParaRPr lang="es-PE" dirty="0"/>
          </a:p>
          <a:p>
            <a:pPr algn="just" eaLnBrk="1" hangingPunct="1">
              <a:defRPr/>
            </a:pPr>
            <a:r>
              <a:rPr lang="es-PE" dirty="0"/>
              <a:t>Procede el careo entre </a:t>
            </a:r>
            <a:r>
              <a:rPr lang="es-PE" b="1" dirty="0"/>
              <a:t>agraviados </a:t>
            </a:r>
            <a:r>
              <a:rPr lang="es-PE" dirty="0"/>
              <a:t>o entre </a:t>
            </a:r>
            <a:r>
              <a:rPr lang="es-PE" b="1" dirty="0"/>
              <a:t>testigos </a:t>
            </a:r>
            <a:r>
              <a:rPr lang="es-PE" dirty="0"/>
              <a:t>o éstos con los primeros.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10625">
              <a:srgbClr val="85CAE7"/>
            </a:gs>
            <a:gs pos="0">
              <a:schemeClr val="bg2">
                <a:lumMod val="20000"/>
                <a:lumOff val="8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D29F6D66-6A4A-4140-8778-4483750B2123}"/>
              </a:ext>
            </a:extLst>
          </p:cNvPr>
          <p:cNvSpPr>
            <a:spLocks noGrp="1"/>
          </p:cNvSpPr>
          <p:nvPr>
            <p:ph type="ctrTitle"/>
          </p:nvPr>
        </p:nvSpPr>
        <p:spPr>
          <a:xfrm>
            <a:off x="1431925" y="360363"/>
            <a:ext cx="7407275" cy="1471612"/>
          </a:xfrm>
        </p:spPr>
        <p:txBody>
          <a:bodyPr/>
          <a:lstStyle/>
          <a:p>
            <a:pPr algn="l">
              <a:defRPr/>
            </a:pPr>
            <a:r>
              <a:rPr lang="es-PE" dirty="0">
                <a:solidFill>
                  <a:schemeClr val="tx1"/>
                </a:solidFill>
              </a:rPr>
              <a:t>EL CAREO</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02AA0964-D980-45FC-BE66-343A59F749F2}"/>
              </a:ext>
            </a:extLst>
          </p:cNvPr>
          <p:cNvSpPr>
            <a:spLocks noGrp="1"/>
          </p:cNvSpPr>
          <p:nvPr>
            <p:ph type="subTitle" idx="1"/>
          </p:nvPr>
        </p:nvSpPr>
        <p:spPr>
          <a:xfrm>
            <a:off x="722313" y="2205038"/>
            <a:ext cx="7772400" cy="4103687"/>
          </a:xfrm>
        </p:spPr>
        <p:txBody>
          <a:bodyPr>
            <a:noAutofit/>
          </a:bodyPr>
          <a:lstStyle/>
          <a:p>
            <a:pPr eaLnBrk="1" hangingPunct="1">
              <a:defRPr/>
            </a:pPr>
            <a:r>
              <a:rPr lang="es-PE" dirty="0"/>
              <a:t>No procede entre </a:t>
            </a:r>
            <a:r>
              <a:rPr lang="es-PE" b="1" dirty="0"/>
              <a:t>EL IMPUTADO Y LA VÍCTIMA MENOR DE CATORCE AÑOS DE EDAD</a:t>
            </a:r>
          </a:p>
          <a:p>
            <a:pPr eaLnBrk="1" hangingPunct="1">
              <a:defRPr/>
            </a:pPr>
            <a:endParaRPr lang="es-PE" b="1" dirty="0"/>
          </a:p>
          <a:p>
            <a:pPr eaLnBrk="1" hangingPunct="1">
              <a:defRPr/>
            </a:pPr>
            <a:r>
              <a:rPr lang="es-PE" b="1" dirty="0"/>
              <a:t>S</a:t>
            </a:r>
            <a:r>
              <a:rPr lang="es-PE" dirty="0"/>
              <a:t>alvo que quien lo represente o su defensa lo SOLICITE EXPRESAMENTE</a:t>
            </a:r>
          </a:p>
          <a:p>
            <a:pPr eaLnBrk="1" hangingPunct="1">
              <a:defRPr/>
            </a:pPr>
            <a:r>
              <a:rPr lang="es-PE" dirty="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20000"/>
                <a:lumOff val="8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0F92982-3019-4446-852D-5AD5800D5955}"/>
              </a:ext>
            </a:extLst>
          </p:cNvPr>
          <p:cNvSpPr>
            <a:spLocks noGrp="1"/>
          </p:cNvSpPr>
          <p:nvPr>
            <p:ph type="ctrTitle"/>
          </p:nvPr>
        </p:nvSpPr>
        <p:spPr>
          <a:xfrm>
            <a:off x="1431925" y="360363"/>
            <a:ext cx="7407275" cy="1471612"/>
          </a:xfrm>
        </p:spPr>
        <p:txBody>
          <a:bodyPr>
            <a:normAutofit/>
          </a:bodyPr>
          <a:lstStyle/>
          <a:p>
            <a:pPr algn="l">
              <a:defRPr/>
            </a:pPr>
            <a:r>
              <a:rPr lang="es-PE" dirty="0">
                <a:solidFill>
                  <a:schemeClr val="tx1"/>
                </a:solidFill>
              </a:rPr>
              <a:t>EL CAREO.  REGLAS</a:t>
            </a:r>
            <a:endParaRPr lang="es-PE" dirty="0"/>
          </a:p>
        </p:txBody>
      </p:sp>
      <p:sp>
        <p:nvSpPr>
          <p:cNvPr id="3" name="2 Subtítulo">
            <a:extLst>
              <a:ext uri="{FF2B5EF4-FFF2-40B4-BE49-F238E27FC236}">
                <a16:creationId xmlns:a16="http://schemas.microsoft.com/office/drawing/2014/main" id="{9FA942EA-ACE6-4F30-8302-339F542FEEC4}"/>
              </a:ext>
            </a:extLst>
          </p:cNvPr>
          <p:cNvSpPr>
            <a:spLocks noGrp="1"/>
          </p:cNvSpPr>
          <p:nvPr>
            <p:ph type="subTitle" idx="1"/>
          </p:nvPr>
        </p:nvSpPr>
        <p:spPr>
          <a:xfrm>
            <a:off x="722313" y="2205038"/>
            <a:ext cx="7772400" cy="4103687"/>
          </a:xfrm>
        </p:spPr>
        <p:txBody>
          <a:bodyPr>
            <a:noAutofit/>
          </a:bodyPr>
          <a:lstStyle/>
          <a:p>
            <a:pPr algn="just" eaLnBrk="1" hangingPunct="1">
              <a:defRPr/>
            </a:pPr>
            <a:r>
              <a:rPr lang="es-PE" dirty="0"/>
              <a:t>El Juez </a:t>
            </a:r>
            <a:r>
              <a:rPr lang="es-PE" b="1" dirty="0"/>
              <a:t>hará referencia a las declaraciones </a:t>
            </a:r>
            <a:r>
              <a:rPr lang="es-PE" dirty="0"/>
              <a:t>de los sometidos a careo, </a:t>
            </a:r>
            <a:r>
              <a:rPr lang="es-PE" b="1" dirty="0"/>
              <a:t>les preguntará si las confirman o las modifican</a:t>
            </a:r>
            <a:r>
              <a:rPr lang="es-PE" dirty="0"/>
              <a:t>, invitándoles, si fuere necesario, a referirse recíprocamente a sus versiones.</a:t>
            </a:r>
          </a:p>
          <a:p>
            <a:pPr algn="just" eaLnBrk="1" hangingPunct="1">
              <a:defRPr/>
            </a:pPr>
            <a:r>
              <a:rPr lang="es-PE" dirty="0"/>
              <a:t>Acto seguido, el Ministerio Público y los demás sujetos procesales podrán interrogar, a los sometidos a careo exclusivamente sobre </a:t>
            </a:r>
            <a:r>
              <a:rPr lang="es-PE" b="1" dirty="0"/>
              <a:t>los puntos materia de contradicción </a:t>
            </a:r>
            <a:r>
              <a:rPr lang="es-PE" dirty="0"/>
              <a:t>y que determinaron la procedencia de la diligencia.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a:extLst>
              <a:ext uri="{FF2B5EF4-FFF2-40B4-BE49-F238E27FC236}">
                <a16:creationId xmlns:a16="http://schemas.microsoft.com/office/drawing/2014/main" id="{C97632C3-847E-478B-BC0F-8C1625157133}"/>
              </a:ext>
            </a:extLst>
          </p:cNvPr>
          <p:cNvSpPr>
            <a:spLocks noGrp="1"/>
          </p:cNvSpPr>
          <p:nvPr>
            <p:ph type="title"/>
          </p:nvPr>
        </p:nvSpPr>
        <p:spPr>
          <a:xfrm>
            <a:off x="611188" y="765175"/>
            <a:ext cx="7632700" cy="1008063"/>
          </a:xfrm>
        </p:spPr>
        <p:txBody>
          <a:bodyPr/>
          <a:lstStyle/>
          <a:p>
            <a:r>
              <a:rPr lang="es-PE" b="1" dirty="0">
                <a:solidFill>
                  <a:schemeClr val="tx2">
                    <a:satMod val="130000"/>
                  </a:schemeClr>
                </a:solidFill>
              </a:rPr>
              <a:t>DOCUMENTO</a:t>
            </a:r>
            <a:endParaRPr lang="es-ES" altLang="es-ES" dirty="0"/>
          </a:p>
        </p:txBody>
      </p:sp>
      <p:sp>
        <p:nvSpPr>
          <p:cNvPr id="59395" name="Rectangle 1027">
            <a:extLst>
              <a:ext uri="{FF2B5EF4-FFF2-40B4-BE49-F238E27FC236}">
                <a16:creationId xmlns:a16="http://schemas.microsoft.com/office/drawing/2014/main" id="{323C33CF-5F67-4E8B-8054-8424B1FCF66E}"/>
              </a:ext>
            </a:extLst>
          </p:cNvPr>
          <p:cNvSpPr>
            <a:spLocks noGrp="1"/>
          </p:cNvSpPr>
          <p:nvPr>
            <p:ph idx="1"/>
          </p:nvPr>
        </p:nvSpPr>
        <p:spPr>
          <a:xfrm>
            <a:off x="1042988" y="1773238"/>
            <a:ext cx="6777037" cy="4059237"/>
          </a:xfrm>
        </p:spPr>
        <p:txBody>
          <a:bodyPr/>
          <a:lstStyle/>
          <a:p>
            <a:r>
              <a:rPr lang="es-ES" dirty="0"/>
              <a:t>Es todo aquello que contiene información. El soporte puede ser papel que es lo clásico así como todo aquello que contenga información como los medios electromagnéticos.</a:t>
            </a:r>
            <a:endParaRPr lang="es-PE" dirty="0"/>
          </a:p>
          <a:p>
            <a:endParaRPr lang="es-ES" altLang="es-ES" dirty="0"/>
          </a:p>
        </p:txBody>
      </p:sp>
    </p:spTree>
    <p:extLst>
      <p:ext uri="{BB962C8B-B14F-4D97-AF65-F5344CB8AC3E}">
        <p14:creationId xmlns:p14="http://schemas.microsoft.com/office/powerpoint/2010/main" val="2000984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a:extLst>
              <a:ext uri="{FF2B5EF4-FFF2-40B4-BE49-F238E27FC236}">
                <a16:creationId xmlns:a16="http://schemas.microsoft.com/office/drawing/2014/main" id="{C97632C3-847E-478B-BC0F-8C1625157133}"/>
              </a:ext>
            </a:extLst>
          </p:cNvPr>
          <p:cNvSpPr>
            <a:spLocks noGrp="1"/>
          </p:cNvSpPr>
          <p:nvPr>
            <p:ph type="title"/>
          </p:nvPr>
        </p:nvSpPr>
        <p:spPr>
          <a:xfrm>
            <a:off x="611188" y="765175"/>
            <a:ext cx="7632700" cy="1008063"/>
          </a:xfrm>
        </p:spPr>
        <p:txBody>
          <a:bodyPr/>
          <a:lstStyle/>
          <a:p>
            <a:r>
              <a:rPr lang="es-PE" b="1" dirty="0">
                <a:solidFill>
                  <a:schemeClr val="tx2">
                    <a:satMod val="130000"/>
                  </a:schemeClr>
                </a:solidFill>
              </a:rPr>
              <a:t>PRUEBA DOCUMENTAL</a:t>
            </a:r>
            <a:endParaRPr lang="es-ES" altLang="es-ES" dirty="0"/>
          </a:p>
        </p:txBody>
      </p:sp>
      <p:sp>
        <p:nvSpPr>
          <p:cNvPr id="59395" name="Rectangle 1027">
            <a:extLst>
              <a:ext uri="{FF2B5EF4-FFF2-40B4-BE49-F238E27FC236}">
                <a16:creationId xmlns:a16="http://schemas.microsoft.com/office/drawing/2014/main" id="{323C33CF-5F67-4E8B-8054-8424B1FCF66E}"/>
              </a:ext>
            </a:extLst>
          </p:cNvPr>
          <p:cNvSpPr>
            <a:spLocks noGrp="1"/>
          </p:cNvSpPr>
          <p:nvPr>
            <p:ph idx="1"/>
          </p:nvPr>
        </p:nvSpPr>
        <p:spPr>
          <a:xfrm>
            <a:off x="1042988" y="1773238"/>
            <a:ext cx="6777037" cy="4059237"/>
          </a:xfrm>
        </p:spPr>
        <p:txBody>
          <a:bodyPr>
            <a:normAutofit fontScale="92500" lnSpcReduction="20000"/>
          </a:bodyPr>
          <a:lstStyle/>
          <a:p>
            <a:pPr algn="just">
              <a:defRPr/>
            </a:pPr>
            <a:r>
              <a:rPr lang="es-PE" dirty="0"/>
              <a:t>- Se podrá incorporar al proceso todo documento que pueda servir como medio de prueba. Quien lo tenga en su poder está obligado a presentarlo, exhibirlo o permitir su conocimiento, salvo dispensa, prohibición legal o necesidad de previa orden judicial.</a:t>
            </a:r>
          </a:p>
          <a:p>
            <a:pPr algn="just">
              <a:defRPr/>
            </a:pPr>
            <a:endParaRPr lang="es-PE" dirty="0"/>
          </a:p>
          <a:p>
            <a:pPr algn="just">
              <a:defRPr/>
            </a:pPr>
            <a:r>
              <a:rPr lang="es-PE" dirty="0"/>
              <a:t> - El Fiscal, durante la etapa de Investigación Preparatoria, podrá solicitar directamente al tenedor del documento su presentación, exhibición voluntaria y, en caso de negativa, solicitar al Juez la orden de incautación correspondiente.</a:t>
            </a:r>
          </a:p>
          <a:p>
            <a:endParaRPr lang="es-ES" altLang="es-ES" dirty="0"/>
          </a:p>
        </p:txBody>
      </p:sp>
    </p:spTree>
    <p:extLst>
      <p:ext uri="{BB962C8B-B14F-4D97-AF65-F5344CB8AC3E}">
        <p14:creationId xmlns:p14="http://schemas.microsoft.com/office/powerpoint/2010/main" val="37281208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a:extLst>
              <a:ext uri="{FF2B5EF4-FFF2-40B4-BE49-F238E27FC236}">
                <a16:creationId xmlns:a16="http://schemas.microsoft.com/office/drawing/2014/main" id="{C97632C3-847E-478B-BC0F-8C1625157133}"/>
              </a:ext>
            </a:extLst>
          </p:cNvPr>
          <p:cNvSpPr>
            <a:spLocks noGrp="1"/>
          </p:cNvSpPr>
          <p:nvPr>
            <p:ph type="title"/>
          </p:nvPr>
        </p:nvSpPr>
        <p:spPr>
          <a:xfrm>
            <a:off x="611188" y="765175"/>
            <a:ext cx="7632700" cy="1008063"/>
          </a:xfrm>
        </p:spPr>
        <p:txBody>
          <a:bodyPr/>
          <a:lstStyle/>
          <a:p>
            <a:r>
              <a:rPr lang="es-ES" altLang="es-ES" dirty="0"/>
              <a:t>PRUEBA DOCUMENTAL</a:t>
            </a:r>
          </a:p>
        </p:txBody>
      </p:sp>
      <p:sp>
        <p:nvSpPr>
          <p:cNvPr id="59395" name="Rectangle 1027">
            <a:extLst>
              <a:ext uri="{FF2B5EF4-FFF2-40B4-BE49-F238E27FC236}">
                <a16:creationId xmlns:a16="http://schemas.microsoft.com/office/drawing/2014/main" id="{323C33CF-5F67-4E8B-8054-8424B1FCF66E}"/>
              </a:ext>
            </a:extLst>
          </p:cNvPr>
          <p:cNvSpPr>
            <a:spLocks noGrp="1"/>
          </p:cNvSpPr>
          <p:nvPr>
            <p:ph idx="1"/>
          </p:nvPr>
        </p:nvSpPr>
        <p:spPr>
          <a:xfrm>
            <a:off x="1042988" y="1773238"/>
            <a:ext cx="6777037" cy="4059237"/>
          </a:xfrm>
        </p:spPr>
        <p:txBody>
          <a:bodyPr/>
          <a:lstStyle/>
          <a:p>
            <a:r>
              <a:rPr lang="es-PE" dirty="0"/>
              <a:t>Los documentos que contengan declaraciones anónimas no podrán ser llevados al proceso ni utilizados en modo alguno, salvo que constituyan el cuerpo del delito o provengan del imputado.</a:t>
            </a:r>
          </a:p>
          <a:p>
            <a:endParaRPr lang="es-ES" altLang="es-ES" dirty="0"/>
          </a:p>
        </p:txBody>
      </p:sp>
    </p:spTree>
    <p:extLst>
      <p:ext uri="{BB962C8B-B14F-4D97-AF65-F5344CB8AC3E}">
        <p14:creationId xmlns:p14="http://schemas.microsoft.com/office/powerpoint/2010/main" val="522573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a:extLst>
              <a:ext uri="{FF2B5EF4-FFF2-40B4-BE49-F238E27FC236}">
                <a16:creationId xmlns:a16="http://schemas.microsoft.com/office/drawing/2014/main" id="{C97632C3-847E-478B-BC0F-8C1625157133}"/>
              </a:ext>
            </a:extLst>
          </p:cNvPr>
          <p:cNvSpPr>
            <a:spLocks noGrp="1"/>
          </p:cNvSpPr>
          <p:nvPr>
            <p:ph type="title"/>
          </p:nvPr>
        </p:nvSpPr>
        <p:spPr>
          <a:xfrm>
            <a:off x="611188" y="765175"/>
            <a:ext cx="7632700" cy="1008063"/>
          </a:xfrm>
        </p:spPr>
        <p:txBody>
          <a:bodyPr>
            <a:normAutofit fontScale="90000"/>
          </a:bodyPr>
          <a:lstStyle/>
          <a:p>
            <a:r>
              <a:rPr lang="es-PE" dirty="0"/>
              <a:t>Reconocimiento de documento</a:t>
            </a:r>
            <a:endParaRPr lang="es-ES" altLang="es-ES" dirty="0"/>
          </a:p>
        </p:txBody>
      </p:sp>
      <p:sp>
        <p:nvSpPr>
          <p:cNvPr id="59395" name="Rectangle 1027">
            <a:extLst>
              <a:ext uri="{FF2B5EF4-FFF2-40B4-BE49-F238E27FC236}">
                <a16:creationId xmlns:a16="http://schemas.microsoft.com/office/drawing/2014/main" id="{323C33CF-5F67-4E8B-8054-8424B1FCF66E}"/>
              </a:ext>
            </a:extLst>
          </p:cNvPr>
          <p:cNvSpPr>
            <a:spLocks noGrp="1"/>
          </p:cNvSpPr>
          <p:nvPr>
            <p:ph idx="1"/>
          </p:nvPr>
        </p:nvSpPr>
        <p:spPr>
          <a:xfrm>
            <a:off x="1042988" y="1773238"/>
            <a:ext cx="6777037" cy="4059237"/>
          </a:xfrm>
        </p:spPr>
        <p:txBody>
          <a:bodyPr/>
          <a:lstStyle/>
          <a:p>
            <a:pPr algn="just">
              <a:defRPr/>
            </a:pPr>
            <a:r>
              <a:rPr lang="es-PE" dirty="0"/>
              <a:t>Cuando sea necesario se ordenará el reconocimiento del documento, por su autor o por quien resulte identificado según su voz, imagen, huella, señal u otro medio, así como por aquél que efectuó el registro. </a:t>
            </a:r>
          </a:p>
          <a:p>
            <a:pPr algn="just">
              <a:defRPr/>
            </a:pPr>
            <a:endParaRPr lang="es-PE" dirty="0"/>
          </a:p>
          <a:p>
            <a:pPr algn="just">
              <a:defRPr/>
            </a:pPr>
            <a:r>
              <a:rPr lang="es-PE" dirty="0"/>
              <a:t>Podrán ser llamados a reconocerlo personas distintas, en calidad de testigos, si están en condiciones de hacerlo.</a:t>
            </a:r>
          </a:p>
          <a:p>
            <a:pPr marL="0" indent="0">
              <a:buNone/>
            </a:pPr>
            <a:endParaRPr lang="es-ES" altLang="es-ES" dirty="0"/>
          </a:p>
        </p:txBody>
      </p:sp>
    </p:spTree>
    <p:extLst>
      <p:ext uri="{BB962C8B-B14F-4D97-AF65-F5344CB8AC3E}">
        <p14:creationId xmlns:p14="http://schemas.microsoft.com/office/powerpoint/2010/main" val="24019836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DBBF14AE-1B6D-4E3A-A429-B34009C2E888}"/>
              </a:ext>
            </a:extLst>
          </p:cNvPr>
          <p:cNvSpPr>
            <a:spLocks noGrp="1"/>
          </p:cNvSpPr>
          <p:nvPr>
            <p:ph type="ctrTitle"/>
          </p:nvPr>
        </p:nvSpPr>
        <p:spPr>
          <a:xfrm>
            <a:off x="1431925" y="360363"/>
            <a:ext cx="7407275" cy="1471612"/>
          </a:xfrm>
        </p:spPr>
        <p:txBody>
          <a:bodyPr/>
          <a:lstStyle/>
          <a:p>
            <a:pPr>
              <a:defRPr/>
            </a:pPr>
            <a:r>
              <a:rPr lang="es-PE" dirty="0"/>
              <a:t>EL RECONOCIMIENTO</a:t>
            </a:r>
          </a:p>
        </p:txBody>
      </p:sp>
      <p:sp>
        <p:nvSpPr>
          <p:cNvPr id="3" name="2 Subtítulo">
            <a:extLst>
              <a:ext uri="{FF2B5EF4-FFF2-40B4-BE49-F238E27FC236}">
                <a16:creationId xmlns:a16="http://schemas.microsoft.com/office/drawing/2014/main" id="{9D38B2C6-0D19-4493-A0B9-31E6001B0C12}"/>
              </a:ext>
            </a:extLst>
          </p:cNvPr>
          <p:cNvSpPr>
            <a:spLocks noGrp="1"/>
          </p:cNvSpPr>
          <p:nvPr>
            <p:ph type="subTitle" idx="1"/>
          </p:nvPr>
        </p:nvSpPr>
        <p:spPr>
          <a:xfrm>
            <a:off x="722313" y="2133600"/>
            <a:ext cx="7772400" cy="4175125"/>
          </a:xfrm>
        </p:spPr>
        <p:txBody>
          <a:bodyPr>
            <a:noAutofit/>
          </a:bodyPr>
          <a:lstStyle/>
          <a:p>
            <a:pPr algn="just">
              <a:defRPr/>
            </a:pPr>
            <a:r>
              <a:rPr lang="es-PE" dirty="0"/>
              <a:t>Cuando fuere necesario individualizar a una persona se ordenará su reconocimiento. </a:t>
            </a:r>
          </a:p>
          <a:p>
            <a:pPr algn="just">
              <a:defRPr/>
            </a:pPr>
            <a:endParaRPr lang="es-PE" dirty="0"/>
          </a:p>
          <a:p>
            <a:pPr algn="just">
              <a:defRPr/>
            </a:pPr>
            <a:r>
              <a:rPr lang="es-PE" b="1" dirty="0"/>
              <a:t>Previamente describirá</a:t>
            </a:r>
            <a:r>
              <a:rPr lang="es-PE" dirty="0"/>
              <a:t> a la persona aludida. </a:t>
            </a:r>
          </a:p>
          <a:p>
            <a:pPr algn="just">
              <a:defRPr/>
            </a:pPr>
            <a:endParaRPr lang="es-PE" dirty="0"/>
          </a:p>
          <a:p>
            <a:pPr algn="just">
              <a:defRPr/>
            </a:pPr>
            <a:r>
              <a:rPr lang="es-PE" dirty="0"/>
              <a:t>Acto seguido, se le pondrá a la vista junto </a:t>
            </a:r>
            <a:r>
              <a:rPr lang="es-PE" b="1" dirty="0"/>
              <a:t>con otras de aspecto exterior semejantes</a:t>
            </a:r>
            <a:r>
              <a:rPr lang="es-PE" dirty="0"/>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DBBF14AE-1B6D-4E3A-A429-B34009C2E888}"/>
              </a:ext>
            </a:extLst>
          </p:cNvPr>
          <p:cNvSpPr>
            <a:spLocks noGrp="1"/>
          </p:cNvSpPr>
          <p:nvPr>
            <p:ph type="ctrTitle"/>
          </p:nvPr>
        </p:nvSpPr>
        <p:spPr>
          <a:xfrm>
            <a:off x="1431925" y="360363"/>
            <a:ext cx="7407275" cy="1471612"/>
          </a:xfrm>
        </p:spPr>
        <p:txBody>
          <a:bodyPr/>
          <a:lstStyle/>
          <a:p>
            <a:pPr>
              <a:defRPr/>
            </a:pPr>
            <a:r>
              <a:rPr lang="es-PE" dirty="0"/>
              <a:t>EL RECONOCIMIENTO</a:t>
            </a:r>
          </a:p>
        </p:txBody>
      </p:sp>
      <p:sp>
        <p:nvSpPr>
          <p:cNvPr id="3" name="2 Subtítulo">
            <a:extLst>
              <a:ext uri="{FF2B5EF4-FFF2-40B4-BE49-F238E27FC236}">
                <a16:creationId xmlns:a16="http://schemas.microsoft.com/office/drawing/2014/main" id="{9D38B2C6-0D19-4493-A0B9-31E6001B0C12}"/>
              </a:ext>
            </a:extLst>
          </p:cNvPr>
          <p:cNvSpPr>
            <a:spLocks noGrp="1"/>
          </p:cNvSpPr>
          <p:nvPr>
            <p:ph type="subTitle" idx="1"/>
          </p:nvPr>
        </p:nvSpPr>
        <p:spPr>
          <a:xfrm>
            <a:off x="722313" y="2133600"/>
            <a:ext cx="7772400" cy="4175125"/>
          </a:xfrm>
        </p:spPr>
        <p:txBody>
          <a:bodyPr>
            <a:noAutofit/>
          </a:bodyPr>
          <a:lstStyle/>
          <a:p>
            <a:pPr algn="just">
              <a:defRPr/>
            </a:pPr>
            <a:r>
              <a:rPr lang="es-PE" dirty="0"/>
              <a:t>En presencia de todas ellas, y/o </a:t>
            </a:r>
            <a:r>
              <a:rPr lang="es-PE" b="1" dirty="0"/>
              <a:t>desde un punto de donde no pueda ser visto</a:t>
            </a:r>
            <a:r>
              <a:rPr lang="es-PE" dirty="0"/>
              <a:t>, se le preguntará si se encuentra entre las personas que observa aquella a quien se hubiere referido en sus declaraciones y, </a:t>
            </a:r>
            <a:r>
              <a:rPr lang="es-PE" b="1" dirty="0"/>
              <a:t>en caso afirmativo, cuál de ellas es</a:t>
            </a:r>
            <a:r>
              <a:rPr lang="es-PE" dirty="0"/>
              <a:t>.</a:t>
            </a:r>
          </a:p>
        </p:txBody>
      </p:sp>
    </p:spTree>
    <p:extLst>
      <p:ext uri="{BB962C8B-B14F-4D97-AF65-F5344CB8AC3E}">
        <p14:creationId xmlns:p14="http://schemas.microsoft.com/office/powerpoint/2010/main" val="4380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60648"/>
            <a:ext cx="7772400" cy="1143000"/>
          </a:xfrm>
        </p:spPr>
        <p:txBody>
          <a:bodyPr>
            <a:normAutofit fontScale="90000"/>
          </a:bodyPr>
          <a:lstStyle/>
          <a:p>
            <a:pPr algn="just"/>
            <a:br>
              <a:rPr lang="es-PE" b="1" dirty="0"/>
            </a:br>
            <a:br>
              <a:rPr lang="es-PE" b="1" dirty="0"/>
            </a:br>
            <a:br>
              <a:rPr lang="es-PE" b="1" dirty="0"/>
            </a:br>
            <a:br>
              <a:rPr lang="es-PE" b="1" dirty="0"/>
            </a:br>
            <a:br>
              <a:rPr lang="es-PE" b="1" dirty="0"/>
            </a:br>
            <a:br>
              <a:rPr lang="es-PE" b="1" dirty="0"/>
            </a:br>
            <a:br>
              <a:rPr lang="es-PE" b="1" dirty="0"/>
            </a:br>
            <a:r>
              <a:rPr lang="es-PE" dirty="0"/>
              <a:t>La Confesión. Valor</a:t>
            </a:r>
          </a:p>
        </p:txBody>
      </p:sp>
      <p:sp>
        <p:nvSpPr>
          <p:cNvPr id="3" name="2 Marcador de contenido"/>
          <p:cNvSpPr>
            <a:spLocks noGrp="1"/>
          </p:cNvSpPr>
          <p:nvPr>
            <p:ph idx="1"/>
          </p:nvPr>
        </p:nvSpPr>
        <p:spPr/>
        <p:txBody>
          <a:bodyPr>
            <a:normAutofit fontScale="85000" lnSpcReduction="20000"/>
          </a:bodyPr>
          <a:lstStyle/>
          <a:p>
            <a:pPr algn="just"/>
            <a:endParaRPr lang="es-PE" dirty="0">
              <a:latin typeface="Arial" pitchFamily="34" charset="0"/>
            </a:endParaRPr>
          </a:p>
          <a:p>
            <a:pPr algn="just"/>
            <a:r>
              <a:rPr lang="es-PE" dirty="0">
                <a:latin typeface="Arial" pitchFamily="34" charset="0"/>
              </a:rPr>
              <a:t>1. La confesión, para ser tal, debe consistir en la admisión de los cargos o imputación formulada en su contra por el imputado.</a:t>
            </a:r>
          </a:p>
          <a:p>
            <a:pPr marL="0" indent="0" algn="just">
              <a:buNone/>
            </a:pPr>
            <a:r>
              <a:rPr lang="es-PE" dirty="0">
                <a:latin typeface="Arial" pitchFamily="34" charset="0"/>
              </a:rPr>
              <a:t> </a:t>
            </a:r>
          </a:p>
          <a:p>
            <a:pPr algn="just"/>
            <a:r>
              <a:rPr lang="es-PE" dirty="0">
                <a:latin typeface="Arial" pitchFamily="34" charset="0"/>
              </a:rPr>
              <a:t>2. </a:t>
            </a:r>
            <a:r>
              <a:rPr lang="es-PE" b="1" dirty="0">
                <a:latin typeface="Arial" pitchFamily="34" charset="0"/>
              </a:rPr>
              <a:t>Sólo tendrá valor probatorio cuando:</a:t>
            </a:r>
          </a:p>
          <a:p>
            <a:pPr algn="just"/>
            <a:r>
              <a:rPr lang="es-PE" dirty="0">
                <a:latin typeface="Arial" pitchFamily="34" charset="0"/>
              </a:rPr>
              <a:t>a) Esté debidamente corroborada por otro u otros elementos de convicción;</a:t>
            </a:r>
          </a:p>
          <a:p>
            <a:pPr algn="just"/>
            <a:r>
              <a:rPr lang="es-PE" dirty="0">
                <a:latin typeface="Arial" pitchFamily="34" charset="0"/>
              </a:rPr>
              <a:t>b) Sea prestada libremente y en estado normal de las facultades psíquicas; y,</a:t>
            </a:r>
          </a:p>
          <a:p>
            <a:pPr algn="just"/>
            <a:r>
              <a:rPr lang="es-PE" dirty="0">
                <a:latin typeface="Arial" pitchFamily="34" charset="0"/>
              </a:rPr>
              <a:t>c) Sea prestada ante el Juez o el Fiscal en presencia de su abogado.</a:t>
            </a:r>
          </a:p>
          <a:p>
            <a:pPr algn="just"/>
            <a:r>
              <a:rPr lang="es-PE" dirty="0">
                <a:latin typeface="Arial" panose="020B0604020202020204" pitchFamily="34" charset="0"/>
                <a:cs typeface="Arial" panose="020B0604020202020204" pitchFamily="34" charset="0"/>
              </a:rPr>
              <a:t> d) Sea sincera y espontánea</a:t>
            </a:r>
          </a:p>
          <a:p>
            <a:endParaRPr lang="es-PE"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4240AD28-2F78-4FC2-9377-1CF4204142F7}"/>
              </a:ext>
            </a:extLst>
          </p:cNvPr>
          <p:cNvSpPr>
            <a:spLocks noGrp="1"/>
          </p:cNvSpPr>
          <p:nvPr>
            <p:ph type="ctrTitle"/>
          </p:nvPr>
        </p:nvSpPr>
        <p:spPr>
          <a:xfrm>
            <a:off x="1431925" y="360363"/>
            <a:ext cx="7407275" cy="1471612"/>
          </a:xfrm>
        </p:spPr>
        <p:txBody>
          <a:bodyPr/>
          <a:lstStyle/>
          <a:p>
            <a:pPr eaLnBrk="1" fontAlgn="auto" hangingPunct="1">
              <a:spcAft>
                <a:spcPts val="0"/>
              </a:spcAft>
              <a:defRPr/>
            </a:pPr>
            <a:r>
              <a:rPr lang="es-PE" dirty="0"/>
              <a:t>EL RECONOCIMIENTO</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3AA56974-E4F2-4110-936F-CD4641D412AC}"/>
              </a:ext>
            </a:extLst>
          </p:cNvPr>
          <p:cNvSpPr>
            <a:spLocks noGrp="1"/>
          </p:cNvSpPr>
          <p:nvPr>
            <p:ph type="subTitle" idx="1"/>
          </p:nvPr>
        </p:nvSpPr>
        <p:spPr>
          <a:xfrm>
            <a:off x="722313" y="2205038"/>
            <a:ext cx="7772400" cy="4103687"/>
          </a:xfrm>
        </p:spPr>
        <p:txBody>
          <a:bodyPr>
            <a:noAutofit/>
          </a:bodyPr>
          <a:lstStyle/>
          <a:p>
            <a:pPr algn="just">
              <a:defRPr/>
            </a:pPr>
            <a:r>
              <a:rPr lang="es-PE" dirty="0"/>
              <a:t>Cuando el imputado no pudiere ser traído, </a:t>
            </a:r>
            <a:r>
              <a:rPr lang="es-PE" b="1" dirty="0"/>
              <a:t>se podrá utilizar su fotografía </a:t>
            </a:r>
            <a:r>
              <a:rPr lang="es-PE" dirty="0"/>
              <a:t>u otros registros, observando las mismas reglas análogamente.</a:t>
            </a:r>
          </a:p>
          <a:p>
            <a:pPr algn="just">
              <a:defRPr/>
            </a:pPr>
            <a:endParaRPr lang="es-PE" dirty="0"/>
          </a:p>
          <a:p>
            <a:pPr algn="just">
              <a:defRPr/>
            </a:pPr>
            <a:r>
              <a:rPr lang="es-PE" dirty="0"/>
              <a:t>Durante la investigación preparatoria deberá presenciar el acto el defensor del imputado o, en su defecto, el Juez de la Investigación Preparatoria, en cuyo caso se considerará la diligencia </a:t>
            </a:r>
            <a:r>
              <a:rPr lang="es-PE" b="1" dirty="0"/>
              <a:t>un acto de prueba anticipada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7B9DB609-8A7D-4350-A498-248418615A21}"/>
              </a:ext>
            </a:extLst>
          </p:cNvPr>
          <p:cNvSpPr>
            <a:spLocks noGrp="1"/>
          </p:cNvSpPr>
          <p:nvPr>
            <p:ph type="ctrTitle"/>
          </p:nvPr>
        </p:nvSpPr>
        <p:spPr>
          <a:xfrm>
            <a:off x="1431925" y="360363"/>
            <a:ext cx="7407275" cy="1471612"/>
          </a:xfrm>
        </p:spPr>
        <p:txBody>
          <a:bodyPr/>
          <a:lstStyle/>
          <a:p>
            <a:pPr eaLnBrk="1" hangingPunct="1">
              <a:defRPr/>
            </a:pPr>
            <a:r>
              <a:rPr lang="es-PE" dirty="0"/>
              <a:t>EL RECONOCIMIENTO</a:t>
            </a:r>
          </a:p>
        </p:txBody>
      </p:sp>
      <p:sp>
        <p:nvSpPr>
          <p:cNvPr id="3" name="2 Subtítulo">
            <a:extLst>
              <a:ext uri="{FF2B5EF4-FFF2-40B4-BE49-F238E27FC236}">
                <a16:creationId xmlns:a16="http://schemas.microsoft.com/office/drawing/2014/main" id="{6038FC88-76A7-4DD1-B05C-DEF0C6F90AD0}"/>
              </a:ext>
            </a:extLst>
          </p:cNvPr>
          <p:cNvSpPr>
            <a:spLocks noGrp="1"/>
          </p:cNvSpPr>
          <p:nvPr>
            <p:ph type="subTitle" idx="1"/>
          </p:nvPr>
        </p:nvSpPr>
        <p:spPr>
          <a:xfrm>
            <a:off x="722313" y="2205038"/>
            <a:ext cx="7772400" cy="4103687"/>
          </a:xfrm>
        </p:spPr>
        <p:txBody>
          <a:bodyPr>
            <a:noAutofit/>
          </a:bodyPr>
          <a:lstStyle/>
          <a:p>
            <a:pPr algn="just">
              <a:defRPr/>
            </a:pPr>
            <a:r>
              <a:rPr lang="es-PE" b="1" dirty="0"/>
              <a:t>Cuando varias personas deban reconocer a una sola</a:t>
            </a:r>
            <a:r>
              <a:rPr lang="es-PE" dirty="0"/>
              <a:t>, cada reconocimiento </a:t>
            </a:r>
            <a:r>
              <a:rPr lang="es-PE" b="1" dirty="0"/>
              <a:t>se practicará por separado</a:t>
            </a:r>
            <a:r>
              <a:rPr lang="es-PE" dirty="0"/>
              <a:t>, sin que se comuniquen entre sí. Si una persona debe reconocer a varias, el reconocimiento de todas podrá efectuarse en un solo acto, siempre que no perjudique el fin de esclarecimiento o el derecho de defensa.</a:t>
            </a:r>
          </a:p>
          <a:p>
            <a:pPr>
              <a:defRPr/>
            </a:pPr>
            <a:r>
              <a:rPr lang="es-PE" dirty="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AC8115F0-8A8C-4DEC-B2C6-304185E04603}"/>
              </a:ext>
            </a:extLst>
          </p:cNvPr>
          <p:cNvSpPr>
            <a:spLocks noGrp="1"/>
          </p:cNvSpPr>
          <p:nvPr>
            <p:ph type="ctrTitle"/>
          </p:nvPr>
        </p:nvSpPr>
        <p:spPr>
          <a:xfrm>
            <a:off x="1431925" y="360363"/>
            <a:ext cx="7407275" cy="1471612"/>
          </a:xfrm>
        </p:spPr>
        <p:txBody>
          <a:bodyPr/>
          <a:lstStyle/>
          <a:p>
            <a:pPr eaLnBrk="1" fontAlgn="auto" hangingPunct="1">
              <a:spcAft>
                <a:spcPts val="0"/>
              </a:spcAft>
              <a:defRPr/>
            </a:pPr>
            <a:r>
              <a:rPr lang="es-PE" dirty="0"/>
              <a:t>EL RECONOCIMIENTO</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71F3232D-CF05-413D-90C6-23B5AD8D395F}"/>
              </a:ext>
            </a:extLst>
          </p:cNvPr>
          <p:cNvSpPr>
            <a:spLocks noGrp="1"/>
          </p:cNvSpPr>
          <p:nvPr>
            <p:ph type="subTitle" idx="1"/>
          </p:nvPr>
        </p:nvSpPr>
        <p:spPr>
          <a:xfrm>
            <a:off x="722313" y="2349500"/>
            <a:ext cx="7772400" cy="3959225"/>
          </a:xfrm>
        </p:spPr>
        <p:txBody>
          <a:bodyPr>
            <a:noAutofit/>
          </a:bodyPr>
          <a:lstStyle/>
          <a:p>
            <a:pPr algn="just" eaLnBrk="1" fontAlgn="auto" hangingPunct="1">
              <a:spcAft>
                <a:spcPts val="0"/>
              </a:spcAft>
              <a:defRPr/>
            </a:pPr>
            <a:r>
              <a:rPr lang="es-PE" dirty="0"/>
              <a:t>Puede reconocerse voces, sonidos y cuanto pueda ser objeto de percepción sensorial.</a:t>
            </a:r>
          </a:p>
          <a:p>
            <a:pPr algn="just" eaLnBrk="1" fontAlgn="auto" hangingPunct="1">
              <a:spcAft>
                <a:spcPts val="0"/>
              </a:spcAft>
              <a:defRPr/>
            </a:pPr>
            <a:endParaRPr lang="es-PE" dirty="0"/>
          </a:p>
          <a:p>
            <a:pPr algn="just" eaLnBrk="1" fontAlgn="auto" hangingPunct="1">
              <a:spcAft>
                <a:spcPts val="0"/>
              </a:spcAft>
              <a:defRPr/>
            </a:pPr>
            <a:r>
              <a:rPr lang="es-PE" dirty="0"/>
              <a:t>Sin perjuicio de </a:t>
            </a:r>
            <a:r>
              <a:rPr lang="es-PE" b="1" dirty="0"/>
              <a:t>levantar el acta respectiva</a:t>
            </a:r>
            <a:r>
              <a:rPr lang="es-PE" dirty="0"/>
              <a:t>, se podrá disponer que </a:t>
            </a:r>
            <a:r>
              <a:rPr lang="es-PE" b="1" dirty="0"/>
              <a:t>se documente mediante prueba fotográfica o videográfica </a:t>
            </a:r>
            <a:r>
              <a:rPr lang="es-PE" dirty="0"/>
              <a:t>o mediante otros instrumentos o procedimientos.</a:t>
            </a:r>
          </a:p>
          <a:p>
            <a:pPr algn="just" eaLnBrk="1" fontAlgn="auto" hangingPunct="1">
              <a:spcAft>
                <a:spcPts val="0"/>
              </a:spcAft>
              <a:defRPr/>
            </a:pPr>
            <a:endParaRPr lang="es-PE"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E08CE8F1-BDC9-4F48-B55A-E261DD6CC625}"/>
              </a:ext>
            </a:extLst>
          </p:cNvPr>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s-PE" b="1" dirty="0"/>
              <a:t>Reconocimiento de cosas</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C203BAF4-0E69-4E29-8D05-E479DBF7E58F}"/>
              </a:ext>
            </a:extLst>
          </p:cNvPr>
          <p:cNvSpPr>
            <a:spLocks noGrp="1"/>
          </p:cNvSpPr>
          <p:nvPr>
            <p:ph type="subTitle" idx="1"/>
          </p:nvPr>
        </p:nvSpPr>
        <p:spPr>
          <a:xfrm>
            <a:off x="722313" y="2349500"/>
            <a:ext cx="7772400" cy="3959225"/>
          </a:xfrm>
        </p:spPr>
        <p:txBody>
          <a:bodyPr>
            <a:noAutofit/>
          </a:bodyPr>
          <a:lstStyle/>
          <a:p>
            <a:pPr algn="just">
              <a:defRPr/>
            </a:pPr>
            <a:r>
              <a:rPr lang="es-PE" dirty="0"/>
              <a:t>Las cosas que deben ser objeto del reconocimiento serán exhibidas en la misma forma que los documentos.</a:t>
            </a:r>
          </a:p>
          <a:p>
            <a:pPr algn="just">
              <a:defRPr/>
            </a:pPr>
            <a:endParaRPr lang="es-PE" dirty="0"/>
          </a:p>
          <a:p>
            <a:pPr algn="just">
              <a:defRPr/>
            </a:pPr>
            <a:r>
              <a:rPr lang="es-PE" dirty="0"/>
              <a:t>Antes de su reconocimiento, se invitará a la persona que deba reconocerlo a que lo describa.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7631C83-672C-486F-8FA3-640265724551}"/>
              </a:ext>
            </a:extLst>
          </p:cNvPr>
          <p:cNvSpPr>
            <a:spLocks noGrp="1"/>
          </p:cNvSpPr>
          <p:nvPr>
            <p:ph type="ctrTitle"/>
          </p:nvPr>
        </p:nvSpPr>
        <p:spPr>
          <a:xfrm>
            <a:off x="1431925" y="360363"/>
            <a:ext cx="7407275" cy="1471612"/>
          </a:xfrm>
        </p:spPr>
        <p:txBody>
          <a:bodyPr>
            <a:normAutofit fontScale="90000"/>
          </a:bodyPr>
          <a:lstStyle/>
          <a:p>
            <a:pPr>
              <a:defRPr/>
            </a:pPr>
            <a:r>
              <a:rPr lang="es-PE" dirty="0"/>
              <a:t>LA INSPECCIÓN JUDICIAL Y LA RECONSTRUCCIÓN</a:t>
            </a:r>
          </a:p>
        </p:txBody>
      </p:sp>
      <p:sp>
        <p:nvSpPr>
          <p:cNvPr id="3" name="2 Subtítulo">
            <a:extLst>
              <a:ext uri="{FF2B5EF4-FFF2-40B4-BE49-F238E27FC236}">
                <a16:creationId xmlns:a16="http://schemas.microsoft.com/office/drawing/2014/main" id="{C9258419-2445-4FC4-98BF-E2A43029055E}"/>
              </a:ext>
            </a:extLst>
          </p:cNvPr>
          <p:cNvSpPr>
            <a:spLocks noGrp="1"/>
          </p:cNvSpPr>
          <p:nvPr>
            <p:ph type="subTitle" idx="1"/>
          </p:nvPr>
        </p:nvSpPr>
        <p:spPr>
          <a:xfrm>
            <a:off x="722313" y="2349500"/>
            <a:ext cx="7772400" cy="3959225"/>
          </a:xfrm>
        </p:spPr>
        <p:txBody>
          <a:bodyPr>
            <a:noAutofit/>
          </a:bodyPr>
          <a:lstStyle/>
          <a:p>
            <a:pPr algn="just" eaLnBrk="1" fontAlgn="auto" hangingPunct="1">
              <a:spcAft>
                <a:spcPts val="0"/>
              </a:spcAft>
              <a:defRPr/>
            </a:pPr>
            <a:r>
              <a:rPr lang="es-PE" dirty="0"/>
              <a:t>Son ordenadas por el Juez, o por el Fiscal durante la investigación preparatoria.</a:t>
            </a:r>
          </a:p>
          <a:p>
            <a:pPr algn="just" eaLnBrk="1" fontAlgn="auto" hangingPunct="1">
              <a:spcAft>
                <a:spcPts val="0"/>
              </a:spcAft>
              <a:defRPr/>
            </a:pPr>
            <a:endParaRPr lang="es-PE" dirty="0"/>
          </a:p>
          <a:p>
            <a:pPr algn="just" eaLnBrk="1" fontAlgn="auto" hangingPunct="1">
              <a:spcAft>
                <a:spcPts val="0"/>
              </a:spcAft>
              <a:defRPr/>
            </a:pPr>
            <a:r>
              <a:rPr lang="es-PE" b="1" dirty="0"/>
              <a:t>La inspección </a:t>
            </a:r>
            <a:r>
              <a:rPr lang="es-PE" dirty="0"/>
              <a:t>tiene por objeto </a:t>
            </a:r>
            <a:r>
              <a:rPr lang="es-PE" b="1" dirty="0"/>
              <a:t>comprobar las huellas y otros efectos materiales </a:t>
            </a:r>
            <a:r>
              <a:rPr lang="es-PE" dirty="0"/>
              <a:t>que el delito haya dejado en los lugares y cosas o en las personas.</a:t>
            </a:r>
          </a:p>
          <a:p>
            <a:pPr algn="just" eaLnBrk="1" fontAlgn="auto" hangingPunct="1">
              <a:spcAft>
                <a:spcPts val="0"/>
              </a:spcAft>
              <a:defRPr/>
            </a:pPr>
            <a:endParaRPr lang="es-PE"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F21F5688-AA12-4F89-A866-DD2EFD3DE720}"/>
              </a:ext>
            </a:extLst>
          </p:cNvPr>
          <p:cNvSpPr>
            <a:spLocks noGrp="1"/>
          </p:cNvSpPr>
          <p:nvPr>
            <p:ph type="ctrTitle"/>
          </p:nvPr>
        </p:nvSpPr>
        <p:spPr>
          <a:xfrm>
            <a:off x="1431925" y="360363"/>
            <a:ext cx="7407275" cy="1471612"/>
          </a:xfrm>
        </p:spPr>
        <p:txBody>
          <a:bodyPr>
            <a:normAutofit fontScale="90000"/>
          </a:bodyPr>
          <a:lstStyle/>
          <a:p>
            <a:pPr>
              <a:defRPr/>
            </a:pPr>
            <a:r>
              <a:rPr lang="es-PE" dirty="0"/>
              <a:t>LA INSPECCIÓN JUDICIAL Y LA RECONSTRUCCIÓN</a:t>
            </a:r>
          </a:p>
        </p:txBody>
      </p:sp>
      <p:sp>
        <p:nvSpPr>
          <p:cNvPr id="3" name="2 Subtítulo">
            <a:extLst>
              <a:ext uri="{FF2B5EF4-FFF2-40B4-BE49-F238E27FC236}">
                <a16:creationId xmlns:a16="http://schemas.microsoft.com/office/drawing/2014/main" id="{BE301D79-9452-44DB-AFA3-A82BB2E41786}"/>
              </a:ext>
            </a:extLst>
          </p:cNvPr>
          <p:cNvSpPr>
            <a:spLocks noGrp="1"/>
          </p:cNvSpPr>
          <p:nvPr>
            <p:ph type="subTitle" idx="1"/>
          </p:nvPr>
        </p:nvSpPr>
        <p:spPr>
          <a:xfrm>
            <a:off x="722313" y="2349500"/>
            <a:ext cx="7772400" cy="3959225"/>
          </a:xfrm>
        </p:spPr>
        <p:txBody>
          <a:bodyPr>
            <a:noAutofit/>
          </a:bodyPr>
          <a:lstStyle/>
          <a:p>
            <a:pPr algn="just">
              <a:defRPr/>
            </a:pPr>
            <a:r>
              <a:rPr lang="es-PE" b="1" dirty="0"/>
              <a:t>La inspección</a:t>
            </a:r>
            <a:r>
              <a:rPr lang="es-PE" dirty="0"/>
              <a:t>, en cuanto al tiempo, modo y forma, se adecua a la naturaleza del hecho investigado y a las circunstancias en que ocurrió.</a:t>
            </a:r>
          </a:p>
          <a:p>
            <a:pPr algn="just">
              <a:defRPr/>
            </a:pPr>
            <a:endParaRPr lang="es-PE" dirty="0"/>
          </a:p>
          <a:p>
            <a:pPr algn="just">
              <a:defRPr/>
            </a:pPr>
            <a:r>
              <a:rPr lang="es-PE" dirty="0"/>
              <a:t>La inspección se realizará de manera minuciosa, comprendiendo la escena de los hechos y todo lo que pueda constituir prueba material de delito.</a:t>
            </a:r>
          </a:p>
          <a:p>
            <a:pPr algn="just" eaLnBrk="1" fontAlgn="auto" hangingPunct="1">
              <a:spcAft>
                <a:spcPts val="0"/>
              </a:spcAft>
              <a:defRPr/>
            </a:pPr>
            <a:endParaRPr lang="es-PE"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A722A1A2-9714-45CD-B0BE-4D04D9FFE688}"/>
              </a:ext>
            </a:extLst>
          </p:cNvPr>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s-PE" dirty="0"/>
              <a:t>LA INSPECCIÓN JUDICIAL Y LA RECONSTRUCCIÓN</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AC35B240-4A78-4CB7-B0FE-0005D3543F11}"/>
              </a:ext>
            </a:extLst>
          </p:cNvPr>
          <p:cNvSpPr>
            <a:spLocks noGrp="1"/>
          </p:cNvSpPr>
          <p:nvPr>
            <p:ph type="subTitle" idx="1"/>
          </p:nvPr>
        </p:nvSpPr>
        <p:spPr>
          <a:xfrm>
            <a:off x="722313" y="2349500"/>
            <a:ext cx="7772400" cy="3959225"/>
          </a:xfrm>
        </p:spPr>
        <p:txBody>
          <a:bodyPr>
            <a:noAutofit/>
          </a:bodyPr>
          <a:lstStyle/>
          <a:p>
            <a:pPr algn="just">
              <a:defRPr/>
            </a:pPr>
            <a:r>
              <a:rPr lang="es-PE" b="1" dirty="0"/>
              <a:t>La reconstrucción </a:t>
            </a:r>
            <a:r>
              <a:rPr lang="es-PE" dirty="0"/>
              <a:t>del hecho </a:t>
            </a:r>
            <a:r>
              <a:rPr lang="es-PE" b="1" dirty="0"/>
              <a:t>tiene por finalidad verificar si el delito se efectuó, o pudo acontecer</a:t>
            </a:r>
            <a:r>
              <a:rPr lang="es-PE" dirty="0"/>
              <a:t>, de acuerdo con las declaraciones y demás pruebas actuadas. </a:t>
            </a:r>
          </a:p>
          <a:p>
            <a:pPr algn="just">
              <a:defRPr/>
            </a:pPr>
            <a:endParaRPr lang="es-PE" dirty="0"/>
          </a:p>
          <a:p>
            <a:pPr algn="just">
              <a:defRPr/>
            </a:pPr>
            <a:r>
              <a:rPr lang="es-PE" dirty="0"/>
              <a:t>No se obligará al imputado a intervenir en el acto, que deberá practicarse con la mayor reserva posible.</a:t>
            </a:r>
          </a:p>
          <a:p>
            <a:pPr algn="just" eaLnBrk="1" hangingPunct="1">
              <a:defRPr/>
            </a:pPr>
            <a:r>
              <a:rPr lang="es-PE" dirty="0"/>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3B76CB53-A316-4269-A025-D9DD5992EA59}"/>
              </a:ext>
            </a:extLst>
          </p:cNvPr>
          <p:cNvSpPr>
            <a:spLocks noGrp="1"/>
          </p:cNvSpPr>
          <p:nvPr>
            <p:ph type="ctrTitle"/>
          </p:nvPr>
        </p:nvSpPr>
        <p:spPr>
          <a:xfrm>
            <a:off x="1431925" y="360363"/>
            <a:ext cx="7407275" cy="1471612"/>
          </a:xfrm>
        </p:spPr>
        <p:txBody>
          <a:bodyPr>
            <a:normAutofit fontScale="90000"/>
          </a:bodyPr>
          <a:lstStyle/>
          <a:p>
            <a:pPr eaLnBrk="1" hangingPunct="1">
              <a:defRPr/>
            </a:pPr>
            <a:r>
              <a:rPr lang="es-PE" dirty="0"/>
              <a:t>Levantamiento de cadáver</a:t>
            </a:r>
          </a:p>
        </p:txBody>
      </p:sp>
      <p:sp>
        <p:nvSpPr>
          <p:cNvPr id="3" name="2 Subtítulo">
            <a:extLst>
              <a:ext uri="{FF2B5EF4-FFF2-40B4-BE49-F238E27FC236}">
                <a16:creationId xmlns:a16="http://schemas.microsoft.com/office/drawing/2014/main" id="{78940CF3-EAE3-4E42-9DE2-7107082877D7}"/>
              </a:ext>
            </a:extLst>
          </p:cNvPr>
          <p:cNvSpPr>
            <a:spLocks noGrp="1"/>
          </p:cNvSpPr>
          <p:nvPr>
            <p:ph type="subTitle" idx="1"/>
          </p:nvPr>
        </p:nvSpPr>
        <p:spPr>
          <a:xfrm>
            <a:off x="722313" y="2349500"/>
            <a:ext cx="7772400" cy="3959225"/>
          </a:xfrm>
        </p:spPr>
        <p:txBody>
          <a:bodyPr>
            <a:noAutofit/>
          </a:bodyPr>
          <a:lstStyle/>
          <a:p>
            <a:pPr algn="just">
              <a:defRPr/>
            </a:pPr>
            <a:r>
              <a:rPr lang="es-PE" dirty="0"/>
              <a:t>Si se trata de una muerte sospechosa de haber sido causada por un hecho punible, se procederá al levantamiento del cadáver, de ser posible, con participación haciendo de personal policial especializado en criminalística, constar en acta.</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850EFB4-6D03-4856-A3E6-4EE30272B523}"/>
              </a:ext>
            </a:extLst>
          </p:cNvPr>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s-PE" dirty="0"/>
              <a:t>Levantamiento de cadáver</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6C4AE2A4-B00C-4F76-98AD-4CE34E6DA106}"/>
              </a:ext>
            </a:extLst>
          </p:cNvPr>
          <p:cNvSpPr>
            <a:spLocks noGrp="1"/>
          </p:cNvSpPr>
          <p:nvPr>
            <p:ph type="subTitle" idx="1"/>
          </p:nvPr>
        </p:nvSpPr>
        <p:spPr>
          <a:xfrm>
            <a:off x="722313" y="2349500"/>
            <a:ext cx="7772400" cy="3959225"/>
          </a:xfrm>
        </p:spPr>
        <p:txBody>
          <a:bodyPr>
            <a:noAutofit/>
          </a:bodyPr>
          <a:lstStyle/>
          <a:p>
            <a:pPr algn="just" eaLnBrk="1" hangingPunct="1">
              <a:defRPr/>
            </a:pPr>
            <a:r>
              <a:rPr lang="es-PE" dirty="0"/>
              <a:t> El levantamiento de cadáver lo realizará el Fiscal, con la intervención -de ser posible- del médico legista y del personal policial especializado en criminalística. Por razones de índole geográfico podrá prescindirse de la participación de personal policial especializado en criminalística. El Fiscal según las circunstancias del caso, podrá delegar la realización de la diligencia en su adjunto, o en la Policía, o en el Juez de Paz.</a:t>
            </a:r>
          </a:p>
          <a:p>
            <a:pPr algn="just" eaLnBrk="1" hangingPunct="1">
              <a:defRPr/>
            </a:pPr>
            <a:r>
              <a:rPr lang="es-PE" dirty="0"/>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613AE739-CB87-4D8B-AB19-263859CE1A89}"/>
              </a:ext>
            </a:extLst>
          </p:cNvPr>
          <p:cNvSpPr>
            <a:spLocks noGrp="1"/>
          </p:cNvSpPr>
          <p:nvPr>
            <p:ph type="ctrTitle"/>
          </p:nvPr>
        </p:nvSpPr>
        <p:spPr>
          <a:xfrm>
            <a:off x="1431925" y="360363"/>
            <a:ext cx="7407275" cy="1471612"/>
          </a:xfrm>
        </p:spPr>
        <p:txBody>
          <a:bodyPr>
            <a:normAutofit fontScale="90000"/>
          </a:bodyPr>
          <a:lstStyle/>
          <a:p>
            <a:pPr algn="just" eaLnBrk="1" hangingPunct="1">
              <a:defRPr/>
            </a:pPr>
            <a:r>
              <a:rPr lang="es-PE" dirty="0"/>
              <a:t>Levantamiento de cadáver</a:t>
            </a:r>
          </a:p>
        </p:txBody>
      </p:sp>
      <p:sp>
        <p:nvSpPr>
          <p:cNvPr id="3" name="2 Subtítulo">
            <a:extLst>
              <a:ext uri="{FF2B5EF4-FFF2-40B4-BE49-F238E27FC236}">
                <a16:creationId xmlns:a16="http://schemas.microsoft.com/office/drawing/2014/main" id="{FC322829-0BF6-4AE1-AAD9-A58787B58816}"/>
              </a:ext>
            </a:extLst>
          </p:cNvPr>
          <p:cNvSpPr>
            <a:spLocks noGrp="1"/>
          </p:cNvSpPr>
          <p:nvPr>
            <p:ph type="subTitle" idx="1"/>
          </p:nvPr>
        </p:nvSpPr>
        <p:spPr>
          <a:xfrm>
            <a:off x="722313" y="2349500"/>
            <a:ext cx="7772400" cy="3959225"/>
          </a:xfrm>
        </p:spPr>
        <p:txBody>
          <a:bodyPr>
            <a:noAutofit/>
          </a:bodyPr>
          <a:lstStyle/>
          <a:p>
            <a:pPr algn="just" eaLnBrk="1" hangingPunct="1">
              <a:defRPr/>
            </a:pPr>
            <a:r>
              <a:rPr lang="es-PE" dirty="0"/>
              <a:t>Excepcionalmente, en zonas declaradas en estado de emergencia, con previo conocimiento del Fiscal, los miembros de las FF.AA o de la PNP y cuando existan dificultades que impidan la presencia inmediata del Fiscal, proceden al acto del levantamiento de cadáver de los miembros de las FF.AA o de la PNP, dejando constancia de dicha diligencia y dando cuenta al Ministerio Público dentro de las 24 horas más el término de la distancia de ser el caso.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EFECTOS </a:t>
            </a:r>
          </a:p>
        </p:txBody>
      </p:sp>
      <p:sp>
        <p:nvSpPr>
          <p:cNvPr id="3" name="2 Marcador de contenido"/>
          <p:cNvSpPr>
            <a:spLocks noGrp="1"/>
          </p:cNvSpPr>
          <p:nvPr>
            <p:ph idx="1"/>
          </p:nvPr>
        </p:nvSpPr>
        <p:spPr/>
        <p:txBody>
          <a:bodyPr/>
          <a:lstStyle/>
          <a:p>
            <a:pPr algn="just"/>
            <a:r>
              <a:rPr lang="es-PE" sz="2200" b="1" dirty="0">
                <a:latin typeface="Arial" panose="020B0604020202020204" pitchFamily="34" charset="0"/>
                <a:cs typeface="Arial" panose="020B0604020202020204" pitchFamily="34" charset="0"/>
              </a:rPr>
              <a:t>     </a:t>
            </a:r>
            <a:r>
              <a:rPr lang="es-PE" sz="2200" dirty="0">
                <a:latin typeface="Arial" panose="020B0604020202020204" pitchFamily="34" charset="0"/>
                <a:cs typeface="Arial" panose="020B0604020202020204" pitchFamily="34" charset="0"/>
              </a:rPr>
              <a:t>El juez puede disminuir prudencialmente la pena hasta en una tercera parte por debajo del mínimo legal, si se cumplen los presupuestos establecidos en el artículo 160. </a:t>
            </a:r>
          </a:p>
          <a:p>
            <a:pPr algn="just"/>
            <a:endParaRPr lang="es-PE" sz="2200" dirty="0">
              <a:latin typeface="Arial" panose="020B0604020202020204" pitchFamily="34" charset="0"/>
              <a:cs typeface="Arial" panose="020B0604020202020204" pitchFamily="34" charset="0"/>
            </a:endParaRPr>
          </a:p>
          <a:p>
            <a:pPr algn="just"/>
            <a:r>
              <a:rPr lang="es-PE" sz="2200" dirty="0">
                <a:latin typeface="Arial" panose="020B0604020202020204" pitchFamily="34" charset="0"/>
                <a:cs typeface="Arial" panose="020B0604020202020204" pitchFamily="34" charset="0"/>
              </a:rPr>
              <a:t>Inaplicable en los supuestos de </a:t>
            </a:r>
            <a:r>
              <a:rPr lang="es-PE" sz="2200" b="1" dirty="0">
                <a:latin typeface="Arial" panose="020B0604020202020204" pitchFamily="34" charset="0"/>
                <a:cs typeface="Arial" panose="020B0604020202020204" pitchFamily="34" charset="0"/>
              </a:rPr>
              <a:t>flagrancia</a:t>
            </a:r>
            <a:r>
              <a:rPr lang="es-PE" sz="2200" dirty="0">
                <a:latin typeface="Arial" panose="020B0604020202020204" pitchFamily="34" charset="0"/>
                <a:cs typeface="Arial" panose="020B0604020202020204" pitchFamily="34" charset="0"/>
              </a:rPr>
              <a:t>, de </a:t>
            </a:r>
            <a:r>
              <a:rPr lang="es-PE" sz="2200" b="1" dirty="0">
                <a:latin typeface="Arial" panose="020B0604020202020204" pitchFamily="34" charset="0"/>
                <a:cs typeface="Arial" panose="020B0604020202020204" pitchFamily="34" charset="0"/>
              </a:rPr>
              <a:t>irrelevancia de la admisión de los cargos </a:t>
            </a:r>
            <a:r>
              <a:rPr lang="es-PE" sz="2200" dirty="0">
                <a:latin typeface="Arial" panose="020B0604020202020204" pitchFamily="34" charset="0"/>
                <a:cs typeface="Arial" panose="020B0604020202020204" pitchFamily="34" charset="0"/>
              </a:rPr>
              <a:t>en atención a los elementos probatorios incorporados en el proceso y cuando el agente tenga </a:t>
            </a:r>
            <a:r>
              <a:rPr lang="es-PE" sz="2200" b="1" dirty="0">
                <a:latin typeface="Arial" panose="020B0604020202020204" pitchFamily="34" charset="0"/>
                <a:cs typeface="Arial" panose="020B0604020202020204" pitchFamily="34" charset="0"/>
              </a:rPr>
              <a:t>la condición de reincidente o habitual </a:t>
            </a:r>
            <a:r>
              <a:rPr lang="es-PE" sz="2200" dirty="0">
                <a:latin typeface="Arial" panose="020B0604020202020204" pitchFamily="34" charset="0"/>
                <a:cs typeface="Arial" panose="020B0604020202020204" pitchFamily="34" charset="0"/>
              </a:rPr>
              <a:t>de conformidad con los artículos 46-B y 46-C del Código Penal</a:t>
            </a:r>
            <a:r>
              <a:rPr lang="es-PE" dirty="0"/>
              <a:t> </a:t>
            </a:r>
          </a:p>
          <a:p>
            <a:endParaRPr lang="es-PE"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902AC5C1-3F5E-4F95-B536-6D9631BA2406}"/>
              </a:ext>
            </a:extLst>
          </p:cNvPr>
          <p:cNvSpPr>
            <a:spLocks noGrp="1"/>
          </p:cNvSpPr>
          <p:nvPr>
            <p:ph type="ctrTitle"/>
          </p:nvPr>
        </p:nvSpPr>
        <p:spPr>
          <a:xfrm>
            <a:off x="1431925" y="360363"/>
            <a:ext cx="7407275" cy="1471612"/>
          </a:xfrm>
        </p:spPr>
        <p:txBody>
          <a:bodyPr>
            <a:normAutofit fontScale="90000"/>
          </a:bodyPr>
          <a:lstStyle/>
          <a:p>
            <a:pPr algn="just" eaLnBrk="1" hangingPunct="1">
              <a:defRPr/>
            </a:pPr>
            <a:r>
              <a:rPr lang="es-PE" dirty="0"/>
              <a:t>Levantamiento de cadáver</a:t>
            </a:r>
          </a:p>
        </p:txBody>
      </p:sp>
      <p:sp>
        <p:nvSpPr>
          <p:cNvPr id="3" name="2 Subtítulo">
            <a:extLst>
              <a:ext uri="{FF2B5EF4-FFF2-40B4-BE49-F238E27FC236}">
                <a16:creationId xmlns:a16="http://schemas.microsoft.com/office/drawing/2014/main" id="{D511183E-88C9-4BDB-81CD-9A3BCEEDBD6D}"/>
              </a:ext>
            </a:extLst>
          </p:cNvPr>
          <p:cNvSpPr>
            <a:spLocks noGrp="1"/>
          </p:cNvSpPr>
          <p:nvPr>
            <p:ph type="subTitle" idx="1"/>
          </p:nvPr>
        </p:nvSpPr>
        <p:spPr>
          <a:xfrm>
            <a:off x="722313" y="2349500"/>
            <a:ext cx="7772400" cy="3959225"/>
          </a:xfrm>
        </p:spPr>
        <p:txBody>
          <a:bodyPr>
            <a:noAutofit/>
          </a:bodyPr>
          <a:lstStyle/>
          <a:p>
            <a:pPr algn="just" eaLnBrk="1" hangingPunct="1">
              <a:defRPr/>
            </a:pPr>
            <a:r>
              <a:rPr lang="es-PE" dirty="0"/>
              <a:t>Se efectúa la entrega del cadáver en forma inmediata, bajo responsabilidad. Se requiere la respectiva delegación del Fiscal para el levantamiento de cadáver de civiles.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25E392F-59D3-491A-BBD9-E020EA9D9568}"/>
              </a:ext>
            </a:extLst>
          </p:cNvPr>
          <p:cNvSpPr>
            <a:spLocks noGrp="1"/>
          </p:cNvSpPr>
          <p:nvPr>
            <p:ph type="ctrTitle"/>
          </p:nvPr>
        </p:nvSpPr>
        <p:spPr>
          <a:xfrm>
            <a:off x="1431925" y="360363"/>
            <a:ext cx="7407275" cy="1471612"/>
          </a:xfrm>
        </p:spPr>
        <p:txBody>
          <a:bodyPr>
            <a:normAutofit fontScale="90000"/>
          </a:bodyPr>
          <a:lstStyle/>
          <a:p>
            <a:pPr algn="just" eaLnBrk="1" hangingPunct="1">
              <a:defRPr/>
            </a:pPr>
            <a:r>
              <a:rPr lang="es-PE" dirty="0"/>
              <a:t>Levantamiento de cadáver</a:t>
            </a:r>
          </a:p>
        </p:txBody>
      </p:sp>
      <p:sp>
        <p:nvSpPr>
          <p:cNvPr id="3" name="2 Subtítulo">
            <a:extLst>
              <a:ext uri="{FF2B5EF4-FFF2-40B4-BE49-F238E27FC236}">
                <a16:creationId xmlns:a16="http://schemas.microsoft.com/office/drawing/2014/main" id="{13C3B27F-69E2-4074-9E38-D73D834FA89F}"/>
              </a:ext>
            </a:extLst>
          </p:cNvPr>
          <p:cNvSpPr>
            <a:spLocks noGrp="1"/>
          </p:cNvSpPr>
          <p:nvPr>
            <p:ph type="subTitle" idx="1"/>
          </p:nvPr>
        </p:nvSpPr>
        <p:spPr>
          <a:xfrm>
            <a:off x="722313" y="2349500"/>
            <a:ext cx="7772400" cy="3959225"/>
          </a:xfrm>
        </p:spPr>
        <p:txBody>
          <a:bodyPr>
            <a:noAutofit/>
          </a:bodyPr>
          <a:lstStyle/>
          <a:p>
            <a:pPr algn="just">
              <a:defRPr/>
            </a:pPr>
            <a:r>
              <a:rPr lang="es-PE" dirty="0"/>
              <a:t>La identificación, ya sea antes de la inhumación o después de la exhumación, tendrá lugar mediante:</a:t>
            </a:r>
          </a:p>
          <a:p>
            <a:pPr algn="just">
              <a:buFontTx/>
              <a:buChar char="-"/>
              <a:defRPr/>
            </a:pPr>
            <a:r>
              <a:rPr lang="es-PE" dirty="0"/>
              <a:t>La </a:t>
            </a:r>
            <a:r>
              <a:rPr lang="es-PE" b="1" dirty="0"/>
              <a:t>descripción externa</a:t>
            </a:r>
            <a:r>
              <a:rPr lang="es-PE" dirty="0"/>
              <a:t>,</a:t>
            </a:r>
          </a:p>
          <a:p>
            <a:pPr algn="just">
              <a:buFontTx/>
              <a:buChar char="-"/>
              <a:defRPr/>
            </a:pPr>
            <a:r>
              <a:rPr lang="es-PE" dirty="0"/>
              <a:t>La </a:t>
            </a:r>
            <a:r>
              <a:rPr lang="es-PE" b="1" dirty="0"/>
              <a:t>documentación </a:t>
            </a:r>
            <a:r>
              <a:rPr lang="es-PE" dirty="0"/>
              <a:t>que porte el sujeto</a:t>
            </a:r>
          </a:p>
          <a:p>
            <a:pPr algn="just">
              <a:buFontTx/>
              <a:buChar char="-"/>
              <a:defRPr/>
            </a:pPr>
            <a:r>
              <a:rPr lang="es-PE" dirty="0"/>
              <a:t> La </a:t>
            </a:r>
            <a:r>
              <a:rPr lang="es-PE" b="1" dirty="0"/>
              <a:t>huella </a:t>
            </a:r>
            <a:r>
              <a:rPr lang="es-PE" dirty="0"/>
              <a:t>dactiloscópica o palmatoscópica, o por cualquier otro medio.</a:t>
            </a:r>
          </a:p>
          <a:p>
            <a:pPr algn="just" eaLnBrk="1" hangingPunct="1">
              <a:defRPr/>
            </a:pPr>
            <a:r>
              <a:rPr lang="es-PE" dirty="0"/>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D72EAB9B-6DF1-4F37-9692-98452E3CC587}"/>
              </a:ext>
            </a:extLst>
          </p:cNvPr>
          <p:cNvSpPr>
            <a:spLocks noGrp="1"/>
          </p:cNvSpPr>
          <p:nvPr>
            <p:ph type="ctrTitle"/>
          </p:nvPr>
        </p:nvSpPr>
        <p:spPr>
          <a:xfrm>
            <a:off x="1431925" y="360363"/>
            <a:ext cx="7407275" cy="1471612"/>
          </a:xfrm>
        </p:spPr>
        <p:txBody>
          <a:bodyPr/>
          <a:lstStyle/>
          <a:p>
            <a:pPr eaLnBrk="1" fontAlgn="auto" hangingPunct="1">
              <a:spcAft>
                <a:spcPts val="0"/>
              </a:spcAft>
              <a:defRPr/>
            </a:pPr>
            <a:r>
              <a:rPr lang="es-PE" b="1" dirty="0"/>
              <a:t>Necropsia</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C920327D-3CB2-4115-B739-0919C6EE77A6}"/>
              </a:ext>
            </a:extLst>
          </p:cNvPr>
          <p:cNvSpPr>
            <a:spLocks noGrp="1"/>
          </p:cNvSpPr>
          <p:nvPr>
            <p:ph type="subTitle" idx="1"/>
          </p:nvPr>
        </p:nvSpPr>
        <p:spPr>
          <a:xfrm>
            <a:off x="722313" y="2349500"/>
            <a:ext cx="7772400" cy="3959225"/>
          </a:xfrm>
        </p:spPr>
        <p:txBody>
          <a:bodyPr>
            <a:noAutofit/>
          </a:bodyPr>
          <a:lstStyle/>
          <a:p>
            <a:pPr algn="just">
              <a:defRPr/>
            </a:pPr>
            <a:r>
              <a:rPr lang="es-PE" dirty="0"/>
              <a:t>Cuando sea probable </a:t>
            </a:r>
            <a:r>
              <a:rPr lang="es-PE" b="1" dirty="0"/>
              <a:t>que se trate de un caso de criminalidad </a:t>
            </a:r>
            <a:r>
              <a:rPr lang="es-PE" dirty="0"/>
              <a:t>se practicará la </a:t>
            </a:r>
            <a:r>
              <a:rPr lang="es-PE" b="1" dirty="0"/>
              <a:t>necropsia </a:t>
            </a:r>
            <a:r>
              <a:rPr lang="es-PE" dirty="0"/>
              <a:t>para </a:t>
            </a:r>
            <a:r>
              <a:rPr lang="es-PE" b="1" dirty="0"/>
              <a:t>determinar la causa de la muerte</a:t>
            </a:r>
            <a:r>
              <a:rPr lang="es-PE" dirty="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9AA34AED-AFCB-4B21-B106-5E0E7E234731}"/>
              </a:ext>
            </a:extLst>
          </p:cNvPr>
          <p:cNvSpPr>
            <a:spLocks noGrp="1"/>
          </p:cNvSpPr>
          <p:nvPr>
            <p:ph type="ctrTitle"/>
          </p:nvPr>
        </p:nvSpPr>
        <p:spPr>
          <a:xfrm>
            <a:off x="1431925" y="360363"/>
            <a:ext cx="7407275" cy="1471612"/>
          </a:xfrm>
        </p:spPr>
        <p:txBody>
          <a:bodyPr/>
          <a:lstStyle/>
          <a:p>
            <a:pPr eaLnBrk="1" fontAlgn="auto" hangingPunct="1">
              <a:spcAft>
                <a:spcPts val="0"/>
              </a:spcAft>
              <a:defRPr/>
            </a:pPr>
            <a:r>
              <a:rPr lang="es-PE" b="1" dirty="0"/>
              <a:t>Necropsia</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C9CE0493-14CA-489A-B5E6-72E72EBF9504}"/>
              </a:ext>
            </a:extLst>
          </p:cNvPr>
          <p:cNvSpPr>
            <a:spLocks noGrp="1"/>
          </p:cNvSpPr>
          <p:nvPr>
            <p:ph type="subTitle" idx="1"/>
          </p:nvPr>
        </p:nvSpPr>
        <p:spPr>
          <a:xfrm>
            <a:off x="722313" y="2349500"/>
            <a:ext cx="7772400" cy="3959225"/>
          </a:xfrm>
        </p:spPr>
        <p:txBody>
          <a:bodyPr>
            <a:noAutofit/>
          </a:bodyPr>
          <a:lstStyle/>
          <a:p>
            <a:pPr algn="just">
              <a:defRPr/>
            </a:pPr>
            <a:r>
              <a:rPr lang="es-PE" dirty="0"/>
              <a:t>En caso de muerte producida por accidente en un medio de transporte, o como resultado de un desastre natural, en que las causas de la misma sea consecuencia directa de estos hechos, </a:t>
            </a:r>
            <a:r>
              <a:rPr lang="es-PE" b="1" dirty="0"/>
              <a:t>no será exigible la necropsia </a:t>
            </a:r>
            <a:r>
              <a:rPr lang="es-PE" dirty="0"/>
              <a:t>sin perjuicio de la identificación del cadáver antes de la entrega a sus familiares. En todo caso, es </a:t>
            </a:r>
            <a:r>
              <a:rPr lang="es-PE" b="1" dirty="0"/>
              <a:t>obligatoria la necropsia al cadáver </a:t>
            </a:r>
            <a:r>
              <a:rPr lang="es-PE" dirty="0"/>
              <a:t>de quien tenía a cargo la conducción del medio de transporte siniestrado. En los demás casos se practica a solicitud de parte o de sus familiares.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76A81A6A-BCF3-4A2D-B9A2-2F050893F33E}"/>
              </a:ext>
            </a:extLst>
          </p:cNvPr>
          <p:cNvSpPr>
            <a:spLocks noGrp="1"/>
          </p:cNvSpPr>
          <p:nvPr>
            <p:ph type="ctrTitle"/>
          </p:nvPr>
        </p:nvSpPr>
        <p:spPr>
          <a:xfrm>
            <a:off x="1431925" y="360363"/>
            <a:ext cx="7407275" cy="1471612"/>
          </a:xfrm>
        </p:spPr>
        <p:txBody>
          <a:bodyPr/>
          <a:lstStyle/>
          <a:p>
            <a:pPr eaLnBrk="1" fontAlgn="auto" hangingPunct="1">
              <a:spcAft>
                <a:spcPts val="0"/>
              </a:spcAft>
              <a:defRPr/>
            </a:pPr>
            <a:r>
              <a:rPr lang="es-PE" b="1" dirty="0"/>
              <a:t>Necropsia</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5C0EE258-E3AD-4E5D-AE17-4D48E3D438BE}"/>
              </a:ext>
            </a:extLst>
          </p:cNvPr>
          <p:cNvSpPr>
            <a:spLocks noGrp="1"/>
          </p:cNvSpPr>
          <p:nvPr>
            <p:ph type="subTitle" idx="1"/>
          </p:nvPr>
        </p:nvSpPr>
        <p:spPr>
          <a:xfrm>
            <a:off x="722313" y="2349500"/>
            <a:ext cx="7772400" cy="3959225"/>
          </a:xfrm>
        </p:spPr>
        <p:txBody>
          <a:bodyPr>
            <a:noAutofit/>
          </a:bodyPr>
          <a:lstStyle/>
          <a:p>
            <a:pPr algn="just">
              <a:defRPr/>
            </a:pPr>
            <a:r>
              <a:rPr lang="es-PE" dirty="0"/>
              <a:t>Será practicada por peritos.</a:t>
            </a:r>
          </a:p>
          <a:p>
            <a:pPr algn="just">
              <a:defRPr/>
            </a:pPr>
            <a:endParaRPr lang="es-PE" dirty="0"/>
          </a:p>
          <a:p>
            <a:pPr algn="just">
              <a:defRPr/>
            </a:pPr>
            <a:r>
              <a:rPr lang="es-PE" dirty="0"/>
              <a:t> El Fiscal decidirá si él o su adjunto deban presenciarla. </a:t>
            </a:r>
          </a:p>
          <a:p>
            <a:pPr algn="just">
              <a:defRPr/>
            </a:pPr>
            <a:endParaRPr lang="es-PE" dirty="0"/>
          </a:p>
          <a:p>
            <a:pPr algn="just">
              <a:defRPr/>
            </a:pPr>
            <a:r>
              <a:rPr lang="es-PE" dirty="0"/>
              <a:t>Al acto pueden asistir los abogados de los demás sujetos procesales e incluso acreditar peritos de parte.</a:t>
            </a:r>
          </a:p>
          <a:p>
            <a:pPr algn="just" eaLnBrk="1" hangingPunct="1">
              <a:defRPr/>
            </a:pPr>
            <a:r>
              <a:rPr lang="es-ES" dirty="0"/>
              <a:t> </a:t>
            </a:r>
            <a:endParaRPr lang="es-PE" dirty="0"/>
          </a:p>
          <a:p>
            <a:pPr eaLnBrk="1" hangingPunct="1">
              <a:defRPr/>
            </a:pPr>
            <a:r>
              <a:rPr lang="es-ES" dirty="0"/>
              <a:t> </a:t>
            </a:r>
            <a:endParaRPr lang="es-PE"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6082B1ED-BBC2-45FC-9D63-77814A8BF252}"/>
              </a:ext>
            </a:extLst>
          </p:cNvPr>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s-PE" b="1" dirty="0"/>
              <a:t>Embalsamamiento de cadáver</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0AEC8A7D-B432-4D7D-8082-97567005E841}"/>
              </a:ext>
            </a:extLst>
          </p:cNvPr>
          <p:cNvSpPr>
            <a:spLocks noGrp="1"/>
          </p:cNvSpPr>
          <p:nvPr>
            <p:ph type="subTitle" idx="1"/>
          </p:nvPr>
        </p:nvSpPr>
        <p:spPr>
          <a:xfrm>
            <a:off x="722313" y="2349500"/>
            <a:ext cx="7772400" cy="3959225"/>
          </a:xfrm>
        </p:spPr>
        <p:txBody>
          <a:bodyPr>
            <a:noAutofit/>
          </a:bodyPr>
          <a:lstStyle/>
          <a:p>
            <a:pPr algn="just">
              <a:defRPr/>
            </a:pPr>
            <a:r>
              <a:rPr lang="es-PE" dirty="0"/>
              <a:t>Cuando se trate de homicidio doloso o muerte sospechosa de criminalidad, el Fiscal, previo informe médico, puede autorizar o disponer el embalsamamiento a cargo de profesional competente, cuando lo estime pertinente para los fines del proceso. En ese mismo supuesto la incineración sólo podrá ser autorizada por el Juez después de expedida sentencia firme.</a:t>
            </a:r>
          </a:p>
          <a:p>
            <a:pPr algn="just" eaLnBrk="1" hangingPunct="1">
              <a:defRPr/>
            </a:pPr>
            <a:r>
              <a:rPr lang="es-ES" dirty="0"/>
              <a:t> </a:t>
            </a:r>
            <a:endParaRPr lang="es-PE"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B57E887D-503B-4DC7-8B43-1771DA94DDBF}"/>
              </a:ext>
            </a:extLst>
          </p:cNvPr>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s-PE" b="1" dirty="0"/>
              <a:t>Examen de vísceras y materias sospechosas</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DC37900D-0D29-4386-B95E-0D11E5488AE8}"/>
              </a:ext>
            </a:extLst>
          </p:cNvPr>
          <p:cNvSpPr>
            <a:spLocks noGrp="1"/>
          </p:cNvSpPr>
          <p:nvPr>
            <p:ph type="subTitle" idx="1"/>
          </p:nvPr>
        </p:nvSpPr>
        <p:spPr>
          <a:xfrm>
            <a:off x="722313" y="2349500"/>
            <a:ext cx="7772400" cy="3959225"/>
          </a:xfrm>
        </p:spPr>
        <p:txBody>
          <a:bodyPr>
            <a:noAutofit/>
          </a:bodyPr>
          <a:lstStyle/>
          <a:p>
            <a:pPr algn="just">
              <a:defRPr/>
            </a:pPr>
            <a:r>
              <a:rPr lang="es-PE" dirty="0"/>
              <a:t>Si existen </a:t>
            </a:r>
            <a:r>
              <a:rPr lang="es-PE" b="1" dirty="0"/>
              <a:t>indicios de envenenamiento, </a:t>
            </a:r>
            <a:r>
              <a:rPr lang="es-PE" dirty="0"/>
              <a:t>el perito </a:t>
            </a:r>
            <a:r>
              <a:rPr lang="es-PE" b="1" dirty="0"/>
              <a:t>examinará las vísceras y las materias sospechosas </a:t>
            </a:r>
            <a:r>
              <a:rPr lang="es-PE" dirty="0"/>
              <a:t>que se encuentran en el cadáver o en otra parte y las remitirán en envases aparentes, cerrados y lacrados, al laboratorio especializado correspondiente.</a:t>
            </a:r>
          </a:p>
          <a:p>
            <a:pPr algn="just">
              <a:defRPr/>
            </a:pPr>
            <a:r>
              <a:rPr lang="es-PE" dirty="0"/>
              <a:t> </a:t>
            </a:r>
          </a:p>
          <a:p>
            <a:pPr algn="just">
              <a:defRPr/>
            </a:pPr>
            <a:r>
              <a:rPr lang="es-PE" dirty="0"/>
              <a:t>Las materias objeto de las pericias se conservarán si fuese posible, para ser presentadas en el debate oral.</a:t>
            </a:r>
          </a:p>
          <a:p>
            <a:pPr algn="just" eaLnBrk="1" hangingPunct="1">
              <a:defRPr/>
            </a:pPr>
            <a:r>
              <a:rPr lang="es-ES" dirty="0"/>
              <a:t> </a:t>
            </a:r>
            <a:endParaRPr lang="es-PE"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D59546D5-DDA2-4095-BCEE-10B1A1C16633}"/>
              </a:ext>
            </a:extLst>
          </p:cNvPr>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s-PE" b="1" dirty="0"/>
              <a:t>Examen de lesiones y de agresión sexual</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DA5B4129-5999-4844-BDA2-50DB32B608B6}"/>
              </a:ext>
            </a:extLst>
          </p:cNvPr>
          <p:cNvSpPr>
            <a:spLocks noGrp="1"/>
          </p:cNvSpPr>
          <p:nvPr>
            <p:ph type="subTitle" idx="1"/>
          </p:nvPr>
        </p:nvSpPr>
        <p:spPr>
          <a:xfrm>
            <a:off x="722313" y="2349500"/>
            <a:ext cx="7772400" cy="3959225"/>
          </a:xfrm>
        </p:spPr>
        <p:txBody>
          <a:bodyPr>
            <a:noAutofit/>
          </a:bodyPr>
          <a:lstStyle/>
          <a:p>
            <a:pPr algn="just">
              <a:defRPr/>
            </a:pPr>
            <a:r>
              <a:rPr lang="es-PE" b="1" dirty="0"/>
              <a:t>En caso de lesiones corporales </a:t>
            </a:r>
            <a:r>
              <a:rPr lang="es-PE" dirty="0"/>
              <a:t>se exigirá que el perito determine el </a:t>
            </a:r>
            <a:r>
              <a:rPr lang="es-PE" b="1" dirty="0"/>
              <a:t>arma </a:t>
            </a:r>
            <a:r>
              <a:rPr lang="es-PE" dirty="0"/>
              <a:t>o instrumento que la haya ocasionado, y si </a:t>
            </a:r>
            <a:r>
              <a:rPr lang="es-PE" b="1" dirty="0"/>
              <a:t>dejaron o no deformaciones </a:t>
            </a:r>
            <a:r>
              <a:rPr lang="es-PE" dirty="0"/>
              <a:t>y señales permanentes en el rostro, puesto en peligro la vida, causado enfermedad incurable o la pérdida de un miembro u órgano y, en general, todas las circunstancias que conforme al Código Penal influyen en la calificación del delito.</a:t>
            </a:r>
          </a:p>
          <a:p>
            <a:pPr algn="just">
              <a:defRPr/>
            </a:pPr>
            <a:endParaRPr lang="es-PE" dirty="0"/>
          </a:p>
          <a:p>
            <a:pPr algn="just" eaLnBrk="1" hangingPunct="1">
              <a:defRPr/>
            </a:pPr>
            <a:r>
              <a:rPr lang="es-ES" dirty="0"/>
              <a:t> </a:t>
            </a:r>
            <a:endParaRPr lang="es-PE"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EA88952C-86BF-43FE-9115-C5308FF34C60}"/>
              </a:ext>
            </a:extLst>
          </p:cNvPr>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s-PE" b="1" dirty="0"/>
              <a:t>Examen de lesiones y de agresión sexual</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BBE9F720-F4F7-4A9D-8C9F-2DE1F0780CEF}"/>
              </a:ext>
            </a:extLst>
          </p:cNvPr>
          <p:cNvSpPr>
            <a:spLocks noGrp="1"/>
          </p:cNvSpPr>
          <p:nvPr>
            <p:ph type="subTitle" idx="1"/>
          </p:nvPr>
        </p:nvSpPr>
        <p:spPr>
          <a:xfrm>
            <a:off x="722313" y="2349500"/>
            <a:ext cx="7772400" cy="3959225"/>
          </a:xfrm>
        </p:spPr>
        <p:txBody>
          <a:bodyPr>
            <a:noAutofit/>
          </a:bodyPr>
          <a:lstStyle/>
          <a:p>
            <a:pPr algn="just">
              <a:defRPr/>
            </a:pPr>
            <a:r>
              <a:rPr lang="es-PE" dirty="0"/>
              <a:t> En caso de agresión sexual, el examen médico será practicado exclusivamente por el médico encargado del servicio con la asistencia, si fuera necesario de un profesional auxiliar. </a:t>
            </a:r>
          </a:p>
          <a:p>
            <a:pPr algn="just">
              <a:defRPr/>
            </a:pPr>
            <a:endParaRPr lang="es-PE" dirty="0"/>
          </a:p>
          <a:p>
            <a:pPr algn="just">
              <a:defRPr/>
            </a:pPr>
            <a:r>
              <a:rPr lang="es-PE" dirty="0"/>
              <a:t>Sólo se permitirá la presencia de otras personas previo consentimiento de la persona examinada.</a:t>
            </a:r>
          </a:p>
          <a:p>
            <a:pPr algn="just">
              <a:defRPr/>
            </a:pPr>
            <a:r>
              <a:rPr lang="es-PE" dirty="0"/>
              <a:t> </a:t>
            </a:r>
          </a:p>
          <a:p>
            <a:pPr algn="just">
              <a:defRPr/>
            </a:pPr>
            <a:endParaRPr lang="es-PE" dirty="0"/>
          </a:p>
          <a:p>
            <a:pPr algn="just" eaLnBrk="1" hangingPunct="1">
              <a:defRPr/>
            </a:pPr>
            <a:r>
              <a:rPr lang="es-ES" dirty="0"/>
              <a:t> </a:t>
            </a:r>
            <a:endParaRPr lang="es-PE"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C5E2A156-EA7A-4C48-8648-9448F2DB74EF}"/>
              </a:ext>
            </a:extLst>
          </p:cNvPr>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s-PE" dirty="0"/>
              <a:t>Examen en caso de aborto</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BDEAB7CC-DE52-4A87-BE0B-ECB8BBAA42CF}"/>
              </a:ext>
            </a:extLst>
          </p:cNvPr>
          <p:cNvSpPr>
            <a:spLocks noGrp="1"/>
          </p:cNvSpPr>
          <p:nvPr>
            <p:ph type="subTitle" idx="1"/>
          </p:nvPr>
        </p:nvSpPr>
        <p:spPr>
          <a:xfrm>
            <a:off x="722313" y="2349500"/>
            <a:ext cx="7772400" cy="3959225"/>
          </a:xfrm>
        </p:spPr>
        <p:txBody>
          <a:bodyPr>
            <a:noAutofit/>
          </a:bodyPr>
          <a:lstStyle/>
          <a:p>
            <a:pPr algn="just">
              <a:defRPr/>
            </a:pPr>
            <a:r>
              <a:rPr lang="es-PE" dirty="0"/>
              <a:t> Se hará comprobar la preexistencia del embarazo, los signos demostrativos de la interrupción del mismo, las causas que lo determinaron, los probables autores y las circunstancias que sirvan para la determinación del carácter y gravedad del hecho. </a:t>
            </a:r>
          </a:p>
          <a:p>
            <a:pPr algn="just">
              <a:defRPr/>
            </a:pPr>
            <a:endParaRPr lang="es-PE" dirty="0"/>
          </a:p>
          <a:p>
            <a:pPr algn="just" eaLnBrk="1" hangingPunct="1">
              <a:defRPr/>
            </a:pPr>
            <a:r>
              <a:rPr lang="es-ES" dirty="0"/>
              <a:t> </a:t>
            </a:r>
            <a:endParaRPr lang="es-P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 </a:t>
            </a:r>
            <a:br>
              <a:rPr lang="es-PE" dirty="0"/>
            </a:br>
            <a:br>
              <a:rPr lang="es-PE" dirty="0"/>
            </a:br>
            <a:br>
              <a:rPr lang="es-PE" dirty="0"/>
            </a:br>
            <a:br>
              <a:rPr lang="es-PE" dirty="0"/>
            </a:br>
            <a:r>
              <a:rPr lang="es-PE" dirty="0"/>
              <a:t>EL TESTIMONIO. Capacidad</a:t>
            </a:r>
          </a:p>
        </p:txBody>
      </p:sp>
      <p:sp>
        <p:nvSpPr>
          <p:cNvPr id="3" name="2 Marcador de contenido"/>
          <p:cNvSpPr>
            <a:spLocks noGrp="1"/>
          </p:cNvSpPr>
          <p:nvPr>
            <p:ph idx="1"/>
          </p:nvPr>
        </p:nvSpPr>
        <p:spPr/>
        <p:txBody>
          <a:bodyPr>
            <a:normAutofit lnSpcReduction="10000"/>
          </a:bodyPr>
          <a:lstStyle/>
          <a:p>
            <a:pPr algn="just"/>
            <a:endParaRPr lang="es-PE" sz="2400" dirty="0">
              <a:latin typeface="Arial" pitchFamily="34" charset="0"/>
              <a:cs typeface="Arial" pitchFamily="34" charset="0"/>
            </a:endParaRPr>
          </a:p>
          <a:p>
            <a:pPr algn="just"/>
            <a:r>
              <a:rPr lang="es-PE" sz="2400" dirty="0">
                <a:latin typeface="Arial" pitchFamily="34" charset="0"/>
                <a:cs typeface="Arial" pitchFamily="34" charset="0"/>
              </a:rPr>
              <a:t>1. Toda persona es, en principio, hábil para prestar testimonio, excepto el inhábil por razones naturales o el impedido por la Ley.</a:t>
            </a:r>
          </a:p>
          <a:p>
            <a:pPr algn="just"/>
            <a:r>
              <a:rPr lang="es-PE" sz="2400" dirty="0">
                <a:latin typeface="Arial" pitchFamily="34" charset="0"/>
                <a:cs typeface="Arial" pitchFamily="34" charset="0"/>
              </a:rPr>
              <a:t> </a:t>
            </a:r>
          </a:p>
          <a:p>
            <a:pPr algn="just"/>
            <a:r>
              <a:rPr lang="es-PE" sz="2400" dirty="0">
                <a:latin typeface="Arial" pitchFamily="34" charset="0"/>
                <a:cs typeface="Arial" pitchFamily="34" charset="0"/>
              </a:rPr>
              <a:t>2. Si para valorar el testimonio es necesario verificar la idoneidad física o psíquica del testigo, se realizarán las indagaciones necesarias y, en especial, la realización de las pericias que correspondan. Esta última prueba podrá ser ordenada de oficio por el Juez.</a:t>
            </a:r>
          </a:p>
          <a:p>
            <a:pPr algn="just"/>
            <a:r>
              <a:rPr lang="es-PE" sz="2400" dirty="0">
                <a:latin typeface="Arial" pitchFamily="34" charset="0"/>
                <a:cs typeface="Arial" pitchFamily="34" charset="0"/>
              </a:rPr>
              <a:t> </a:t>
            </a:r>
          </a:p>
          <a:p>
            <a:endParaRPr lang="es-PE"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DF6D1DC-80B4-48F3-B380-DF51DB6B7683}"/>
              </a:ext>
            </a:extLst>
          </p:cNvPr>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es-PE" b="1" dirty="0"/>
              <a:t>Preexistencia y Valorización</a:t>
            </a: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3034C4B4-1D50-451A-8EC4-AE96ABF1D1F9}"/>
              </a:ext>
            </a:extLst>
          </p:cNvPr>
          <p:cNvSpPr>
            <a:spLocks noGrp="1"/>
          </p:cNvSpPr>
          <p:nvPr>
            <p:ph type="subTitle" idx="1"/>
          </p:nvPr>
        </p:nvSpPr>
        <p:spPr>
          <a:xfrm>
            <a:off x="722313" y="2349500"/>
            <a:ext cx="7772400" cy="3959225"/>
          </a:xfrm>
        </p:spPr>
        <p:txBody>
          <a:bodyPr>
            <a:noAutofit/>
          </a:bodyPr>
          <a:lstStyle/>
          <a:p>
            <a:pPr algn="just">
              <a:defRPr/>
            </a:pPr>
            <a:r>
              <a:rPr lang="es-PE" dirty="0"/>
              <a:t>En los delitos contra el patrimonio </a:t>
            </a:r>
            <a:r>
              <a:rPr lang="es-PE" b="1" dirty="0"/>
              <a:t>deberá acreditarse la preexistencia de la cosa materia </a:t>
            </a:r>
            <a:r>
              <a:rPr lang="es-PE" dirty="0"/>
              <a:t>del delito, con cualquier medio de prueba idóneo.</a:t>
            </a:r>
          </a:p>
          <a:p>
            <a:pPr algn="just">
              <a:defRPr/>
            </a:pPr>
            <a:r>
              <a:rPr lang="es-PE" b="1" dirty="0"/>
              <a:t>La valorización de las cosas </a:t>
            </a:r>
            <a:r>
              <a:rPr lang="es-PE" dirty="0"/>
              <a:t>o bienes o la determinación del importe del perjuicio o daños sufridos, cuando corresponda, se hará </a:t>
            </a:r>
            <a:r>
              <a:rPr lang="es-PE" b="1" dirty="0"/>
              <a:t>pericialmente</a:t>
            </a:r>
            <a:r>
              <a:rPr lang="es-PE" dirty="0"/>
              <a:t>, salvo que no resulte necesario hacerlo por existir otro medio de prueba idóneo o sea posible una estimación judicial por su simplicidad o evidencia.</a:t>
            </a:r>
          </a:p>
          <a:p>
            <a:pPr algn="just">
              <a:defRPr/>
            </a:pPr>
            <a:r>
              <a:rPr lang="es-PE" dirty="0"/>
              <a:t> </a:t>
            </a:r>
          </a:p>
          <a:p>
            <a:pPr>
              <a:defRPr/>
            </a:pPr>
            <a:r>
              <a:rPr lang="es-PE" dirty="0"/>
              <a:t> </a:t>
            </a:r>
          </a:p>
          <a:p>
            <a:pPr algn="just">
              <a:defRPr/>
            </a:pPr>
            <a:endParaRPr lang="es-PE" dirty="0"/>
          </a:p>
          <a:p>
            <a:pPr algn="just" eaLnBrk="1" hangingPunct="1">
              <a:defRPr/>
            </a:pPr>
            <a:r>
              <a:rPr lang="es-ES" dirty="0"/>
              <a:t> </a:t>
            </a:r>
            <a:endParaRPr lang="es-PE"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B35D4B3-5953-40B5-88E9-21F0F4F95B80}"/>
              </a:ext>
            </a:extLst>
          </p:cNvPr>
          <p:cNvSpPr>
            <a:spLocks noGrp="1"/>
          </p:cNvSpPr>
          <p:nvPr>
            <p:ph type="ctrTitle"/>
          </p:nvPr>
        </p:nvSpPr>
        <p:spPr>
          <a:xfrm>
            <a:off x="1431925" y="360363"/>
            <a:ext cx="7407275" cy="1471612"/>
          </a:xfrm>
        </p:spPr>
        <p:txBody>
          <a:bodyPr/>
          <a:lstStyle/>
          <a:p>
            <a:pPr eaLnBrk="1" fontAlgn="auto" hangingPunct="1">
              <a:spcAft>
                <a:spcPts val="0"/>
              </a:spcAft>
              <a:defRPr/>
            </a:pPr>
            <a:endParaRPr lang="es-PE" dirty="0">
              <a:solidFill>
                <a:schemeClr val="tx2">
                  <a:satMod val="130000"/>
                </a:schemeClr>
              </a:solidFill>
            </a:endParaRPr>
          </a:p>
        </p:txBody>
      </p:sp>
      <p:sp>
        <p:nvSpPr>
          <p:cNvPr id="3" name="2 Subtítulo">
            <a:extLst>
              <a:ext uri="{FF2B5EF4-FFF2-40B4-BE49-F238E27FC236}">
                <a16:creationId xmlns:a16="http://schemas.microsoft.com/office/drawing/2014/main" id="{D898E8E2-B2BA-437A-9F15-AA93207BB5C7}"/>
              </a:ext>
            </a:extLst>
          </p:cNvPr>
          <p:cNvSpPr>
            <a:spLocks noGrp="1"/>
          </p:cNvSpPr>
          <p:nvPr>
            <p:ph type="subTitle" idx="1"/>
          </p:nvPr>
        </p:nvSpPr>
        <p:spPr>
          <a:xfrm>
            <a:off x="722313" y="2349500"/>
            <a:ext cx="7772400" cy="3959225"/>
          </a:xfrm>
        </p:spPr>
        <p:txBody>
          <a:bodyPr>
            <a:noAutofit/>
          </a:bodyPr>
          <a:lstStyle/>
          <a:p>
            <a:pPr algn="just" eaLnBrk="1" fontAlgn="auto" hangingPunct="1">
              <a:spcAft>
                <a:spcPts val="0"/>
              </a:spcAft>
              <a:defRPr/>
            </a:pPr>
            <a:r>
              <a:rPr lang="es-PE" dirty="0"/>
              <a:t>Muchas Gracias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dirty="0"/>
          </a:p>
        </p:txBody>
      </p:sp>
      <p:sp>
        <p:nvSpPr>
          <p:cNvPr id="3" name="2 Marcador de contenido"/>
          <p:cNvSpPr>
            <a:spLocks noGrp="1"/>
          </p:cNvSpPr>
          <p:nvPr>
            <p:ph idx="1"/>
          </p:nvPr>
        </p:nvSpPr>
        <p:spPr/>
        <p:txBody>
          <a:bodyPr/>
          <a:lstStyle/>
          <a:p>
            <a:endParaRPr lang="es-PE" dirty="0"/>
          </a:p>
          <a:p>
            <a:r>
              <a:rPr lang="es-PE" sz="2000" dirty="0">
                <a:latin typeface="Arial" pitchFamily="34" charset="0"/>
                <a:cs typeface="Arial" pitchFamily="34" charset="0"/>
              </a:rPr>
              <a:t>MUCHAS GRACIAS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a:t>OBLIGACIONES</a:t>
            </a:r>
          </a:p>
        </p:txBody>
      </p:sp>
      <p:sp>
        <p:nvSpPr>
          <p:cNvPr id="3" name="2 Marcador de contenido"/>
          <p:cNvSpPr>
            <a:spLocks noGrp="1"/>
          </p:cNvSpPr>
          <p:nvPr>
            <p:ph idx="1"/>
          </p:nvPr>
        </p:nvSpPr>
        <p:spPr/>
        <p:txBody>
          <a:bodyPr>
            <a:normAutofit/>
          </a:bodyPr>
          <a:lstStyle/>
          <a:p>
            <a:pPr algn="just"/>
            <a:r>
              <a:rPr lang="es-PE" sz="2200" dirty="0">
                <a:latin typeface="Arial" pitchFamily="34" charset="0"/>
                <a:cs typeface="Arial" pitchFamily="34" charset="0"/>
              </a:rPr>
              <a:t> </a:t>
            </a:r>
          </a:p>
          <a:p>
            <a:pPr algn="just"/>
            <a:r>
              <a:rPr lang="es-PE" sz="2200" dirty="0">
                <a:latin typeface="Arial" pitchFamily="34" charset="0"/>
                <a:cs typeface="Arial" pitchFamily="34" charset="0"/>
              </a:rPr>
              <a:t>Deber de concurrir, salvo las excepciones legales correspondientes, y de responder a la verdad a las preguntas que se le hagan. </a:t>
            </a:r>
          </a:p>
          <a:p>
            <a:pPr algn="just"/>
            <a:endParaRPr lang="es-PE" sz="2200" dirty="0">
              <a:latin typeface="Arial" pitchFamily="34" charset="0"/>
              <a:cs typeface="Arial" pitchFamily="34" charset="0"/>
            </a:endParaRPr>
          </a:p>
          <a:p>
            <a:pPr algn="just"/>
            <a:r>
              <a:rPr lang="es-PE" sz="2200" dirty="0">
                <a:latin typeface="Arial" pitchFamily="34" charset="0"/>
                <a:cs typeface="Arial" pitchFamily="34" charset="0"/>
              </a:rPr>
              <a:t>La comparecencia del testigo constituirá siempre suficiente justificación cuando su presencia fuere requerida simultáneamente para dar cumplimiento a obligaciones laborales, educativas o de otra naturaleza y no le ocasionará consecuencias jurídicas adversas bajo circunstancia alguna.</a:t>
            </a:r>
          </a:p>
          <a:p>
            <a:pPr algn="just"/>
            <a:r>
              <a:rPr lang="es-PE" sz="2200" dirty="0">
                <a:latin typeface="Arial" pitchFamily="34" charset="0"/>
                <a:cs typeface="Arial" pitchFamily="34" charset="0"/>
              </a:rPr>
              <a:t> </a:t>
            </a:r>
          </a:p>
          <a:p>
            <a:endParaRPr lang="es-PE" dirty="0"/>
          </a:p>
          <a:p>
            <a:endParaRPr lang="es-P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dirty="0"/>
              <a:t>DERECHOS</a:t>
            </a:r>
          </a:p>
        </p:txBody>
      </p:sp>
      <p:sp>
        <p:nvSpPr>
          <p:cNvPr id="3" name="2 Marcador de contenido"/>
          <p:cNvSpPr>
            <a:spLocks noGrp="1"/>
          </p:cNvSpPr>
          <p:nvPr>
            <p:ph idx="1"/>
          </p:nvPr>
        </p:nvSpPr>
        <p:spPr/>
        <p:txBody>
          <a:bodyPr>
            <a:normAutofit lnSpcReduction="10000"/>
          </a:bodyPr>
          <a:lstStyle/>
          <a:p>
            <a:pPr algn="just"/>
            <a:r>
              <a:rPr lang="es-PE" sz="2200" b="1" dirty="0">
                <a:latin typeface="Arial" pitchFamily="34" charset="0"/>
                <a:cs typeface="Arial" pitchFamily="34" charset="0"/>
              </a:rPr>
              <a:t>N</a:t>
            </a:r>
            <a:r>
              <a:rPr lang="es-PE" sz="2200" dirty="0">
                <a:latin typeface="Arial" pitchFamily="34" charset="0"/>
                <a:cs typeface="Arial" pitchFamily="34" charset="0"/>
              </a:rPr>
              <a:t>o puede ser obligado a declarar sobre hechos de los cuales </a:t>
            </a:r>
            <a:r>
              <a:rPr lang="es-PE" sz="2200" b="1" dirty="0">
                <a:latin typeface="Arial" pitchFamily="34" charset="0"/>
                <a:cs typeface="Arial" pitchFamily="34" charset="0"/>
              </a:rPr>
              <a:t>podría surgir su responsabilidad penal</a:t>
            </a:r>
            <a:r>
              <a:rPr lang="es-PE" sz="2200" dirty="0">
                <a:latin typeface="Arial" panose="020B0604020202020204" pitchFamily="34" charset="0"/>
                <a:cs typeface="Arial" pitchFamily="34" charset="0"/>
              </a:rPr>
              <a:t>. </a:t>
            </a:r>
          </a:p>
          <a:p>
            <a:pPr algn="just"/>
            <a:endParaRPr lang="es-PE" sz="2200" dirty="0">
              <a:latin typeface="Arial" panose="020B0604020202020204" pitchFamily="34" charset="0"/>
              <a:cs typeface="Arial" pitchFamily="34" charset="0"/>
            </a:endParaRPr>
          </a:p>
          <a:p>
            <a:pPr algn="just"/>
            <a:r>
              <a:rPr lang="es-PE" sz="2200" dirty="0">
                <a:latin typeface="Arial" panose="020B0604020202020204" pitchFamily="34" charset="0"/>
                <a:cs typeface="Arial" pitchFamily="34" charset="0"/>
              </a:rPr>
              <a:t>No puede ser obligado a declarar cuando pudiere incriminar a cónyuge del imputado, los parientes dentro del cuarto grado de consanguinidad o segundo de afinidad, y aquel que tuviera relación de convivencia con él. </a:t>
            </a:r>
          </a:p>
          <a:p>
            <a:pPr algn="just"/>
            <a:endParaRPr lang="es-PE" sz="2200" dirty="0">
              <a:latin typeface="Arial" panose="020B0604020202020204" pitchFamily="34" charset="0"/>
              <a:cs typeface="Arial" pitchFamily="34" charset="0"/>
            </a:endParaRPr>
          </a:p>
          <a:p>
            <a:pPr algn="just"/>
            <a:r>
              <a:rPr lang="es-PE" sz="2200" dirty="0">
                <a:latin typeface="Arial" panose="020B0604020202020204" pitchFamily="34" charset="0"/>
                <a:cs typeface="Arial" pitchFamily="34" charset="0"/>
              </a:rPr>
              <a:t>Se extiende a los parientes por adopción, y respecto de los cónyuges o convivientes aún cuando haya cesado el vínculo conyugal o convivencial. </a:t>
            </a:r>
          </a:p>
          <a:p>
            <a:pPr algn="just"/>
            <a:r>
              <a:rPr lang="es-PE" sz="2200" dirty="0">
                <a:latin typeface="Arial" panose="020B0604020202020204" pitchFamily="34" charset="0"/>
                <a:cs typeface="Arial" pitchFamily="34" charset="0"/>
              </a:rPr>
              <a:t> </a:t>
            </a:r>
          </a:p>
          <a:p>
            <a:endParaRPr lang="es-PE"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2968</Words>
  <Application>Microsoft Office PowerPoint</Application>
  <PresentationFormat>Presentación en pantalla (4:3)</PresentationFormat>
  <Paragraphs>315</Paragraphs>
  <Slides>72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72</vt:i4>
      </vt:variant>
    </vt:vector>
  </HeadingPairs>
  <TitlesOfParts>
    <vt:vector size="77" baseType="lpstr">
      <vt:lpstr>Arial</vt:lpstr>
      <vt:lpstr>Calibri</vt:lpstr>
      <vt:lpstr>Constantia</vt:lpstr>
      <vt:lpstr>Wingdings 2</vt:lpstr>
      <vt:lpstr>Flujo</vt:lpstr>
      <vt:lpstr>LOS MEDIOS DE PRUEBA</vt:lpstr>
      <vt:lpstr>            LOS MEDIOS DE PRUEBA</vt:lpstr>
      <vt:lpstr>            LOS MEDIOS DE PRUEBA</vt:lpstr>
      <vt:lpstr>            LOS MEDIOS DE PRUEBA</vt:lpstr>
      <vt:lpstr>       La Confesión. Valor</vt:lpstr>
      <vt:lpstr>EFECTOS </vt:lpstr>
      <vt:lpstr>     EL TESTIMONIO. Capacidad</vt:lpstr>
      <vt:lpstr>OBLIGACIONES</vt:lpstr>
      <vt:lpstr>DERECHOS</vt:lpstr>
      <vt:lpstr>DERECHOS</vt:lpstr>
      <vt:lpstr>Deberán abstenerse de declarar</vt:lpstr>
      <vt:lpstr>Deberán abstenerse de declarar</vt:lpstr>
      <vt:lpstr>Deberán abstenerse de declarar</vt:lpstr>
      <vt:lpstr>Contenido de la declaración</vt:lpstr>
      <vt:lpstr>Prohibiciones</vt:lpstr>
      <vt:lpstr>TESTIMONIOS de Altos dignatarios y otros</vt:lpstr>
      <vt:lpstr>Desarrollo del interrogatorio</vt:lpstr>
      <vt:lpstr>Desarrollo del interrogatorio</vt:lpstr>
      <vt:lpstr>Desarrollo del interrogatorio</vt:lpstr>
      <vt:lpstr>Desarrollo del interrogatorio</vt:lpstr>
      <vt:lpstr>Desarrollo del interrogatorio</vt:lpstr>
      <vt:lpstr>Testimonios especiales </vt:lpstr>
      <vt:lpstr>Testimonios especiales</vt:lpstr>
      <vt:lpstr>Testimonios especiales</vt:lpstr>
      <vt:lpstr>PRUEBA PERICIAL Y PERITO</vt:lpstr>
      <vt:lpstr>POLICIA CIENTIFICA</vt:lpstr>
      <vt:lpstr>Prueba pericial. Procedencia</vt:lpstr>
      <vt:lpstr>Nombramiento</vt:lpstr>
      <vt:lpstr>Nombramiento</vt:lpstr>
      <vt:lpstr>Nombramiento</vt:lpstr>
      <vt:lpstr>Nombramiento</vt:lpstr>
      <vt:lpstr>Procedimiento de designación y obligaciones del perito.</vt:lpstr>
      <vt:lpstr>Procedimiento de designación y obligaciones del perito.</vt:lpstr>
      <vt:lpstr>Procedimiento de designación y obligaciones del perito.</vt:lpstr>
      <vt:lpstr>Perito de parte</vt:lpstr>
      <vt:lpstr>Contenido del informe pericial oficial</vt:lpstr>
      <vt:lpstr>Contenido del informe pericial oficial</vt:lpstr>
      <vt:lpstr>Contenido del informe pericial oficial. Prohibiciones</vt:lpstr>
      <vt:lpstr>Examen pericial</vt:lpstr>
      <vt:lpstr>Examen pericial</vt:lpstr>
      <vt:lpstr>EL CAREO</vt:lpstr>
      <vt:lpstr>EL CAREO</vt:lpstr>
      <vt:lpstr>EL CAREO.  REGLAS</vt:lpstr>
      <vt:lpstr>DOCUMENTO</vt:lpstr>
      <vt:lpstr>PRUEBA DOCUMENTAL</vt:lpstr>
      <vt:lpstr>PRUEBA DOCUMENTAL</vt:lpstr>
      <vt:lpstr>Reconocimiento de documento</vt:lpstr>
      <vt:lpstr>EL RECONOCIMIENTO</vt:lpstr>
      <vt:lpstr>EL RECONOCIMIENTO</vt:lpstr>
      <vt:lpstr>EL RECONOCIMIENTO</vt:lpstr>
      <vt:lpstr>EL RECONOCIMIENTO</vt:lpstr>
      <vt:lpstr>EL RECONOCIMIENTO</vt:lpstr>
      <vt:lpstr>Reconocimiento de cosas</vt:lpstr>
      <vt:lpstr>LA INSPECCIÓN JUDICIAL Y LA RECONSTRUCCIÓN</vt:lpstr>
      <vt:lpstr>LA INSPECCIÓN JUDICIAL Y LA RECONSTRUCCIÓN</vt:lpstr>
      <vt:lpstr>LA INSPECCIÓN JUDICIAL Y LA RECONSTRUCCIÓN</vt:lpstr>
      <vt:lpstr>Levantamiento de cadáver</vt:lpstr>
      <vt:lpstr>Levantamiento de cadáver</vt:lpstr>
      <vt:lpstr>Levantamiento de cadáver</vt:lpstr>
      <vt:lpstr>Levantamiento de cadáver</vt:lpstr>
      <vt:lpstr>Levantamiento de cadáver</vt:lpstr>
      <vt:lpstr>Necropsia</vt:lpstr>
      <vt:lpstr>Necropsia</vt:lpstr>
      <vt:lpstr>Necropsia</vt:lpstr>
      <vt:lpstr>Embalsamamiento de cadáver</vt:lpstr>
      <vt:lpstr>Examen de vísceras y materias sospechosas</vt:lpstr>
      <vt:lpstr>Examen de lesiones y de agresión sexual</vt:lpstr>
      <vt:lpstr>Examen de lesiones y de agresión sexual</vt:lpstr>
      <vt:lpstr>Examen en caso de aborto</vt:lpstr>
      <vt:lpstr>Preexistencia y Valorización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VIII. Sistemas de Valoración de la Prueba:</dc:title>
  <dc:creator>pj</dc:creator>
  <cp:lastModifiedBy>victor jimmy arbulu  martinez</cp:lastModifiedBy>
  <cp:revision>64</cp:revision>
  <dcterms:created xsi:type="dcterms:W3CDTF">2012-06-16T14:16:26Z</dcterms:created>
  <dcterms:modified xsi:type="dcterms:W3CDTF">2019-02-07T00:54:41Z</dcterms:modified>
</cp:coreProperties>
</file>