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53"/>
  </p:notesMasterIdLst>
  <p:sldIdLst>
    <p:sldId id="282" r:id="rId2"/>
    <p:sldId id="415" r:id="rId3"/>
    <p:sldId id="284" r:id="rId4"/>
    <p:sldId id="412" r:id="rId5"/>
    <p:sldId id="413" r:id="rId6"/>
    <p:sldId id="285" r:id="rId7"/>
    <p:sldId id="370" r:id="rId8"/>
    <p:sldId id="371" r:id="rId9"/>
    <p:sldId id="372" r:id="rId10"/>
    <p:sldId id="373" r:id="rId11"/>
    <p:sldId id="374" r:id="rId12"/>
    <p:sldId id="375" r:id="rId13"/>
    <p:sldId id="376" r:id="rId14"/>
    <p:sldId id="377" r:id="rId15"/>
    <p:sldId id="378" r:id="rId16"/>
    <p:sldId id="286" r:id="rId17"/>
    <p:sldId id="379" r:id="rId18"/>
    <p:sldId id="380" r:id="rId19"/>
    <p:sldId id="381" r:id="rId20"/>
    <p:sldId id="386" r:id="rId21"/>
    <p:sldId id="387" r:id="rId22"/>
    <p:sldId id="388" r:id="rId23"/>
    <p:sldId id="389" r:id="rId24"/>
    <p:sldId id="390" r:id="rId25"/>
    <p:sldId id="406" r:id="rId26"/>
    <p:sldId id="391" r:id="rId27"/>
    <p:sldId id="392" r:id="rId28"/>
    <p:sldId id="393" r:id="rId29"/>
    <p:sldId id="394" r:id="rId30"/>
    <p:sldId id="395" r:id="rId31"/>
    <p:sldId id="396" r:id="rId32"/>
    <p:sldId id="397" r:id="rId33"/>
    <p:sldId id="398" r:id="rId34"/>
    <p:sldId id="399" r:id="rId35"/>
    <p:sldId id="417" r:id="rId36"/>
    <p:sldId id="427" r:id="rId37"/>
    <p:sldId id="426" r:id="rId38"/>
    <p:sldId id="424" r:id="rId39"/>
    <p:sldId id="428" r:id="rId40"/>
    <p:sldId id="429" r:id="rId41"/>
    <p:sldId id="430" r:id="rId42"/>
    <p:sldId id="431" r:id="rId43"/>
    <p:sldId id="425" r:id="rId44"/>
    <p:sldId id="407" r:id="rId45"/>
    <p:sldId id="408" r:id="rId46"/>
    <p:sldId id="410" r:id="rId47"/>
    <p:sldId id="411" r:id="rId48"/>
    <p:sldId id="401" r:id="rId49"/>
    <p:sldId id="382" r:id="rId50"/>
    <p:sldId id="404" r:id="rId51"/>
    <p:sldId id="365" r:id="rId52"/>
  </p:sldIdLst>
  <p:sldSz cx="9144000" cy="6858000" type="screen4x3"/>
  <p:notesSz cx="6858000" cy="9144000"/>
  <p:defaultTextStyle>
    <a:defPPr>
      <a:defRPr lang="es-PE"/>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8" autoAdjust="0"/>
    <p:restoredTop sz="94454" autoAdjust="0"/>
  </p:normalViewPr>
  <p:slideViewPr>
    <p:cSldViewPr>
      <p:cViewPr varScale="1">
        <p:scale>
          <a:sx n="84" d="100"/>
          <a:sy n="84" d="100"/>
        </p:scale>
        <p:origin x="7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C600D6-35DC-4724-AB58-AF8B016C51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s-419"/>
          </a:p>
        </p:txBody>
      </p:sp>
      <p:sp>
        <p:nvSpPr>
          <p:cNvPr id="3" name="Marcador de fecha 2">
            <a:extLst>
              <a:ext uri="{FF2B5EF4-FFF2-40B4-BE49-F238E27FC236}">
                <a16:creationId xmlns:a16="http://schemas.microsoft.com/office/drawing/2014/main" id="{0D32A0B8-D22F-41E4-8FCD-62B5DBA0488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485B5F93-16BC-4370-B9CA-207B9CFF884B}" type="datetimeFigureOut">
              <a:rPr lang="es-419"/>
              <a:pPr>
                <a:defRPr/>
              </a:pPr>
              <a:t>6/2/2019</a:t>
            </a:fld>
            <a:endParaRPr lang="es-419"/>
          </a:p>
        </p:txBody>
      </p:sp>
      <p:sp>
        <p:nvSpPr>
          <p:cNvPr id="4" name="Marcador de imagen de diapositiva 3">
            <a:extLst>
              <a:ext uri="{FF2B5EF4-FFF2-40B4-BE49-F238E27FC236}">
                <a16:creationId xmlns:a16="http://schemas.microsoft.com/office/drawing/2014/main" id="{5D4CDE9E-F84A-455F-9C65-09151A46F44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419" noProof="0"/>
          </a:p>
        </p:txBody>
      </p:sp>
      <p:sp>
        <p:nvSpPr>
          <p:cNvPr id="5" name="Marcador de notas 4">
            <a:extLst>
              <a:ext uri="{FF2B5EF4-FFF2-40B4-BE49-F238E27FC236}">
                <a16:creationId xmlns:a16="http://schemas.microsoft.com/office/drawing/2014/main" id="{F44F9ADD-035D-4A63-B050-CEA316DC875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419" noProof="0"/>
          </a:p>
        </p:txBody>
      </p:sp>
      <p:sp>
        <p:nvSpPr>
          <p:cNvPr id="6" name="Marcador de pie de página 5">
            <a:extLst>
              <a:ext uri="{FF2B5EF4-FFF2-40B4-BE49-F238E27FC236}">
                <a16:creationId xmlns:a16="http://schemas.microsoft.com/office/drawing/2014/main" id="{3D4A4AF1-8AE7-40D3-8514-BDE64701E55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s-419"/>
          </a:p>
        </p:txBody>
      </p:sp>
      <p:sp>
        <p:nvSpPr>
          <p:cNvPr id="7" name="Marcador de número de diapositiva 6">
            <a:extLst>
              <a:ext uri="{FF2B5EF4-FFF2-40B4-BE49-F238E27FC236}">
                <a16:creationId xmlns:a16="http://schemas.microsoft.com/office/drawing/2014/main" id="{553F95A1-6071-4671-818B-6C68B1E2E6B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581173B0-6670-4BE0-87AD-D7DCB7E6CD13}" type="slidenum">
              <a:rPr lang="es-419"/>
              <a:pPr>
                <a:defRPr/>
              </a:pPr>
              <a:t>‹Nº›</a:t>
            </a:fld>
            <a:endParaRPr lang="es-419"/>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D782FCC-C7B2-4FA3-8397-383D53E788C8}"/>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12F733D7-2199-46D2-AD9A-18F221658629}"/>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146A32E6-DD41-45DC-9123-9D589B4A1613}"/>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13" name="Rectangle 5">
                <a:extLst>
                  <a:ext uri="{FF2B5EF4-FFF2-40B4-BE49-F238E27FC236}">
                    <a16:creationId xmlns:a16="http://schemas.microsoft.com/office/drawing/2014/main" id="{CD7015C9-3142-4906-8615-C40214F33847}"/>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grpSp>
          <p:nvGrpSpPr>
            <p:cNvPr id="6" name="Group 6">
              <a:extLst>
                <a:ext uri="{FF2B5EF4-FFF2-40B4-BE49-F238E27FC236}">
                  <a16:creationId xmlns:a16="http://schemas.microsoft.com/office/drawing/2014/main" id="{C7493965-4C65-4F32-970A-C1AC399FBE83}"/>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1287E59-8770-4E19-B0B2-A35B198E7120}"/>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11" name="Rectangle 8">
                <a:extLst>
                  <a:ext uri="{FF2B5EF4-FFF2-40B4-BE49-F238E27FC236}">
                    <a16:creationId xmlns:a16="http://schemas.microsoft.com/office/drawing/2014/main" id="{ED32E092-D7A1-4C0E-9A7A-7FCA70AE6363}"/>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sp>
          <p:nvSpPr>
            <p:cNvPr id="7" name="Rectangle 9">
              <a:extLst>
                <a:ext uri="{FF2B5EF4-FFF2-40B4-BE49-F238E27FC236}">
                  <a16:creationId xmlns:a16="http://schemas.microsoft.com/office/drawing/2014/main" id="{F8B7D270-F332-47E6-B093-D5E8DED8BE7E}"/>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8" name="Rectangle 10">
              <a:extLst>
                <a:ext uri="{FF2B5EF4-FFF2-40B4-BE49-F238E27FC236}">
                  <a16:creationId xmlns:a16="http://schemas.microsoft.com/office/drawing/2014/main" id="{8E086862-0377-409A-9D42-8539987B19AA}"/>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9" name="Rectangle 11">
              <a:extLst>
                <a:ext uri="{FF2B5EF4-FFF2-40B4-BE49-F238E27FC236}">
                  <a16:creationId xmlns:a16="http://schemas.microsoft.com/office/drawing/2014/main" id="{44CD3F09-E67C-447B-9783-F3E79BD434F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sp>
        <p:nvSpPr>
          <p:cNvPr id="385036"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385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a:extLst>
              <a:ext uri="{FF2B5EF4-FFF2-40B4-BE49-F238E27FC236}">
                <a16:creationId xmlns:a16="http://schemas.microsoft.com/office/drawing/2014/main" id="{FBF39007-6519-400C-B8AD-F59497056DA4}"/>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a:extLst>
              <a:ext uri="{FF2B5EF4-FFF2-40B4-BE49-F238E27FC236}">
                <a16:creationId xmlns:a16="http://schemas.microsoft.com/office/drawing/2014/main" id="{C1F4DDDC-5676-40E5-9B17-FF10178A37E2}"/>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a:extLst>
              <a:ext uri="{FF2B5EF4-FFF2-40B4-BE49-F238E27FC236}">
                <a16:creationId xmlns:a16="http://schemas.microsoft.com/office/drawing/2014/main" id="{B72CA39B-2E08-4889-A855-A7E8AF27416D}"/>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86B0F3A-35A0-422C-A6A5-C22629D4FDF7}" type="slidenum">
              <a:rPr lang="es-ES" altLang="es-419"/>
              <a:pPr>
                <a:defRPr/>
              </a:pPr>
              <a:t>‹Nº›</a:t>
            </a:fld>
            <a:endParaRPr lang="es-ES" altLang="es-419"/>
          </a:p>
        </p:txBody>
      </p:sp>
    </p:spTree>
    <p:extLst>
      <p:ext uri="{BB962C8B-B14F-4D97-AF65-F5344CB8AC3E}">
        <p14:creationId xmlns:p14="http://schemas.microsoft.com/office/powerpoint/2010/main" val="90954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7A62E137-D894-463A-940B-8A2E8BF994FB}"/>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81764C94-6370-4B8C-95F9-03047815DC1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E701436D-79E8-41AB-8B53-D465E36FF849}"/>
              </a:ext>
            </a:extLst>
          </p:cNvPr>
          <p:cNvSpPr>
            <a:spLocks noGrp="1" noChangeArrowheads="1"/>
          </p:cNvSpPr>
          <p:nvPr>
            <p:ph type="sldNum" sz="quarter" idx="12"/>
          </p:nvPr>
        </p:nvSpPr>
        <p:spPr>
          <a:ln/>
        </p:spPr>
        <p:txBody>
          <a:bodyPr/>
          <a:lstStyle>
            <a:lvl1pPr>
              <a:defRPr/>
            </a:lvl1pPr>
          </a:lstStyle>
          <a:p>
            <a:pPr>
              <a:defRPr/>
            </a:pPr>
            <a:fld id="{362F7EBC-2A72-45A3-9879-CA3B2B387E27}" type="slidenum">
              <a:rPr lang="es-ES" altLang="es-419"/>
              <a:pPr>
                <a:defRPr/>
              </a:pPr>
              <a:t>‹Nº›</a:t>
            </a:fld>
            <a:endParaRPr lang="es-ES" altLang="es-419"/>
          </a:p>
        </p:txBody>
      </p:sp>
    </p:spTree>
    <p:extLst>
      <p:ext uri="{BB962C8B-B14F-4D97-AF65-F5344CB8AC3E}">
        <p14:creationId xmlns:p14="http://schemas.microsoft.com/office/powerpoint/2010/main" val="254653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a:t>Haga clic para modificar el estilo de título del patrón</a:t>
            </a:r>
            <a:endParaRPr lang="es-PE"/>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8F0FB97C-CEE5-486A-9A54-6564ED3F0106}"/>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59C8EC09-AE52-4176-9136-87771C0AFE9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33AD49D0-C9AE-4F58-96E9-62BDB423DE7D}"/>
              </a:ext>
            </a:extLst>
          </p:cNvPr>
          <p:cNvSpPr>
            <a:spLocks noGrp="1" noChangeArrowheads="1"/>
          </p:cNvSpPr>
          <p:nvPr>
            <p:ph type="sldNum" sz="quarter" idx="12"/>
          </p:nvPr>
        </p:nvSpPr>
        <p:spPr>
          <a:ln/>
        </p:spPr>
        <p:txBody>
          <a:bodyPr/>
          <a:lstStyle>
            <a:lvl1pPr>
              <a:defRPr/>
            </a:lvl1pPr>
          </a:lstStyle>
          <a:p>
            <a:pPr>
              <a:defRPr/>
            </a:pPr>
            <a:fld id="{33713B5C-08F1-4219-8793-42D972060784}" type="slidenum">
              <a:rPr lang="es-ES" altLang="es-419"/>
              <a:pPr>
                <a:defRPr/>
              </a:pPr>
              <a:t>‹Nº›</a:t>
            </a:fld>
            <a:endParaRPr lang="es-ES" altLang="es-419"/>
          </a:p>
        </p:txBody>
      </p:sp>
    </p:spTree>
    <p:extLst>
      <p:ext uri="{BB962C8B-B14F-4D97-AF65-F5344CB8AC3E}">
        <p14:creationId xmlns:p14="http://schemas.microsoft.com/office/powerpoint/2010/main" val="119362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644D3FB5-F281-40C8-A0AC-79C36631B627}"/>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4A1B1C80-FF15-4215-9C09-237EDF79210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D58F583C-7220-455F-AA34-E82BD6E902B1}"/>
              </a:ext>
            </a:extLst>
          </p:cNvPr>
          <p:cNvSpPr>
            <a:spLocks noGrp="1" noChangeArrowheads="1"/>
          </p:cNvSpPr>
          <p:nvPr>
            <p:ph type="sldNum" sz="quarter" idx="12"/>
          </p:nvPr>
        </p:nvSpPr>
        <p:spPr>
          <a:ln/>
        </p:spPr>
        <p:txBody>
          <a:bodyPr/>
          <a:lstStyle>
            <a:lvl1pPr>
              <a:defRPr/>
            </a:lvl1pPr>
          </a:lstStyle>
          <a:p>
            <a:pPr>
              <a:defRPr/>
            </a:pPr>
            <a:fld id="{EDB3D34F-3659-4990-B61C-92C09E4B96FB}" type="slidenum">
              <a:rPr lang="es-ES" altLang="es-419"/>
              <a:pPr>
                <a:defRPr/>
              </a:pPr>
              <a:t>‹Nº›</a:t>
            </a:fld>
            <a:endParaRPr lang="es-ES" altLang="es-419"/>
          </a:p>
        </p:txBody>
      </p:sp>
    </p:spTree>
    <p:extLst>
      <p:ext uri="{BB962C8B-B14F-4D97-AF65-F5344CB8AC3E}">
        <p14:creationId xmlns:p14="http://schemas.microsoft.com/office/powerpoint/2010/main" val="22217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a:extLst>
              <a:ext uri="{FF2B5EF4-FFF2-40B4-BE49-F238E27FC236}">
                <a16:creationId xmlns:a16="http://schemas.microsoft.com/office/drawing/2014/main" id="{E3797C9F-A43C-4DC4-8F79-4ED265AEC8B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C7528B45-B099-412E-B4A0-5973742C888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9117239C-15B2-4E2D-8EFD-DF271C57E348}"/>
              </a:ext>
            </a:extLst>
          </p:cNvPr>
          <p:cNvSpPr>
            <a:spLocks noGrp="1" noChangeArrowheads="1"/>
          </p:cNvSpPr>
          <p:nvPr>
            <p:ph type="sldNum" sz="quarter" idx="12"/>
          </p:nvPr>
        </p:nvSpPr>
        <p:spPr>
          <a:ln/>
        </p:spPr>
        <p:txBody>
          <a:bodyPr/>
          <a:lstStyle>
            <a:lvl1pPr>
              <a:defRPr/>
            </a:lvl1pPr>
          </a:lstStyle>
          <a:p>
            <a:pPr>
              <a:defRPr/>
            </a:pPr>
            <a:fld id="{5F89471F-99FA-4D13-9020-B74A460A5FB3}" type="slidenum">
              <a:rPr lang="es-ES" altLang="es-419"/>
              <a:pPr>
                <a:defRPr/>
              </a:pPr>
              <a:t>‹Nº›</a:t>
            </a:fld>
            <a:endParaRPr lang="es-ES" altLang="es-419"/>
          </a:p>
        </p:txBody>
      </p:sp>
    </p:spTree>
    <p:extLst>
      <p:ext uri="{BB962C8B-B14F-4D97-AF65-F5344CB8AC3E}">
        <p14:creationId xmlns:p14="http://schemas.microsoft.com/office/powerpoint/2010/main" val="52857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1">
            <a:extLst>
              <a:ext uri="{FF2B5EF4-FFF2-40B4-BE49-F238E27FC236}">
                <a16:creationId xmlns:a16="http://schemas.microsoft.com/office/drawing/2014/main" id="{056A3B89-64EF-4CA1-B2E2-BDAA56E7C63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29736E55-927F-4AE4-8B86-0572978183B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A796CC3E-EDC7-4A27-A1DC-58BEB45B885F}"/>
              </a:ext>
            </a:extLst>
          </p:cNvPr>
          <p:cNvSpPr>
            <a:spLocks noGrp="1" noChangeArrowheads="1"/>
          </p:cNvSpPr>
          <p:nvPr>
            <p:ph type="sldNum" sz="quarter" idx="12"/>
          </p:nvPr>
        </p:nvSpPr>
        <p:spPr>
          <a:ln/>
        </p:spPr>
        <p:txBody>
          <a:bodyPr/>
          <a:lstStyle>
            <a:lvl1pPr>
              <a:defRPr/>
            </a:lvl1pPr>
          </a:lstStyle>
          <a:p>
            <a:pPr>
              <a:defRPr/>
            </a:pPr>
            <a:fld id="{76C1829D-4BA1-4B2F-A839-93BFA4A1242E}" type="slidenum">
              <a:rPr lang="es-ES" altLang="es-419"/>
              <a:pPr>
                <a:defRPr/>
              </a:pPr>
              <a:t>‹Nº›</a:t>
            </a:fld>
            <a:endParaRPr lang="es-ES" altLang="es-419"/>
          </a:p>
        </p:txBody>
      </p:sp>
    </p:spTree>
    <p:extLst>
      <p:ext uri="{BB962C8B-B14F-4D97-AF65-F5344CB8AC3E}">
        <p14:creationId xmlns:p14="http://schemas.microsoft.com/office/powerpoint/2010/main" val="354995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11">
            <a:extLst>
              <a:ext uri="{FF2B5EF4-FFF2-40B4-BE49-F238E27FC236}">
                <a16:creationId xmlns:a16="http://schemas.microsoft.com/office/drawing/2014/main" id="{382B2AE4-AB0D-4437-839F-E19B5C40EF02}"/>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12">
            <a:extLst>
              <a:ext uri="{FF2B5EF4-FFF2-40B4-BE49-F238E27FC236}">
                <a16:creationId xmlns:a16="http://schemas.microsoft.com/office/drawing/2014/main" id="{1DA102FB-AA07-4C22-9B90-8FA19D44217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13">
            <a:extLst>
              <a:ext uri="{FF2B5EF4-FFF2-40B4-BE49-F238E27FC236}">
                <a16:creationId xmlns:a16="http://schemas.microsoft.com/office/drawing/2014/main" id="{CE66E737-CA56-4459-A6E8-F2BAF34DDA12}"/>
              </a:ext>
            </a:extLst>
          </p:cNvPr>
          <p:cNvSpPr>
            <a:spLocks noGrp="1" noChangeArrowheads="1"/>
          </p:cNvSpPr>
          <p:nvPr>
            <p:ph type="sldNum" sz="quarter" idx="12"/>
          </p:nvPr>
        </p:nvSpPr>
        <p:spPr>
          <a:ln/>
        </p:spPr>
        <p:txBody>
          <a:bodyPr/>
          <a:lstStyle>
            <a:lvl1pPr>
              <a:defRPr/>
            </a:lvl1pPr>
          </a:lstStyle>
          <a:p>
            <a:pPr>
              <a:defRPr/>
            </a:pPr>
            <a:fld id="{385D7EFD-F333-401F-A2BA-359B7A581820}" type="slidenum">
              <a:rPr lang="es-ES" altLang="es-419"/>
              <a:pPr>
                <a:defRPr/>
              </a:pPr>
              <a:t>‹Nº›</a:t>
            </a:fld>
            <a:endParaRPr lang="es-ES" altLang="es-419"/>
          </a:p>
        </p:txBody>
      </p:sp>
    </p:spTree>
    <p:extLst>
      <p:ext uri="{BB962C8B-B14F-4D97-AF65-F5344CB8AC3E}">
        <p14:creationId xmlns:p14="http://schemas.microsoft.com/office/powerpoint/2010/main" val="349354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Rectangle 11">
            <a:extLst>
              <a:ext uri="{FF2B5EF4-FFF2-40B4-BE49-F238E27FC236}">
                <a16:creationId xmlns:a16="http://schemas.microsoft.com/office/drawing/2014/main" id="{0DD2F0C8-4DC2-47C9-AA5A-A4731B546E16}"/>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12">
            <a:extLst>
              <a:ext uri="{FF2B5EF4-FFF2-40B4-BE49-F238E27FC236}">
                <a16:creationId xmlns:a16="http://schemas.microsoft.com/office/drawing/2014/main" id="{CC05C680-96A6-4427-A57D-D78EF8DD5C1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13">
            <a:extLst>
              <a:ext uri="{FF2B5EF4-FFF2-40B4-BE49-F238E27FC236}">
                <a16:creationId xmlns:a16="http://schemas.microsoft.com/office/drawing/2014/main" id="{A6F4B877-3E41-48EE-B0C9-36711F625FB3}"/>
              </a:ext>
            </a:extLst>
          </p:cNvPr>
          <p:cNvSpPr>
            <a:spLocks noGrp="1" noChangeArrowheads="1"/>
          </p:cNvSpPr>
          <p:nvPr>
            <p:ph type="sldNum" sz="quarter" idx="12"/>
          </p:nvPr>
        </p:nvSpPr>
        <p:spPr>
          <a:ln/>
        </p:spPr>
        <p:txBody>
          <a:bodyPr/>
          <a:lstStyle>
            <a:lvl1pPr>
              <a:defRPr/>
            </a:lvl1pPr>
          </a:lstStyle>
          <a:p>
            <a:pPr>
              <a:defRPr/>
            </a:pPr>
            <a:fld id="{D6827C06-81DA-4695-BDAE-A9BABDDC6F9E}" type="slidenum">
              <a:rPr lang="es-ES" altLang="es-419"/>
              <a:pPr>
                <a:defRPr/>
              </a:pPr>
              <a:t>‹Nº›</a:t>
            </a:fld>
            <a:endParaRPr lang="es-ES" altLang="es-419"/>
          </a:p>
        </p:txBody>
      </p:sp>
    </p:spTree>
    <p:extLst>
      <p:ext uri="{BB962C8B-B14F-4D97-AF65-F5344CB8AC3E}">
        <p14:creationId xmlns:p14="http://schemas.microsoft.com/office/powerpoint/2010/main" val="21743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B06409F5-8A5A-496E-81A1-87DE6994BAFD}"/>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12">
            <a:extLst>
              <a:ext uri="{FF2B5EF4-FFF2-40B4-BE49-F238E27FC236}">
                <a16:creationId xmlns:a16="http://schemas.microsoft.com/office/drawing/2014/main" id="{31CA0746-F25D-41FF-96B8-760955B15B4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13">
            <a:extLst>
              <a:ext uri="{FF2B5EF4-FFF2-40B4-BE49-F238E27FC236}">
                <a16:creationId xmlns:a16="http://schemas.microsoft.com/office/drawing/2014/main" id="{DB375F5D-F782-4500-92BD-D257BE9C8879}"/>
              </a:ext>
            </a:extLst>
          </p:cNvPr>
          <p:cNvSpPr>
            <a:spLocks noGrp="1" noChangeArrowheads="1"/>
          </p:cNvSpPr>
          <p:nvPr>
            <p:ph type="sldNum" sz="quarter" idx="12"/>
          </p:nvPr>
        </p:nvSpPr>
        <p:spPr>
          <a:ln/>
        </p:spPr>
        <p:txBody>
          <a:bodyPr/>
          <a:lstStyle>
            <a:lvl1pPr>
              <a:defRPr/>
            </a:lvl1pPr>
          </a:lstStyle>
          <a:p>
            <a:pPr>
              <a:defRPr/>
            </a:pPr>
            <a:fld id="{67D9EB58-CD70-487A-8F83-B516E9EF9916}" type="slidenum">
              <a:rPr lang="es-ES" altLang="es-419"/>
              <a:pPr>
                <a:defRPr/>
              </a:pPr>
              <a:t>‹Nº›</a:t>
            </a:fld>
            <a:endParaRPr lang="es-ES" altLang="es-419"/>
          </a:p>
        </p:txBody>
      </p:sp>
    </p:spTree>
    <p:extLst>
      <p:ext uri="{BB962C8B-B14F-4D97-AF65-F5344CB8AC3E}">
        <p14:creationId xmlns:p14="http://schemas.microsoft.com/office/powerpoint/2010/main" val="75825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9B0A9351-2298-44B9-AB2B-45DD62E55F44}"/>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F2A07E07-42E3-463D-AEB5-62F74F29885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FAD9A81C-59C7-4B9C-AB54-D62966004C10}"/>
              </a:ext>
            </a:extLst>
          </p:cNvPr>
          <p:cNvSpPr>
            <a:spLocks noGrp="1" noChangeArrowheads="1"/>
          </p:cNvSpPr>
          <p:nvPr>
            <p:ph type="sldNum" sz="quarter" idx="12"/>
          </p:nvPr>
        </p:nvSpPr>
        <p:spPr>
          <a:ln/>
        </p:spPr>
        <p:txBody>
          <a:bodyPr/>
          <a:lstStyle>
            <a:lvl1pPr>
              <a:defRPr/>
            </a:lvl1pPr>
          </a:lstStyle>
          <a:p>
            <a:pPr>
              <a:defRPr/>
            </a:pPr>
            <a:fld id="{D1B793B0-6021-4F43-A87F-E3F7D5BDF9A6}" type="slidenum">
              <a:rPr lang="es-ES" altLang="es-419"/>
              <a:pPr>
                <a:defRPr/>
              </a:pPr>
              <a:t>‹Nº›</a:t>
            </a:fld>
            <a:endParaRPr lang="es-ES" altLang="es-419"/>
          </a:p>
        </p:txBody>
      </p:sp>
    </p:spTree>
    <p:extLst>
      <p:ext uri="{BB962C8B-B14F-4D97-AF65-F5344CB8AC3E}">
        <p14:creationId xmlns:p14="http://schemas.microsoft.com/office/powerpoint/2010/main" val="150715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29D26BD3-D6DE-4A14-978C-BB95C2DA5621}"/>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08BB94C0-E7FB-436C-8749-0AE7E12CF50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F22C564A-312E-444E-A378-FBB38B61991B}"/>
              </a:ext>
            </a:extLst>
          </p:cNvPr>
          <p:cNvSpPr>
            <a:spLocks noGrp="1" noChangeArrowheads="1"/>
          </p:cNvSpPr>
          <p:nvPr>
            <p:ph type="sldNum" sz="quarter" idx="12"/>
          </p:nvPr>
        </p:nvSpPr>
        <p:spPr>
          <a:ln/>
        </p:spPr>
        <p:txBody>
          <a:bodyPr/>
          <a:lstStyle>
            <a:lvl1pPr>
              <a:defRPr/>
            </a:lvl1pPr>
          </a:lstStyle>
          <a:p>
            <a:pPr>
              <a:defRPr/>
            </a:pPr>
            <a:fld id="{02635F62-E1EE-4B87-9CAE-896801F26DCD}" type="slidenum">
              <a:rPr lang="es-ES" altLang="es-419"/>
              <a:pPr>
                <a:defRPr/>
              </a:pPr>
              <a:t>‹Nº›</a:t>
            </a:fld>
            <a:endParaRPr lang="es-ES" altLang="es-419"/>
          </a:p>
        </p:txBody>
      </p:sp>
    </p:spTree>
    <p:extLst>
      <p:ext uri="{BB962C8B-B14F-4D97-AF65-F5344CB8AC3E}">
        <p14:creationId xmlns:p14="http://schemas.microsoft.com/office/powerpoint/2010/main" val="64550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1E40B2-B709-4647-8974-0B482FA07FB2}"/>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7" name="Rectangle 3">
            <a:extLst>
              <a:ext uri="{FF2B5EF4-FFF2-40B4-BE49-F238E27FC236}">
                <a16:creationId xmlns:a16="http://schemas.microsoft.com/office/drawing/2014/main" id="{C2E42A92-949B-4F05-B77E-5AEE9FB0D3EB}"/>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8" name="Rectangle 4">
            <a:extLst>
              <a:ext uri="{FF2B5EF4-FFF2-40B4-BE49-F238E27FC236}">
                <a16:creationId xmlns:a16="http://schemas.microsoft.com/office/drawing/2014/main" id="{4CE092D0-4391-4B14-AF3E-52CF7D46A909}"/>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9" name="Rectangle 5">
            <a:extLst>
              <a:ext uri="{FF2B5EF4-FFF2-40B4-BE49-F238E27FC236}">
                <a16:creationId xmlns:a16="http://schemas.microsoft.com/office/drawing/2014/main" id="{79309A7B-4453-46AB-9F34-352BC35C3BCB}"/>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0" name="Rectangle 6">
            <a:extLst>
              <a:ext uri="{FF2B5EF4-FFF2-40B4-BE49-F238E27FC236}">
                <a16:creationId xmlns:a16="http://schemas.microsoft.com/office/drawing/2014/main" id="{E5B1AE2E-AB0E-4A66-9B60-165AD8A23FA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1" name="Rectangle 7">
            <a:extLst>
              <a:ext uri="{FF2B5EF4-FFF2-40B4-BE49-F238E27FC236}">
                <a16:creationId xmlns:a16="http://schemas.microsoft.com/office/drawing/2014/main" id="{80058F55-9784-41C0-B2AA-31AC5DDCA3EF}"/>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2" name="Rectangle 8">
            <a:extLst>
              <a:ext uri="{FF2B5EF4-FFF2-40B4-BE49-F238E27FC236}">
                <a16:creationId xmlns:a16="http://schemas.microsoft.com/office/drawing/2014/main" id="{84225447-FC04-485A-8516-CE4BFA3B2A11}"/>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3" name="Rectangle 9">
            <a:extLst>
              <a:ext uri="{FF2B5EF4-FFF2-40B4-BE49-F238E27FC236}">
                <a16:creationId xmlns:a16="http://schemas.microsoft.com/office/drawing/2014/main" id="{B307380D-0491-4928-B4C5-B14634D71D67}"/>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PE"/>
              <a:t>Haga clic para cambiar el estilo de título	</a:t>
            </a:r>
          </a:p>
        </p:txBody>
      </p:sp>
      <p:sp>
        <p:nvSpPr>
          <p:cNvPr id="1034" name="Rectangle 10">
            <a:extLst>
              <a:ext uri="{FF2B5EF4-FFF2-40B4-BE49-F238E27FC236}">
                <a16:creationId xmlns:a16="http://schemas.microsoft.com/office/drawing/2014/main" id="{33BD089A-11A8-4E5B-8F3E-79C45AB674FA}"/>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
        <p:nvSpPr>
          <p:cNvPr id="384011" name="Rectangle 11">
            <a:extLst>
              <a:ext uri="{FF2B5EF4-FFF2-40B4-BE49-F238E27FC236}">
                <a16:creationId xmlns:a16="http://schemas.microsoft.com/office/drawing/2014/main" id="{006F5EFD-DE42-4241-9DED-1702D19D0780}"/>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endParaRPr lang="es-ES"/>
          </a:p>
        </p:txBody>
      </p:sp>
      <p:sp>
        <p:nvSpPr>
          <p:cNvPr id="384012" name="Rectangle 12">
            <a:extLst>
              <a:ext uri="{FF2B5EF4-FFF2-40B4-BE49-F238E27FC236}">
                <a16:creationId xmlns:a16="http://schemas.microsoft.com/office/drawing/2014/main" id="{CDEB54D1-127C-49E6-B67C-5BFD09A71974}"/>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defRPr>
            </a:lvl1pPr>
          </a:lstStyle>
          <a:p>
            <a:pPr>
              <a:defRPr/>
            </a:pPr>
            <a:endParaRPr lang="es-ES"/>
          </a:p>
        </p:txBody>
      </p:sp>
      <p:sp>
        <p:nvSpPr>
          <p:cNvPr id="384013" name="Rectangle 13">
            <a:extLst>
              <a:ext uri="{FF2B5EF4-FFF2-40B4-BE49-F238E27FC236}">
                <a16:creationId xmlns:a16="http://schemas.microsoft.com/office/drawing/2014/main" id="{A902A4ED-F56E-4D7F-8177-5F4BD42C4EBB}"/>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147F5EB-2648-4C27-81A1-5D8E5F35FCD9}" type="slidenum">
              <a:rPr lang="es-ES" altLang="es-419"/>
              <a:pPr>
                <a:defRPr/>
              </a:pPr>
              <a:t>‹Nº›</a:t>
            </a:fld>
            <a:endParaRPr lang="es-ES" altLang="es-419"/>
          </a:p>
        </p:txBody>
      </p:sp>
    </p:spTree>
  </p:cSld>
  <p:clrMap bg1="lt1" tx1="dk1" bg2="lt2" tx2="dk2" accent1="accent1" accent2="accent2" accent3="accent3" accent4="accent4" accent5="accent5" accent6="accent6" hlink="hlink" folHlink="folHlink"/>
  <p:sldLayoutIdLst>
    <p:sldLayoutId id="2147483981"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C9FD9C3-CD9F-47E3-BC42-CD9C0DA9D4A3}"/>
              </a:ext>
            </a:extLst>
          </p:cNvPr>
          <p:cNvSpPr>
            <a:spLocks noGrp="1" noChangeArrowheads="1"/>
          </p:cNvSpPr>
          <p:nvPr>
            <p:ph type="title"/>
          </p:nvPr>
        </p:nvSpPr>
        <p:spPr>
          <a:xfrm>
            <a:off x="1403350" y="620713"/>
            <a:ext cx="7313613" cy="1008062"/>
          </a:xfrm>
        </p:spPr>
        <p:txBody>
          <a:bodyPr/>
          <a:lstStyle/>
          <a:p>
            <a:pPr algn="ctr" eaLnBrk="1" hangingPunct="1"/>
            <a:r>
              <a:rPr lang="es-PE" altLang="es-PE" sz="4000" b="1"/>
              <a:t>LA PRUEBA</a:t>
            </a:r>
            <a:endParaRPr lang="es-PE" altLang="es-PE" sz="4000"/>
          </a:p>
        </p:txBody>
      </p:sp>
      <p:sp>
        <p:nvSpPr>
          <p:cNvPr id="113667" name="Rectangle 3">
            <a:extLst>
              <a:ext uri="{FF2B5EF4-FFF2-40B4-BE49-F238E27FC236}">
                <a16:creationId xmlns:a16="http://schemas.microsoft.com/office/drawing/2014/main" id="{4F713085-D76D-417F-9086-50FC4AFB784A}"/>
              </a:ext>
            </a:extLst>
          </p:cNvPr>
          <p:cNvSpPr>
            <a:spLocks noGrp="1" noChangeArrowheads="1"/>
          </p:cNvSpPr>
          <p:nvPr>
            <p:ph type="body" idx="1"/>
          </p:nvPr>
        </p:nvSpPr>
        <p:spPr>
          <a:xfrm>
            <a:off x="1182688" y="2611438"/>
            <a:ext cx="7772400" cy="3521075"/>
          </a:xfrm>
        </p:spPr>
        <p:txBody>
          <a:bodyPr/>
          <a:lstStyle/>
          <a:p>
            <a:pPr algn="ctr" eaLnBrk="1" hangingPunct="1"/>
            <a:endParaRPr lang="es-PE" altLang="es-PE" dirty="0"/>
          </a:p>
          <a:p>
            <a:pPr algn="ctr" eaLnBrk="1" hangingPunct="1"/>
            <a:r>
              <a:rPr lang="es-PE" altLang="es-PE" dirty="0"/>
              <a:t>VICTOR JIMMY ARBULU MARTINEZ</a:t>
            </a:r>
          </a:p>
          <a:p>
            <a:pPr algn="ctr" eaLnBrk="1" hangingPunct="1"/>
            <a:endParaRPr lang="es-PE" altLang="es-PE" sz="2400" dirty="0"/>
          </a:p>
          <a:p>
            <a:pPr algn="ctr" eaLnBrk="1" hangingPunct="1"/>
            <a:r>
              <a:rPr lang="es-PE" altLang="es-PE" sz="2400" dirty="0"/>
              <a:t>Docente de la Facultad de Derecho UNMSM </a:t>
            </a:r>
          </a:p>
          <a:p>
            <a:pPr algn="ctr" eaLnBrk="1" hangingPunct="1"/>
            <a:r>
              <a:rPr lang="es-PE" altLang="es-PE" sz="2400" dirty="0"/>
              <a:t>Docente Academia de la Magistratura Juez Superior Corte de Lima</a:t>
            </a:r>
          </a:p>
          <a:p>
            <a:pPr algn="ctr" eaLnBrk="1" hangingPunct="1">
              <a:buFont typeface="Wingdings" panose="05000000000000000000" pitchFamily="2" charset="2"/>
              <a:buNone/>
            </a:pPr>
            <a:endParaRPr lang="es-PE" altLang="es-P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randombar(horizontal)">
                                      <p:cBhvr>
                                        <p:cTn id="7" dur="600">
                                          <p:stCondLst>
                                            <p:cond delay="0"/>
                                          </p:stCondLst>
                                        </p:cTn>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randombar(horizontal)">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animEffect transition="in" filter="randombar(horizontal)">
                                      <p:cBhvr>
                                        <p:cTn id="17" dur="500"/>
                                        <p:tgtEl>
                                          <p:spTgt spid="1136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3667">
                                            <p:txEl>
                                              <p:pRg st="4" end="4"/>
                                            </p:txEl>
                                          </p:spTgt>
                                        </p:tgtEl>
                                        <p:attrNameLst>
                                          <p:attrName>style.visibility</p:attrName>
                                        </p:attrNameLst>
                                      </p:cBhvr>
                                      <p:to>
                                        <p:strVal val="visible"/>
                                      </p:to>
                                    </p:set>
                                    <p:animEffect transition="in" filter="randombar(horizontal)">
                                      <p:cBhvr>
                                        <p:cTn id="22" dur="500"/>
                                        <p:tgtEl>
                                          <p:spTgt spid="1136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95EC1B2-4A8C-48A0-BF93-0EBACBAEA86A}"/>
              </a:ext>
            </a:extLst>
          </p:cNvPr>
          <p:cNvSpPr>
            <a:spLocks noGrp="1" noChangeArrowheads="1"/>
          </p:cNvSpPr>
          <p:nvPr>
            <p:ph type="title"/>
          </p:nvPr>
        </p:nvSpPr>
        <p:spPr>
          <a:xfrm>
            <a:off x="1150938" y="528638"/>
            <a:ext cx="7793037" cy="1147762"/>
          </a:xfrm>
        </p:spPr>
        <p:txBody>
          <a:bodyPr/>
          <a:lstStyle/>
          <a:p>
            <a:pPr algn="ctr" eaLnBrk="1" hangingPunct="1"/>
            <a:r>
              <a:rPr lang="es-ES" altLang="es-PE" sz="4000"/>
              <a:t>Son objeto de prueba </a:t>
            </a:r>
            <a:endParaRPr lang="es-PE" altLang="es-PE" sz="4000"/>
          </a:p>
        </p:txBody>
      </p:sp>
      <p:sp>
        <p:nvSpPr>
          <p:cNvPr id="16387" name="Rectangle 3">
            <a:extLst>
              <a:ext uri="{FF2B5EF4-FFF2-40B4-BE49-F238E27FC236}">
                <a16:creationId xmlns:a16="http://schemas.microsoft.com/office/drawing/2014/main" id="{7989099F-7564-4F5B-8ADB-C5C89DE8623D}"/>
              </a:ext>
            </a:extLst>
          </p:cNvPr>
          <p:cNvSpPr>
            <a:spLocks noGrp="1" noChangeArrowheads="1"/>
          </p:cNvSpPr>
          <p:nvPr>
            <p:ph type="body" idx="1"/>
          </p:nvPr>
        </p:nvSpPr>
        <p:spPr/>
        <p:txBody>
          <a:bodyPr/>
          <a:lstStyle/>
          <a:p>
            <a:pPr algn="just" eaLnBrk="1" hangingPunct="1"/>
            <a:r>
              <a:rPr lang="es-ES" altLang="es-PE"/>
              <a:t>Los </a:t>
            </a:r>
            <a:r>
              <a:rPr lang="es-ES" altLang="es-PE" b="1"/>
              <a:t>hechos </a:t>
            </a:r>
            <a:r>
              <a:rPr lang="es-ES" altLang="es-PE"/>
              <a:t>que se refieran a:</a:t>
            </a:r>
          </a:p>
          <a:p>
            <a:pPr algn="just" eaLnBrk="1" hangingPunct="1"/>
            <a:r>
              <a:rPr lang="es-ES" altLang="es-PE"/>
              <a:t>La imputación</a:t>
            </a:r>
          </a:p>
          <a:p>
            <a:pPr algn="just" eaLnBrk="1" hangingPunct="1"/>
            <a:r>
              <a:rPr lang="es-ES" altLang="es-PE"/>
              <a:t>La punibilidad</a:t>
            </a:r>
          </a:p>
          <a:p>
            <a:pPr algn="just" eaLnBrk="1" hangingPunct="1"/>
            <a:r>
              <a:rPr lang="es-ES" altLang="es-PE"/>
              <a:t>La determinación de la pena o medida de seguridad</a:t>
            </a:r>
          </a:p>
          <a:p>
            <a:pPr algn="just" eaLnBrk="1" hangingPunct="1"/>
            <a:r>
              <a:rPr lang="es-ES" altLang="es-PE"/>
              <a:t>La responsabilidad civil derivada del delito </a:t>
            </a:r>
            <a:endParaRPr lang="es-PE" altLang="es-P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C44F169-6582-4056-9BFA-42E1DD0FE52D}"/>
              </a:ext>
            </a:extLst>
          </p:cNvPr>
          <p:cNvSpPr>
            <a:spLocks noGrp="1" noChangeArrowheads="1"/>
          </p:cNvSpPr>
          <p:nvPr>
            <p:ph type="title"/>
          </p:nvPr>
        </p:nvSpPr>
        <p:spPr>
          <a:xfrm>
            <a:off x="1150938" y="528638"/>
            <a:ext cx="7793037" cy="1147762"/>
          </a:xfrm>
        </p:spPr>
        <p:txBody>
          <a:bodyPr/>
          <a:lstStyle/>
          <a:p>
            <a:pPr algn="ctr" eaLnBrk="1" hangingPunct="1"/>
            <a:r>
              <a:rPr lang="es-ES" altLang="es-PE" sz="4000"/>
              <a:t>No son objeto de prueba </a:t>
            </a:r>
            <a:endParaRPr lang="es-PE" altLang="es-PE" sz="4000"/>
          </a:p>
        </p:txBody>
      </p:sp>
      <p:sp>
        <p:nvSpPr>
          <p:cNvPr id="17411" name="Rectangle 3">
            <a:extLst>
              <a:ext uri="{FF2B5EF4-FFF2-40B4-BE49-F238E27FC236}">
                <a16:creationId xmlns:a16="http://schemas.microsoft.com/office/drawing/2014/main" id="{5FF2CDE6-4242-4FC2-B1CC-48E2ECC7A5BF}"/>
              </a:ext>
            </a:extLst>
          </p:cNvPr>
          <p:cNvSpPr>
            <a:spLocks noGrp="1" noChangeArrowheads="1"/>
          </p:cNvSpPr>
          <p:nvPr>
            <p:ph type="body" idx="1"/>
          </p:nvPr>
        </p:nvSpPr>
        <p:spPr/>
        <p:txBody>
          <a:bodyPr/>
          <a:lstStyle/>
          <a:p>
            <a:pPr algn="just" eaLnBrk="1" hangingPunct="1"/>
            <a:r>
              <a:rPr lang="es-ES" altLang="es-PE"/>
              <a:t>Las máximas de la experiencia</a:t>
            </a:r>
          </a:p>
          <a:p>
            <a:pPr algn="just" eaLnBrk="1" hangingPunct="1"/>
            <a:r>
              <a:rPr lang="es-ES" altLang="es-PE"/>
              <a:t>Las Leyes naturales</a:t>
            </a:r>
          </a:p>
          <a:p>
            <a:pPr algn="just" eaLnBrk="1" hangingPunct="1"/>
            <a:r>
              <a:rPr lang="es-ES" altLang="es-PE"/>
              <a:t>La norma jurídica interna vigente</a:t>
            </a:r>
          </a:p>
          <a:p>
            <a:pPr algn="just" eaLnBrk="1" hangingPunct="1"/>
            <a:r>
              <a:rPr lang="es-ES" altLang="es-PE"/>
              <a:t>Aquello que es objeto de cosa juzgada</a:t>
            </a:r>
          </a:p>
          <a:p>
            <a:pPr algn="just" eaLnBrk="1" hangingPunct="1"/>
            <a:r>
              <a:rPr lang="es-ES" altLang="es-PE"/>
              <a:t>Lo imposible</a:t>
            </a:r>
          </a:p>
          <a:p>
            <a:pPr algn="just" eaLnBrk="1" hangingPunct="1"/>
            <a:r>
              <a:rPr lang="es-ES" altLang="es-PE"/>
              <a:t>Lo notorio. </a:t>
            </a:r>
            <a:endParaRPr lang="es-PE" altLang="es-P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756F39-EE47-4080-995F-16631C993BDB}"/>
              </a:ext>
            </a:extLst>
          </p:cNvPr>
          <p:cNvSpPr>
            <a:spLocks noGrp="1" noChangeArrowheads="1"/>
          </p:cNvSpPr>
          <p:nvPr>
            <p:ph type="title"/>
          </p:nvPr>
        </p:nvSpPr>
        <p:spPr>
          <a:xfrm>
            <a:off x="1150938" y="528638"/>
            <a:ext cx="7793037" cy="1147762"/>
          </a:xfrm>
        </p:spPr>
        <p:txBody>
          <a:bodyPr/>
          <a:lstStyle/>
          <a:p>
            <a:pPr algn="ctr" eaLnBrk="1" hangingPunct="1"/>
            <a:r>
              <a:rPr lang="es-ES" altLang="es-PE" sz="3600"/>
              <a:t>Máximas</a:t>
            </a:r>
            <a:r>
              <a:rPr lang="es-ES" altLang="es-PE" sz="4000"/>
              <a:t> de la Experiencia</a:t>
            </a:r>
            <a:endParaRPr lang="es-PE" altLang="es-PE" sz="4000"/>
          </a:p>
        </p:txBody>
      </p:sp>
      <p:sp>
        <p:nvSpPr>
          <p:cNvPr id="18435" name="Rectangle 3">
            <a:extLst>
              <a:ext uri="{FF2B5EF4-FFF2-40B4-BE49-F238E27FC236}">
                <a16:creationId xmlns:a16="http://schemas.microsoft.com/office/drawing/2014/main" id="{C3D38888-2ED7-45DE-B1CE-7FFB5DFF6E20}"/>
              </a:ext>
            </a:extLst>
          </p:cNvPr>
          <p:cNvSpPr>
            <a:spLocks noGrp="1" noChangeArrowheads="1"/>
          </p:cNvSpPr>
          <p:nvPr>
            <p:ph type="body" idx="1"/>
          </p:nvPr>
        </p:nvSpPr>
        <p:spPr/>
        <p:txBody>
          <a:bodyPr/>
          <a:lstStyle/>
          <a:p>
            <a:pPr algn="just" eaLnBrk="1" hangingPunct="1"/>
            <a:r>
              <a:rPr lang="es-ES" altLang="es-PE"/>
              <a:t>Son respuestas generales de las personas frente a determinadas situaciones. Una máxima de la experiencia requiere uniformidad, permanencia, patrones</a:t>
            </a:r>
            <a:endParaRPr lang="es-PE" altLang="es-P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6CAF200-1290-41F3-A78D-04A7E4005006}"/>
              </a:ext>
            </a:extLst>
          </p:cNvPr>
          <p:cNvSpPr>
            <a:spLocks noGrp="1" noChangeArrowheads="1"/>
          </p:cNvSpPr>
          <p:nvPr>
            <p:ph type="title"/>
          </p:nvPr>
        </p:nvSpPr>
        <p:spPr>
          <a:xfrm>
            <a:off x="1150938" y="528638"/>
            <a:ext cx="7793037" cy="1147762"/>
          </a:xfrm>
        </p:spPr>
        <p:txBody>
          <a:bodyPr/>
          <a:lstStyle/>
          <a:p>
            <a:pPr algn="ctr" eaLnBrk="1" hangingPunct="1"/>
            <a:r>
              <a:rPr lang="es-PE" altLang="es-PE" sz="4000"/>
              <a:t>Convenciones probatorias</a:t>
            </a:r>
          </a:p>
        </p:txBody>
      </p:sp>
      <p:sp>
        <p:nvSpPr>
          <p:cNvPr id="19459" name="Rectangle 3">
            <a:extLst>
              <a:ext uri="{FF2B5EF4-FFF2-40B4-BE49-F238E27FC236}">
                <a16:creationId xmlns:a16="http://schemas.microsoft.com/office/drawing/2014/main" id="{44E0E14E-45D3-42D5-BFB1-A021E4290699}"/>
              </a:ext>
            </a:extLst>
          </p:cNvPr>
          <p:cNvSpPr>
            <a:spLocks noGrp="1" noChangeArrowheads="1"/>
          </p:cNvSpPr>
          <p:nvPr>
            <p:ph type="body" idx="1"/>
          </p:nvPr>
        </p:nvSpPr>
        <p:spPr/>
        <p:txBody>
          <a:bodyPr/>
          <a:lstStyle/>
          <a:p>
            <a:pPr algn="just" eaLnBrk="1" hangingPunct="1"/>
            <a:r>
              <a:rPr lang="es-ES" altLang="es-PE"/>
              <a:t>Las partes podrán acordar que determinada circunstancia no necesita ser probada, en cuyo caso se valorará como un hecho notorio. El acuerdo se hará constar en el acta.</a:t>
            </a:r>
            <a:endParaRPr lang="es-PE" altLang="es-P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CCDA466-80DB-4A39-A874-04FA5D8D9DB6}"/>
              </a:ext>
            </a:extLst>
          </p:cNvPr>
          <p:cNvSpPr>
            <a:spLocks noGrp="1" noChangeArrowheads="1"/>
          </p:cNvSpPr>
          <p:nvPr>
            <p:ph type="title"/>
          </p:nvPr>
        </p:nvSpPr>
        <p:spPr>
          <a:xfrm>
            <a:off x="1150938" y="528638"/>
            <a:ext cx="7793037" cy="1147762"/>
          </a:xfrm>
        </p:spPr>
        <p:txBody>
          <a:bodyPr/>
          <a:lstStyle/>
          <a:p>
            <a:pPr algn="ctr" eaLnBrk="1" hangingPunct="1"/>
            <a:r>
              <a:rPr lang="es-ES" altLang="es-PE" sz="4000"/>
              <a:t>Medios de Prueba</a:t>
            </a:r>
            <a:endParaRPr lang="es-PE" altLang="es-PE" sz="4000"/>
          </a:p>
        </p:txBody>
      </p:sp>
      <p:sp>
        <p:nvSpPr>
          <p:cNvPr id="20483" name="Rectangle 3">
            <a:extLst>
              <a:ext uri="{FF2B5EF4-FFF2-40B4-BE49-F238E27FC236}">
                <a16:creationId xmlns:a16="http://schemas.microsoft.com/office/drawing/2014/main" id="{5E184C0D-9132-4CCC-A42B-696C5F4978B3}"/>
              </a:ext>
            </a:extLst>
          </p:cNvPr>
          <p:cNvSpPr>
            <a:spLocks noGrp="1" noChangeArrowheads="1"/>
          </p:cNvSpPr>
          <p:nvPr>
            <p:ph type="body" idx="1"/>
          </p:nvPr>
        </p:nvSpPr>
        <p:spPr/>
        <p:txBody>
          <a:bodyPr/>
          <a:lstStyle/>
          <a:p>
            <a:pPr algn="just" eaLnBrk="1" hangingPunct="1"/>
            <a:r>
              <a:rPr lang="es-ES" altLang="es-PE"/>
              <a:t>Son procedimientos destinados a poner el objeto de prueba al alcance del juzgador </a:t>
            </a:r>
          </a:p>
          <a:p>
            <a:pPr algn="just" eaLnBrk="1" hangingPunct="1"/>
            <a:r>
              <a:rPr lang="es-ES" altLang="es-PE"/>
              <a:t>Son elaboraciones legales destinadas a proporcionar garantia y eficacia para el descubrimiento de la verdad</a:t>
            </a:r>
            <a:endParaRPr lang="es-PE" altLang="es-P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E274B59-0D15-4B31-8B20-5587B5075ADD}"/>
              </a:ext>
            </a:extLst>
          </p:cNvPr>
          <p:cNvSpPr>
            <a:spLocks noGrp="1" noChangeArrowheads="1"/>
          </p:cNvSpPr>
          <p:nvPr>
            <p:ph type="title"/>
          </p:nvPr>
        </p:nvSpPr>
        <p:spPr>
          <a:xfrm>
            <a:off x="1150938" y="528638"/>
            <a:ext cx="7793037" cy="1147762"/>
          </a:xfrm>
        </p:spPr>
        <p:txBody>
          <a:bodyPr/>
          <a:lstStyle/>
          <a:p>
            <a:pPr algn="ctr" eaLnBrk="1" hangingPunct="1"/>
            <a:r>
              <a:rPr lang="es-ES" altLang="es-PE" sz="4000"/>
              <a:t>Medios de Prueba</a:t>
            </a:r>
            <a:endParaRPr lang="es-PE" altLang="es-PE" sz="4000"/>
          </a:p>
        </p:txBody>
      </p:sp>
      <p:sp>
        <p:nvSpPr>
          <p:cNvPr id="21507" name="Rectangle 3">
            <a:extLst>
              <a:ext uri="{FF2B5EF4-FFF2-40B4-BE49-F238E27FC236}">
                <a16:creationId xmlns:a16="http://schemas.microsoft.com/office/drawing/2014/main" id="{5450FA78-F68F-450F-B7AD-DA6659E5CA9A}"/>
              </a:ext>
            </a:extLst>
          </p:cNvPr>
          <p:cNvSpPr>
            <a:spLocks noGrp="1" noChangeArrowheads="1"/>
          </p:cNvSpPr>
          <p:nvPr>
            <p:ph type="body" idx="1"/>
          </p:nvPr>
        </p:nvSpPr>
        <p:spPr/>
        <p:txBody>
          <a:bodyPr/>
          <a:lstStyle/>
          <a:p>
            <a:pPr algn="just" eaLnBrk="1" hangingPunct="1"/>
            <a:r>
              <a:rPr lang="es-ES" altLang="es-PE"/>
              <a:t>Constituyen un nexo de unión entre el objeto a probarse y el conocimiento que el juzgador adquirira sobre ese objeto</a:t>
            </a:r>
            <a:endParaRPr lang="es-PE" altLang="es-P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FF30CCB-C2FE-461E-B134-B96DBD910C57}"/>
              </a:ext>
            </a:extLst>
          </p:cNvPr>
          <p:cNvSpPr>
            <a:spLocks noGrp="1" noChangeArrowheads="1"/>
          </p:cNvSpPr>
          <p:nvPr>
            <p:ph type="title"/>
          </p:nvPr>
        </p:nvSpPr>
        <p:spPr>
          <a:xfrm>
            <a:off x="755650" y="1196975"/>
            <a:ext cx="7924800" cy="679450"/>
          </a:xfrm>
        </p:spPr>
        <p:txBody>
          <a:bodyPr/>
          <a:lstStyle/>
          <a:p>
            <a:pPr algn="ctr" eaLnBrk="1" hangingPunct="1"/>
            <a:r>
              <a:rPr lang="es-ES" altLang="es-PE" sz="4000"/>
              <a:t>Medios de Prueba</a:t>
            </a:r>
            <a:endParaRPr lang="es-PE" altLang="es-PE" sz="4000"/>
          </a:p>
        </p:txBody>
      </p:sp>
      <p:sp>
        <p:nvSpPr>
          <p:cNvPr id="22531" name="Rectangle 3">
            <a:extLst>
              <a:ext uri="{FF2B5EF4-FFF2-40B4-BE49-F238E27FC236}">
                <a16:creationId xmlns:a16="http://schemas.microsoft.com/office/drawing/2014/main" id="{194845BB-0EF7-44E6-9CD8-B49E519998D8}"/>
              </a:ext>
            </a:extLst>
          </p:cNvPr>
          <p:cNvSpPr>
            <a:spLocks noGrp="1" noChangeArrowheads="1"/>
          </p:cNvSpPr>
          <p:nvPr>
            <p:ph type="body" idx="1"/>
          </p:nvPr>
        </p:nvSpPr>
        <p:spPr>
          <a:xfrm>
            <a:off x="1403350" y="2420938"/>
            <a:ext cx="7313613" cy="3816350"/>
          </a:xfrm>
        </p:spPr>
        <p:txBody>
          <a:bodyPr/>
          <a:lstStyle/>
          <a:p>
            <a:pPr eaLnBrk="1" hangingPunct="1"/>
            <a:r>
              <a:rPr lang="es-ES" altLang="es-PE"/>
              <a:t>La Confesión </a:t>
            </a:r>
          </a:p>
          <a:p>
            <a:pPr eaLnBrk="1" hangingPunct="1"/>
            <a:r>
              <a:rPr lang="es-ES" altLang="es-PE"/>
              <a:t>El Testimonio </a:t>
            </a:r>
          </a:p>
          <a:p>
            <a:pPr eaLnBrk="1" hangingPunct="1"/>
            <a:r>
              <a:rPr lang="es-ES" altLang="es-PE"/>
              <a:t>La Pericia 	</a:t>
            </a:r>
          </a:p>
          <a:p>
            <a:pPr eaLnBrk="1" hangingPunct="1"/>
            <a:r>
              <a:rPr lang="es-ES" altLang="es-PE"/>
              <a:t>El Careo	</a:t>
            </a:r>
          </a:p>
          <a:p>
            <a:pPr eaLnBrk="1" hangingPunct="1"/>
            <a:r>
              <a:rPr lang="es-ES" altLang="es-PE"/>
              <a:t>La Prueba Documental </a:t>
            </a:r>
          </a:p>
          <a:p>
            <a:pPr eaLnBrk="1" hangingPunct="1"/>
            <a:r>
              <a:rPr lang="es-ES" altLang="es-PE"/>
              <a:t>El Reconocimiento de personas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33A07E8-6FA7-4157-9EC6-1EB642514C25}"/>
              </a:ext>
            </a:extLst>
          </p:cNvPr>
          <p:cNvSpPr>
            <a:spLocks noGrp="1" noChangeArrowheads="1"/>
          </p:cNvSpPr>
          <p:nvPr>
            <p:ph type="title"/>
          </p:nvPr>
        </p:nvSpPr>
        <p:spPr>
          <a:xfrm>
            <a:off x="755650" y="1196975"/>
            <a:ext cx="7924800" cy="679450"/>
          </a:xfrm>
        </p:spPr>
        <p:txBody>
          <a:bodyPr/>
          <a:lstStyle/>
          <a:p>
            <a:pPr algn="ctr" eaLnBrk="1" hangingPunct="1"/>
            <a:r>
              <a:rPr lang="es-ES" altLang="es-PE" sz="4000"/>
              <a:t>Medios de Prueba</a:t>
            </a:r>
            <a:endParaRPr lang="es-PE" altLang="es-PE" sz="4000"/>
          </a:p>
        </p:txBody>
      </p:sp>
      <p:sp>
        <p:nvSpPr>
          <p:cNvPr id="23555" name="Rectangle 3">
            <a:extLst>
              <a:ext uri="{FF2B5EF4-FFF2-40B4-BE49-F238E27FC236}">
                <a16:creationId xmlns:a16="http://schemas.microsoft.com/office/drawing/2014/main" id="{343AB4A2-6246-4936-904D-0A3A26623094}"/>
              </a:ext>
            </a:extLst>
          </p:cNvPr>
          <p:cNvSpPr>
            <a:spLocks noGrp="1" noChangeArrowheads="1"/>
          </p:cNvSpPr>
          <p:nvPr>
            <p:ph type="body" idx="1"/>
          </p:nvPr>
        </p:nvSpPr>
        <p:spPr>
          <a:xfrm>
            <a:off x="1403350" y="2420938"/>
            <a:ext cx="7313613" cy="3816350"/>
          </a:xfrm>
        </p:spPr>
        <p:txBody>
          <a:bodyPr/>
          <a:lstStyle/>
          <a:p>
            <a:pPr algn="just" eaLnBrk="1" hangingPunct="1">
              <a:lnSpc>
                <a:spcPct val="80000"/>
              </a:lnSpc>
            </a:pPr>
            <a:r>
              <a:rPr lang="es-ES" altLang="es-PE"/>
              <a:t>El Reconocimiento de Voces, Sonidos, Fotografías</a:t>
            </a:r>
          </a:p>
          <a:p>
            <a:pPr algn="just" eaLnBrk="1" hangingPunct="1">
              <a:lnSpc>
                <a:spcPct val="80000"/>
              </a:lnSpc>
            </a:pPr>
            <a:r>
              <a:rPr lang="es-ES" altLang="es-PE"/>
              <a:t>Reconocimiento de cosas </a:t>
            </a:r>
          </a:p>
          <a:p>
            <a:pPr algn="just" eaLnBrk="1" hangingPunct="1">
              <a:lnSpc>
                <a:spcPct val="80000"/>
              </a:lnSpc>
            </a:pPr>
            <a:r>
              <a:rPr lang="es-ES" altLang="es-PE"/>
              <a:t>Inspección judicial </a:t>
            </a:r>
          </a:p>
          <a:p>
            <a:pPr algn="just" eaLnBrk="1" hangingPunct="1">
              <a:lnSpc>
                <a:spcPct val="80000"/>
              </a:lnSpc>
            </a:pPr>
            <a:r>
              <a:rPr lang="es-ES" altLang="es-PE"/>
              <a:t>Reconstrucción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DA14C98-211D-40C6-8030-BA0696193A24}"/>
              </a:ext>
            </a:extLst>
          </p:cNvPr>
          <p:cNvSpPr>
            <a:spLocks noGrp="1" noChangeArrowheads="1"/>
          </p:cNvSpPr>
          <p:nvPr>
            <p:ph type="title"/>
          </p:nvPr>
        </p:nvSpPr>
        <p:spPr>
          <a:xfrm>
            <a:off x="755650" y="1196975"/>
            <a:ext cx="7924800" cy="679450"/>
          </a:xfrm>
        </p:spPr>
        <p:txBody>
          <a:bodyPr/>
          <a:lstStyle/>
          <a:p>
            <a:pPr algn="ctr" eaLnBrk="1" hangingPunct="1"/>
            <a:r>
              <a:rPr lang="es-ES" altLang="es-PE" sz="4000"/>
              <a:t>Medios de Pruebas Especiales</a:t>
            </a:r>
            <a:endParaRPr lang="es-PE" altLang="es-PE" sz="4000"/>
          </a:p>
        </p:txBody>
      </p:sp>
      <p:sp>
        <p:nvSpPr>
          <p:cNvPr id="24579" name="Rectangle 3">
            <a:extLst>
              <a:ext uri="{FF2B5EF4-FFF2-40B4-BE49-F238E27FC236}">
                <a16:creationId xmlns:a16="http://schemas.microsoft.com/office/drawing/2014/main" id="{59D24BD7-82D4-47DA-8238-412C82CCD40F}"/>
              </a:ext>
            </a:extLst>
          </p:cNvPr>
          <p:cNvSpPr>
            <a:spLocks noGrp="1" noChangeArrowheads="1"/>
          </p:cNvSpPr>
          <p:nvPr>
            <p:ph type="body" idx="1"/>
          </p:nvPr>
        </p:nvSpPr>
        <p:spPr>
          <a:xfrm>
            <a:off x="1403350" y="2420938"/>
            <a:ext cx="7313613" cy="3816350"/>
          </a:xfrm>
        </p:spPr>
        <p:txBody>
          <a:bodyPr/>
          <a:lstStyle/>
          <a:p>
            <a:pPr algn="just" eaLnBrk="1" hangingPunct="1"/>
            <a:r>
              <a:rPr lang="es-ES" altLang="es-PE"/>
              <a:t>Levantamiento de cadáver </a:t>
            </a:r>
          </a:p>
          <a:p>
            <a:pPr algn="just" eaLnBrk="1" hangingPunct="1"/>
            <a:r>
              <a:rPr lang="es-ES" altLang="es-PE"/>
              <a:t>Necropsia </a:t>
            </a:r>
          </a:p>
          <a:p>
            <a:pPr algn="just" eaLnBrk="1" hangingPunct="1"/>
            <a:r>
              <a:rPr lang="es-ES" altLang="es-PE"/>
              <a:t>Embalsamamiento de cadáver</a:t>
            </a:r>
          </a:p>
          <a:p>
            <a:pPr algn="just" eaLnBrk="1" hangingPunct="1"/>
            <a:r>
              <a:rPr lang="es-ES" altLang="es-PE"/>
              <a:t>Examen de vísceras y materias sospechosas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DDC8467-04D3-4A09-AEFB-EE7E2135FBCA}"/>
              </a:ext>
            </a:extLst>
          </p:cNvPr>
          <p:cNvSpPr>
            <a:spLocks noGrp="1" noChangeArrowheads="1"/>
          </p:cNvSpPr>
          <p:nvPr>
            <p:ph type="title"/>
          </p:nvPr>
        </p:nvSpPr>
        <p:spPr>
          <a:xfrm>
            <a:off x="755650" y="1196975"/>
            <a:ext cx="7924800" cy="679450"/>
          </a:xfrm>
        </p:spPr>
        <p:txBody>
          <a:bodyPr/>
          <a:lstStyle/>
          <a:p>
            <a:pPr algn="ctr" eaLnBrk="1" hangingPunct="1"/>
            <a:r>
              <a:rPr lang="es-ES" altLang="es-PE" sz="4000"/>
              <a:t>Medios de Pruebas Especiales</a:t>
            </a:r>
            <a:endParaRPr lang="es-PE" altLang="es-PE" sz="4000"/>
          </a:p>
        </p:txBody>
      </p:sp>
      <p:sp>
        <p:nvSpPr>
          <p:cNvPr id="25603" name="Rectangle 3">
            <a:extLst>
              <a:ext uri="{FF2B5EF4-FFF2-40B4-BE49-F238E27FC236}">
                <a16:creationId xmlns:a16="http://schemas.microsoft.com/office/drawing/2014/main" id="{0E9BFE22-56E3-46A8-9F55-02AA8B1E39BC}"/>
              </a:ext>
            </a:extLst>
          </p:cNvPr>
          <p:cNvSpPr>
            <a:spLocks noGrp="1" noChangeArrowheads="1"/>
          </p:cNvSpPr>
          <p:nvPr>
            <p:ph type="body" idx="1"/>
          </p:nvPr>
        </p:nvSpPr>
        <p:spPr>
          <a:xfrm>
            <a:off x="1403350" y="2420938"/>
            <a:ext cx="7313613" cy="3816350"/>
          </a:xfrm>
        </p:spPr>
        <p:txBody>
          <a:bodyPr/>
          <a:lstStyle/>
          <a:p>
            <a:pPr algn="just" eaLnBrk="1" hangingPunct="1"/>
            <a:r>
              <a:rPr lang="es-ES" altLang="es-PE"/>
              <a:t>Examen de lesiones y de agresión sexual </a:t>
            </a:r>
          </a:p>
          <a:p>
            <a:pPr algn="just" eaLnBrk="1" hangingPunct="1"/>
            <a:r>
              <a:rPr lang="es-ES" altLang="es-PE"/>
              <a:t>Examen en caso de aborto </a:t>
            </a:r>
          </a:p>
          <a:p>
            <a:pPr algn="just" eaLnBrk="1" hangingPunct="1"/>
            <a:r>
              <a:rPr lang="es-ES" altLang="es-PE"/>
              <a:t>Preexistencia y Valorización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B97D1B8E-6304-4B57-B256-A1B17C386D83}"/>
              </a:ext>
            </a:extLst>
          </p:cNvPr>
          <p:cNvSpPr>
            <a:spLocks noGrp="1" noChangeArrowheads="1"/>
          </p:cNvSpPr>
          <p:nvPr>
            <p:ph type="title"/>
          </p:nvPr>
        </p:nvSpPr>
        <p:spPr/>
        <p:txBody>
          <a:bodyPr/>
          <a:lstStyle/>
          <a:p>
            <a:pPr algn="ctr" eaLnBrk="1" hangingPunct="1"/>
            <a:r>
              <a:rPr lang="es-PE" altLang="es-PE" sz="4000"/>
              <a:t>Definición</a:t>
            </a:r>
            <a:br>
              <a:rPr lang="es-PE" altLang="es-PE" sz="4000"/>
            </a:br>
            <a:endParaRPr lang="es-PE" altLang="es-PE" sz="4000"/>
          </a:p>
        </p:txBody>
      </p:sp>
      <p:sp>
        <p:nvSpPr>
          <p:cNvPr id="114691" name="Rectangle 3">
            <a:extLst>
              <a:ext uri="{FF2B5EF4-FFF2-40B4-BE49-F238E27FC236}">
                <a16:creationId xmlns:a16="http://schemas.microsoft.com/office/drawing/2014/main" id="{3D5032F8-B18A-44E0-9091-9AA615BC6F32}"/>
              </a:ext>
            </a:extLst>
          </p:cNvPr>
          <p:cNvSpPr>
            <a:spLocks noGrp="1" noChangeArrowheads="1"/>
          </p:cNvSpPr>
          <p:nvPr>
            <p:ph type="body" idx="1"/>
          </p:nvPr>
        </p:nvSpPr>
        <p:spPr/>
        <p:txBody>
          <a:bodyPr/>
          <a:lstStyle/>
          <a:p>
            <a:pPr algn="just" eaLnBrk="1" hangingPunct="1">
              <a:lnSpc>
                <a:spcPct val="90000"/>
              </a:lnSpc>
            </a:pPr>
            <a:r>
              <a:rPr lang="es-ES" altLang="es-PE"/>
              <a:t>Prueba es todo aquello que puede servir al descubrimiento de la verdad acerca de los hechos que en el proceso son investigados y respecto de los cuales se pretende actuar la ley penal.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4691"/>
                                        </p:tgtEl>
                                        <p:attrNameLst>
                                          <p:attrName>style.visibility</p:attrName>
                                        </p:attrNameLst>
                                      </p:cBhvr>
                                      <p:to>
                                        <p:strVal val="visible"/>
                                      </p:to>
                                    </p:set>
                                    <p:animEffect transition="in" filter="fade">
                                      <p:cBhvr>
                                        <p:cTn id="10" dur="2000"/>
                                        <p:tgtEl>
                                          <p:spTgt spid="114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81BBCC2-72BB-4DA3-95D5-75B446561DA6}"/>
              </a:ext>
            </a:extLst>
          </p:cNvPr>
          <p:cNvSpPr>
            <a:spLocks noGrp="1" noChangeArrowheads="1"/>
          </p:cNvSpPr>
          <p:nvPr>
            <p:ph type="title"/>
          </p:nvPr>
        </p:nvSpPr>
        <p:spPr/>
        <p:txBody>
          <a:bodyPr/>
          <a:lstStyle/>
          <a:p>
            <a:pPr algn="ctr" eaLnBrk="1" hangingPunct="1"/>
            <a:r>
              <a:rPr lang="es-PE" altLang="es-PE"/>
              <a:t>Prueba Anticipada</a:t>
            </a:r>
            <a:endParaRPr lang="es-ES" altLang="es-PE"/>
          </a:p>
        </p:txBody>
      </p:sp>
      <p:sp>
        <p:nvSpPr>
          <p:cNvPr id="26627" name="Rectangle 3">
            <a:extLst>
              <a:ext uri="{FF2B5EF4-FFF2-40B4-BE49-F238E27FC236}">
                <a16:creationId xmlns:a16="http://schemas.microsoft.com/office/drawing/2014/main" id="{5D941980-1862-458F-87A2-F2A1CDD1576C}"/>
              </a:ext>
            </a:extLst>
          </p:cNvPr>
          <p:cNvSpPr>
            <a:spLocks noGrp="1" noChangeArrowheads="1"/>
          </p:cNvSpPr>
          <p:nvPr>
            <p:ph type="body" idx="1"/>
          </p:nvPr>
        </p:nvSpPr>
        <p:spPr/>
        <p:txBody>
          <a:bodyPr/>
          <a:lstStyle/>
          <a:p>
            <a:pPr algn="just" eaLnBrk="1" hangingPunct="1"/>
            <a:r>
              <a:rPr lang="es-PE" altLang="es-PE"/>
              <a:t>Es una prueba que se actúa con antelación al juicio oral siempre que se den condiciones como enfermedad o impedimento grave en el caso de peritos y testigos</a:t>
            </a:r>
            <a:endParaRPr lang="es-ES" altLang="es-P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B350F73-634E-4CC1-9C2C-99E108CAC208}"/>
              </a:ext>
            </a:extLst>
          </p:cNvPr>
          <p:cNvSpPr>
            <a:spLocks noGrp="1" noChangeArrowheads="1"/>
          </p:cNvSpPr>
          <p:nvPr>
            <p:ph type="title"/>
          </p:nvPr>
        </p:nvSpPr>
        <p:spPr/>
        <p:txBody>
          <a:bodyPr/>
          <a:lstStyle/>
          <a:p>
            <a:pPr algn="ctr" eaLnBrk="1" hangingPunct="1"/>
            <a:r>
              <a:rPr lang="es-PE" altLang="es-PE"/>
              <a:t>Prueba Anticipada</a:t>
            </a:r>
            <a:endParaRPr lang="es-ES" altLang="es-PE"/>
          </a:p>
        </p:txBody>
      </p:sp>
      <p:sp>
        <p:nvSpPr>
          <p:cNvPr id="27651" name="Rectangle 3">
            <a:extLst>
              <a:ext uri="{FF2B5EF4-FFF2-40B4-BE49-F238E27FC236}">
                <a16:creationId xmlns:a16="http://schemas.microsoft.com/office/drawing/2014/main" id="{81661292-CB8B-4F72-B2B6-1F22634E106B}"/>
              </a:ext>
            </a:extLst>
          </p:cNvPr>
          <p:cNvSpPr>
            <a:spLocks noGrp="1" noChangeArrowheads="1"/>
          </p:cNvSpPr>
          <p:nvPr>
            <p:ph type="body" idx="1"/>
          </p:nvPr>
        </p:nvSpPr>
        <p:spPr/>
        <p:txBody>
          <a:bodyPr/>
          <a:lstStyle/>
          <a:p>
            <a:pPr algn="just" eaLnBrk="1" hangingPunct="1"/>
            <a:r>
              <a:rPr lang="es-ES" altLang="es-PE"/>
              <a:t>Han sido expuestos a violencia, amenaza, ofertas o promesa de dinero u otra utilidad para que no declaren o lo hagan falsamente.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222B75A-B215-49CA-8D42-8FD5A1C6D0C7}"/>
              </a:ext>
            </a:extLst>
          </p:cNvPr>
          <p:cNvSpPr>
            <a:spLocks noGrp="1" noChangeArrowheads="1"/>
          </p:cNvSpPr>
          <p:nvPr>
            <p:ph type="title"/>
          </p:nvPr>
        </p:nvSpPr>
        <p:spPr/>
        <p:txBody>
          <a:bodyPr/>
          <a:lstStyle/>
          <a:p>
            <a:pPr algn="ctr" eaLnBrk="1" hangingPunct="1"/>
            <a:r>
              <a:rPr lang="es-PE" altLang="es-PE"/>
              <a:t>Prueba Anticipada</a:t>
            </a:r>
            <a:endParaRPr lang="es-ES" altLang="es-PE"/>
          </a:p>
        </p:txBody>
      </p:sp>
      <p:sp>
        <p:nvSpPr>
          <p:cNvPr id="28675" name="Rectangle 3">
            <a:extLst>
              <a:ext uri="{FF2B5EF4-FFF2-40B4-BE49-F238E27FC236}">
                <a16:creationId xmlns:a16="http://schemas.microsoft.com/office/drawing/2014/main" id="{32BF6EA8-113B-4284-BDEF-CD4822B52355}"/>
              </a:ext>
            </a:extLst>
          </p:cNvPr>
          <p:cNvSpPr>
            <a:spLocks noGrp="1" noChangeArrowheads="1"/>
          </p:cNvSpPr>
          <p:nvPr>
            <p:ph type="body" idx="1"/>
          </p:nvPr>
        </p:nvSpPr>
        <p:spPr/>
        <p:txBody>
          <a:bodyPr/>
          <a:lstStyle/>
          <a:p>
            <a:pPr algn="just" eaLnBrk="1" hangingPunct="1"/>
            <a:r>
              <a:rPr lang="es-PE" altLang="es-PE"/>
              <a:t>Otra prueba es el careo siempre que por lo menos uno de los que confronten tengan los mismas causales de testigos y peritos. Además hayan declarado y sus versiones sean contradictorias. </a:t>
            </a:r>
            <a:endParaRPr lang="es-ES" altLang="es-P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9A9046-7EA8-4312-B936-C4DB6246C8F4}"/>
              </a:ext>
            </a:extLst>
          </p:cNvPr>
          <p:cNvSpPr>
            <a:spLocks noGrp="1" noChangeArrowheads="1"/>
          </p:cNvSpPr>
          <p:nvPr>
            <p:ph type="title"/>
          </p:nvPr>
        </p:nvSpPr>
        <p:spPr/>
        <p:txBody>
          <a:bodyPr/>
          <a:lstStyle/>
          <a:p>
            <a:pPr algn="ctr" eaLnBrk="1" hangingPunct="1"/>
            <a:r>
              <a:rPr lang="es-ES" altLang="es-PE"/>
              <a:t>Prueba Pre Constituida</a:t>
            </a:r>
          </a:p>
        </p:txBody>
      </p:sp>
      <p:sp>
        <p:nvSpPr>
          <p:cNvPr id="29699" name="Rectangle 3">
            <a:extLst>
              <a:ext uri="{FF2B5EF4-FFF2-40B4-BE49-F238E27FC236}">
                <a16:creationId xmlns:a16="http://schemas.microsoft.com/office/drawing/2014/main" id="{F78E6845-86E9-4BFF-925A-4AE759F97592}"/>
              </a:ext>
            </a:extLst>
          </p:cNvPr>
          <p:cNvSpPr>
            <a:spLocks noGrp="1" noChangeArrowheads="1"/>
          </p:cNvSpPr>
          <p:nvPr>
            <p:ph type="body" idx="1"/>
          </p:nvPr>
        </p:nvSpPr>
        <p:spPr/>
        <p:txBody>
          <a:bodyPr/>
          <a:lstStyle/>
          <a:p>
            <a:pPr algn="just" eaLnBrk="1" hangingPunct="1"/>
            <a:r>
              <a:rPr lang="es-PE" altLang="es-PE"/>
              <a:t>Son pruebas documentales de levantamiento de información sobre un delito practicadas por la Policía Nacional que son irrepetibles y no pueden por medios ordinarios ser trasladados al Juicio Oral</a:t>
            </a:r>
            <a:endParaRPr lang="es-ES" altLang="es-P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a:t>Prueba Indiciaria</a:t>
            </a:r>
            <a:endParaRPr lang="es-ES" altLang="es-PE"/>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ES" altLang="es-PE"/>
              <a:t>Identificada también como prueba indirecta, circunstancial, conjetural o de presunciones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2E272F6-C465-4C3F-A8A5-3739102CF5D7}"/>
              </a:ext>
            </a:extLst>
          </p:cNvPr>
          <p:cNvSpPr>
            <a:spLocks noGrp="1" noChangeArrowheads="1"/>
          </p:cNvSpPr>
          <p:nvPr>
            <p:ph type="title"/>
          </p:nvPr>
        </p:nvSpPr>
        <p:spPr/>
        <p:txBody>
          <a:bodyPr/>
          <a:lstStyle/>
          <a:p>
            <a:pPr algn="ctr" eaLnBrk="1" hangingPunct="1"/>
            <a:r>
              <a:rPr lang="es-PE" altLang="es-PE"/>
              <a:t>Prueba Indiciaria</a:t>
            </a:r>
            <a:endParaRPr lang="es-ES" altLang="es-PE"/>
          </a:p>
        </p:txBody>
      </p:sp>
      <p:sp>
        <p:nvSpPr>
          <p:cNvPr id="31747" name="Rectangle 3">
            <a:extLst>
              <a:ext uri="{FF2B5EF4-FFF2-40B4-BE49-F238E27FC236}">
                <a16:creationId xmlns:a16="http://schemas.microsoft.com/office/drawing/2014/main" id="{2E655878-0028-4259-96D6-BF300332D3C6}"/>
              </a:ext>
            </a:extLst>
          </p:cNvPr>
          <p:cNvSpPr>
            <a:spLocks noGrp="1" noChangeArrowheads="1"/>
          </p:cNvSpPr>
          <p:nvPr>
            <p:ph type="body" idx="1"/>
          </p:nvPr>
        </p:nvSpPr>
        <p:spPr/>
        <p:txBody>
          <a:bodyPr/>
          <a:lstStyle/>
          <a:p>
            <a:pPr algn="just" eaLnBrk="1" hangingPunct="1"/>
            <a:r>
              <a:rPr lang="es-ES" altLang="es-PE"/>
              <a:t>Es aquélla que mediante la demostración de los mismos -también llamados “hechos base”- permite deducir la ejecución del hecho delictivo y/o la participación en el mismo -el “hecho consecuencia”- siempre que exista un enlace preciso y directo entre aquéllos y éste”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6C65D79-EBCF-4AA0-A1CD-6949EFEC948B}"/>
              </a:ext>
            </a:extLst>
          </p:cNvPr>
          <p:cNvSpPr>
            <a:spLocks noGrp="1" noChangeArrowheads="1"/>
          </p:cNvSpPr>
          <p:nvPr>
            <p:ph type="title"/>
          </p:nvPr>
        </p:nvSpPr>
        <p:spPr/>
        <p:txBody>
          <a:bodyPr/>
          <a:lstStyle/>
          <a:p>
            <a:pPr algn="ctr" eaLnBrk="1" hangingPunct="1"/>
            <a:r>
              <a:rPr lang="es-PE" altLang="es-PE"/>
              <a:t>Prueba Indiciaria</a:t>
            </a:r>
            <a:endParaRPr lang="es-ES" altLang="es-PE"/>
          </a:p>
        </p:txBody>
      </p:sp>
      <p:sp>
        <p:nvSpPr>
          <p:cNvPr id="32771" name="Rectangle 3">
            <a:extLst>
              <a:ext uri="{FF2B5EF4-FFF2-40B4-BE49-F238E27FC236}">
                <a16:creationId xmlns:a16="http://schemas.microsoft.com/office/drawing/2014/main" id="{C03F7998-8E67-4195-A8E1-AC843D951BC1}"/>
              </a:ext>
            </a:extLst>
          </p:cNvPr>
          <p:cNvSpPr>
            <a:spLocks noGrp="1" noChangeArrowheads="1"/>
          </p:cNvSpPr>
          <p:nvPr>
            <p:ph type="body" idx="1"/>
          </p:nvPr>
        </p:nvSpPr>
        <p:spPr/>
        <p:txBody>
          <a:bodyPr/>
          <a:lstStyle/>
          <a:p>
            <a:pPr algn="just" eaLnBrk="1" hangingPunct="1"/>
            <a:r>
              <a:rPr lang="es-PE" altLang="es-PE"/>
              <a:t>Un hecho conocido nos lleva al hecho desconocido. Deben tener una conexión al realizarse el razonamiento.</a:t>
            </a:r>
          </a:p>
          <a:p>
            <a:pPr algn="just" eaLnBrk="1" hangingPunct="1"/>
            <a:r>
              <a:rPr lang="es-PE" altLang="es-PE"/>
              <a:t>El hecho o indicio debe ser probado con los diversos medios de prueba.</a:t>
            </a:r>
          </a:p>
          <a:p>
            <a:pPr algn="just" eaLnBrk="1" hangingPunct="1">
              <a:buFont typeface="Wingdings" panose="05000000000000000000" pitchFamily="2" charset="2"/>
              <a:buNone/>
            </a:pPr>
            <a:endParaRPr lang="es-ES" altLang="es-P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D31FF5E-996F-40C8-B9C2-C6A65DF0AE9F}"/>
              </a:ext>
            </a:extLst>
          </p:cNvPr>
          <p:cNvSpPr>
            <a:spLocks noGrp="1" noChangeArrowheads="1"/>
          </p:cNvSpPr>
          <p:nvPr>
            <p:ph type="title"/>
          </p:nvPr>
        </p:nvSpPr>
        <p:spPr/>
        <p:txBody>
          <a:bodyPr/>
          <a:lstStyle/>
          <a:p>
            <a:pPr algn="ctr" eaLnBrk="1" hangingPunct="1"/>
            <a:r>
              <a:rPr lang="es-PE" altLang="es-PE"/>
              <a:t>Recepción de los medios de Prueba</a:t>
            </a:r>
            <a:endParaRPr lang="es-ES" altLang="es-PE"/>
          </a:p>
        </p:txBody>
      </p:sp>
      <p:sp>
        <p:nvSpPr>
          <p:cNvPr id="33795" name="Rectangle 3">
            <a:extLst>
              <a:ext uri="{FF2B5EF4-FFF2-40B4-BE49-F238E27FC236}">
                <a16:creationId xmlns:a16="http://schemas.microsoft.com/office/drawing/2014/main" id="{2B3516EB-B718-4618-A936-3F522A52148D}"/>
              </a:ext>
            </a:extLst>
          </p:cNvPr>
          <p:cNvSpPr>
            <a:spLocks noGrp="1" noChangeArrowheads="1"/>
          </p:cNvSpPr>
          <p:nvPr>
            <p:ph type="body" idx="1"/>
          </p:nvPr>
        </p:nvSpPr>
        <p:spPr/>
        <p:txBody>
          <a:bodyPr/>
          <a:lstStyle/>
          <a:p>
            <a:pPr algn="just" eaLnBrk="1" hangingPunct="1"/>
            <a:r>
              <a:rPr lang="es-PE" altLang="es-PE"/>
              <a:t>El ofrecimiento se hace en la Etapa Intermedia</a:t>
            </a:r>
          </a:p>
          <a:p>
            <a:pPr algn="just" eaLnBrk="1" hangingPunct="1"/>
            <a:r>
              <a:rPr lang="es-PE" altLang="es-PE"/>
              <a:t>Quienes lo proponen son el Fiscal y los demás sujetos procesales.</a:t>
            </a:r>
          </a:p>
          <a:p>
            <a:pPr algn="just" eaLnBrk="1" hangingPunct="1"/>
            <a:endParaRPr lang="es-ES" altLang="es-P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AEAB046-AE29-4C2E-B613-C5CBEFF9B62F}"/>
              </a:ext>
            </a:extLst>
          </p:cNvPr>
          <p:cNvSpPr>
            <a:spLocks noGrp="1" noChangeArrowheads="1"/>
          </p:cNvSpPr>
          <p:nvPr>
            <p:ph type="title"/>
          </p:nvPr>
        </p:nvSpPr>
        <p:spPr/>
        <p:txBody>
          <a:bodyPr/>
          <a:lstStyle/>
          <a:p>
            <a:pPr algn="ctr" eaLnBrk="1" hangingPunct="1"/>
            <a:r>
              <a:rPr lang="es-PE" altLang="es-PE"/>
              <a:t>Admisión de los Medios de Prueba (Art. 352 NCPP)</a:t>
            </a:r>
            <a:endParaRPr lang="es-ES" altLang="es-PE"/>
          </a:p>
        </p:txBody>
      </p:sp>
      <p:sp>
        <p:nvSpPr>
          <p:cNvPr id="34819" name="Rectangle 3">
            <a:extLst>
              <a:ext uri="{FF2B5EF4-FFF2-40B4-BE49-F238E27FC236}">
                <a16:creationId xmlns:a16="http://schemas.microsoft.com/office/drawing/2014/main" id="{6C51D5EC-58B0-4456-B944-9949F439C4EA}"/>
              </a:ext>
            </a:extLst>
          </p:cNvPr>
          <p:cNvSpPr>
            <a:spLocks noGrp="1" noChangeArrowheads="1"/>
          </p:cNvSpPr>
          <p:nvPr>
            <p:ph type="body" idx="1"/>
          </p:nvPr>
        </p:nvSpPr>
        <p:spPr/>
        <p:txBody>
          <a:bodyPr/>
          <a:lstStyle/>
          <a:p>
            <a:pPr algn="just" eaLnBrk="1" hangingPunct="1"/>
            <a:r>
              <a:rPr lang="es-ES" altLang="es-PE"/>
              <a:t>La petición probatoria debe especificar el probable aporte para conocer mejor los hechos </a:t>
            </a:r>
          </a:p>
          <a:p>
            <a:pPr algn="just" eaLnBrk="1" hangingPunct="1"/>
            <a:r>
              <a:rPr lang="es-ES" altLang="es-PE"/>
              <a:t>El acto probatorio propuesto sea pertinente, conducente y útil.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DEE59DA-E2F0-44E9-9DF6-455273D95894}"/>
              </a:ext>
            </a:extLst>
          </p:cNvPr>
          <p:cNvSpPr>
            <a:spLocks noGrp="1" noChangeArrowheads="1"/>
          </p:cNvSpPr>
          <p:nvPr>
            <p:ph type="title"/>
          </p:nvPr>
        </p:nvSpPr>
        <p:spPr/>
        <p:txBody>
          <a:bodyPr/>
          <a:lstStyle/>
          <a:p>
            <a:pPr algn="ctr" eaLnBrk="1" hangingPunct="1"/>
            <a:r>
              <a:rPr lang="es-PE" altLang="es-PE"/>
              <a:t>Pertinencia</a:t>
            </a:r>
            <a:endParaRPr lang="es-ES" altLang="es-PE"/>
          </a:p>
        </p:txBody>
      </p:sp>
      <p:sp>
        <p:nvSpPr>
          <p:cNvPr id="35843" name="Rectangle 3">
            <a:extLst>
              <a:ext uri="{FF2B5EF4-FFF2-40B4-BE49-F238E27FC236}">
                <a16:creationId xmlns:a16="http://schemas.microsoft.com/office/drawing/2014/main" id="{13D732D0-BDB7-4E09-AA7C-DD5C1399C1A9}"/>
              </a:ext>
            </a:extLst>
          </p:cNvPr>
          <p:cNvSpPr>
            <a:spLocks noGrp="1" noChangeArrowheads="1"/>
          </p:cNvSpPr>
          <p:nvPr>
            <p:ph type="body" idx="1"/>
          </p:nvPr>
        </p:nvSpPr>
        <p:spPr/>
        <p:txBody>
          <a:bodyPr/>
          <a:lstStyle/>
          <a:p>
            <a:pPr algn="just" eaLnBrk="1" hangingPunct="1"/>
            <a:r>
              <a:rPr lang="es-ES" altLang="es-PE"/>
              <a:t>Debe guardar relación con los hechos a probar. Lo que trate de probar otro que no tiene conexión es descartado por impertinente.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4647AEB-5C3B-4D80-905E-3EFCD3B8E4F0}"/>
              </a:ext>
            </a:extLst>
          </p:cNvPr>
          <p:cNvSpPr>
            <a:spLocks noGrp="1" noChangeArrowheads="1"/>
          </p:cNvSpPr>
          <p:nvPr>
            <p:ph type="title"/>
          </p:nvPr>
        </p:nvSpPr>
        <p:spPr>
          <a:xfrm>
            <a:off x="1403350" y="620713"/>
            <a:ext cx="7313613" cy="1152525"/>
          </a:xfrm>
        </p:spPr>
        <p:txBody>
          <a:bodyPr/>
          <a:lstStyle/>
          <a:p>
            <a:pPr algn="ctr" eaLnBrk="1" hangingPunct="1"/>
            <a:r>
              <a:rPr lang="es-PE" altLang="es-PE" sz="4000"/>
              <a:t>Preceptos Generales</a:t>
            </a:r>
          </a:p>
        </p:txBody>
      </p:sp>
      <p:sp>
        <p:nvSpPr>
          <p:cNvPr id="9219" name="Rectangle 3">
            <a:extLst>
              <a:ext uri="{FF2B5EF4-FFF2-40B4-BE49-F238E27FC236}">
                <a16:creationId xmlns:a16="http://schemas.microsoft.com/office/drawing/2014/main" id="{E74871E2-3D12-4D12-9D05-11BC880CB2D3}"/>
              </a:ext>
            </a:extLst>
          </p:cNvPr>
          <p:cNvSpPr>
            <a:spLocks noGrp="1" noChangeArrowheads="1"/>
          </p:cNvSpPr>
          <p:nvPr>
            <p:ph type="body" idx="1"/>
          </p:nvPr>
        </p:nvSpPr>
        <p:spPr>
          <a:xfrm>
            <a:off x="1182688" y="2254250"/>
            <a:ext cx="7772400" cy="3878263"/>
          </a:xfrm>
        </p:spPr>
        <p:txBody>
          <a:bodyPr/>
          <a:lstStyle/>
          <a:p>
            <a:pPr algn="just" eaLnBrk="1" hangingPunct="1"/>
            <a:r>
              <a:rPr lang="es-ES" altLang="es-PE"/>
              <a:t>La actividad probatoria en el proceso penal está regulada por la Constitución, los Tratados aprobados y ratificados por el Perú y por el NCPP</a:t>
            </a:r>
            <a:endParaRPr lang="es-PE" altLang="es-P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01874EB-8EE4-429E-B335-E45284A169C8}"/>
              </a:ext>
            </a:extLst>
          </p:cNvPr>
          <p:cNvSpPr>
            <a:spLocks noGrp="1" noChangeArrowheads="1"/>
          </p:cNvSpPr>
          <p:nvPr>
            <p:ph type="title"/>
          </p:nvPr>
        </p:nvSpPr>
        <p:spPr/>
        <p:txBody>
          <a:bodyPr/>
          <a:lstStyle/>
          <a:p>
            <a:pPr algn="ctr" eaLnBrk="1" hangingPunct="1"/>
            <a:r>
              <a:rPr lang="es-PE" altLang="es-PE"/>
              <a:t>Conducencia</a:t>
            </a:r>
            <a:endParaRPr lang="es-ES" altLang="es-PE"/>
          </a:p>
        </p:txBody>
      </p:sp>
      <p:sp>
        <p:nvSpPr>
          <p:cNvPr id="36867" name="Rectangle 3">
            <a:extLst>
              <a:ext uri="{FF2B5EF4-FFF2-40B4-BE49-F238E27FC236}">
                <a16:creationId xmlns:a16="http://schemas.microsoft.com/office/drawing/2014/main" id="{AAF8D1C0-A8EF-46B9-9902-DDAF0BB18296}"/>
              </a:ext>
            </a:extLst>
          </p:cNvPr>
          <p:cNvSpPr>
            <a:spLocks noGrp="1" noChangeArrowheads="1"/>
          </p:cNvSpPr>
          <p:nvPr>
            <p:ph type="body" idx="1"/>
          </p:nvPr>
        </p:nvSpPr>
        <p:spPr/>
        <p:txBody>
          <a:bodyPr/>
          <a:lstStyle/>
          <a:p>
            <a:pPr eaLnBrk="1" hangingPunct="1"/>
            <a:r>
              <a:rPr lang="es-ES" altLang="es-PE"/>
              <a:t>Es una cuestión de derecho, porque se trata de determinar si el medio utilizado presentado o solicitado es legalmente apto para probar el hecho.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29035A4-FB1F-4CF8-B56F-ADE88A619674}"/>
              </a:ext>
            </a:extLst>
          </p:cNvPr>
          <p:cNvSpPr>
            <a:spLocks noGrp="1" noChangeArrowheads="1"/>
          </p:cNvSpPr>
          <p:nvPr>
            <p:ph type="title"/>
          </p:nvPr>
        </p:nvSpPr>
        <p:spPr/>
        <p:txBody>
          <a:bodyPr/>
          <a:lstStyle/>
          <a:p>
            <a:pPr algn="ctr" eaLnBrk="1" hangingPunct="1"/>
            <a:r>
              <a:rPr lang="es-ES" altLang="es-PE"/>
              <a:t>Utilidad:</a:t>
            </a:r>
          </a:p>
        </p:txBody>
      </p:sp>
      <p:sp>
        <p:nvSpPr>
          <p:cNvPr id="37891" name="Rectangle 3">
            <a:extLst>
              <a:ext uri="{FF2B5EF4-FFF2-40B4-BE49-F238E27FC236}">
                <a16:creationId xmlns:a16="http://schemas.microsoft.com/office/drawing/2014/main" id="{988D167C-86BA-4390-935E-A5D8B5531AEA}"/>
              </a:ext>
            </a:extLst>
          </p:cNvPr>
          <p:cNvSpPr>
            <a:spLocks noGrp="1" noChangeArrowheads="1"/>
          </p:cNvSpPr>
          <p:nvPr>
            <p:ph type="body" idx="1"/>
          </p:nvPr>
        </p:nvSpPr>
        <p:spPr/>
        <p:txBody>
          <a:bodyPr/>
          <a:lstStyle/>
          <a:p>
            <a:pPr algn="just" eaLnBrk="1" hangingPunct="1"/>
            <a:r>
              <a:rPr lang="es-ES" altLang="es-PE"/>
              <a:t>Se presenta cuando el medio contribuye a conocer lo que es objeto de prueba, a descubrir la verdad, a alcanzar probabilidad o certeza. Sólo pueden ser admitidos aquellos medios probatorios que presten algún servicio en el proceso de convicción del juzgador.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4C839D3-837A-4676-94DE-6419C9419D97}"/>
              </a:ext>
            </a:extLst>
          </p:cNvPr>
          <p:cNvSpPr>
            <a:spLocks noGrp="1" noChangeArrowheads="1"/>
          </p:cNvSpPr>
          <p:nvPr>
            <p:ph type="title"/>
          </p:nvPr>
        </p:nvSpPr>
        <p:spPr/>
        <p:txBody>
          <a:bodyPr/>
          <a:lstStyle/>
          <a:p>
            <a:pPr algn="ctr" eaLnBrk="1" hangingPunct="1"/>
            <a:r>
              <a:rPr lang="es-PE" altLang="es-PE"/>
              <a:t>Licitud</a:t>
            </a:r>
            <a:endParaRPr lang="es-ES" altLang="es-PE"/>
          </a:p>
        </p:txBody>
      </p:sp>
      <p:sp>
        <p:nvSpPr>
          <p:cNvPr id="38915" name="Rectangle 3">
            <a:extLst>
              <a:ext uri="{FF2B5EF4-FFF2-40B4-BE49-F238E27FC236}">
                <a16:creationId xmlns:a16="http://schemas.microsoft.com/office/drawing/2014/main" id="{C8898AAB-59BF-48D6-9A22-D20DC4F53C9A}"/>
              </a:ext>
            </a:extLst>
          </p:cNvPr>
          <p:cNvSpPr>
            <a:spLocks noGrp="1" noChangeArrowheads="1"/>
          </p:cNvSpPr>
          <p:nvPr>
            <p:ph type="body" idx="1"/>
          </p:nvPr>
        </p:nvSpPr>
        <p:spPr/>
        <p:txBody>
          <a:bodyPr/>
          <a:lstStyle/>
          <a:p>
            <a:pPr algn="just" eaLnBrk="1" hangingPunct="1"/>
            <a:r>
              <a:rPr lang="es-PE" altLang="es-PE"/>
              <a:t>No pueden admitirse medios probatorios obtenidos en contravención del ordenamiento jurídico, lo que permite excluir supuestos de prueba prohibida.</a:t>
            </a:r>
            <a:endParaRPr lang="es-ES" altLang="es-P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ADA221D-3BA8-44F3-8149-CD6D8F90A561}"/>
              </a:ext>
            </a:extLst>
          </p:cNvPr>
          <p:cNvSpPr>
            <a:spLocks noGrp="1" noChangeArrowheads="1"/>
          </p:cNvSpPr>
          <p:nvPr>
            <p:ph type="title"/>
          </p:nvPr>
        </p:nvSpPr>
        <p:spPr/>
        <p:txBody>
          <a:bodyPr/>
          <a:lstStyle/>
          <a:p>
            <a:pPr algn="ctr" eaLnBrk="1" hangingPunct="1"/>
            <a:r>
              <a:rPr lang="es-PE" altLang="es-PE"/>
              <a:t>Prueba Prohibida</a:t>
            </a:r>
            <a:endParaRPr lang="es-ES" altLang="es-PE"/>
          </a:p>
        </p:txBody>
      </p:sp>
      <p:sp>
        <p:nvSpPr>
          <p:cNvPr id="39939" name="Rectangle 3">
            <a:extLst>
              <a:ext uri="{FF2B5EF4-FFF2-40B4-BE49-F238E27FC236}">
                <a16:creationId xmlns:a16="http://schemas.microsoft.com/office/drawing/2014/main" id="{381E7A49-1A9B-4F5E-83FF-97D2C1FDBCB5}"/>
              </a:ext>
            </a:extLst>
          </p:cNvPr>
          <p:cNvSpPr>
            <a:spLocks noGrp="1" noChangeArrowheads="1"/>
          </p:cNvSpPr>
          <p:nvPr>
            <p:ph type="body" idx="1"/>
          </p:nvPr>
        </p:nvSpPr>
        <p:spPr/>
        <p:txBody>
          <a:bodyPr/>
          <a:lstStyle/>
          <a:p>
            <a:pPr algn="just" eaLnBrk="1" hangingPunct="1"/>
            <a:r>
              <a:rPr lang="es-ES" altLang="es-PE"/>
              <a:t>En el NCPP hay una referencia a la prueba prohibida o prueba ilícita en el Art. 159  que dice que el Juez no podrá utilizar, directa o indirectamente, las fuentes o medios de prueba obtenidos con vulneración del contenido esencial de los derechos fundamentales de la persona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E462C05-C16C-4AA5-A6B0-056F26CF47B1}"/>
              </a:ext>
            </a:extLst>
          </p:cNvPr>
          <p:cNvSpPr>
            <a:spLocks noGrp="1" noChangeArrowheads="1"/>
          </p:cNvSpPr>
          <p:nvPr>
            <p:ph type="title"/>
          </p:nvPr>
        </p:nvSpPr>
        <p:spPr/>
        <p:txBody>
          <a:bodyPr/>
          <a:lstStyle/>
          <a:p>
            <a:pPr algn="ctr" eaLnBrk="1" hangingPunct="1"/>
            <a:r>
              <a:rPr lang="es-PE" altLang="es-PE"/>
              <a:t>Prueba Prohibida y exclusión</a:t>
            </a:r>
            <a:endParaRPr lang="es-ES" altLang="es-PE"/>
          </a:p>
        </p:txBody>
      </p:sp>
      <p:sp>
        <p:nvSpPr>
          <p:cNvPr id="40963" name="Rectangle 3">
            <a:extLst>
              <a:ext uri="{FF2B5EF4-FFF2-40B4-BE49-F238E27FC236}">
                <a16:creationId xmlns:a16="http://schemas.microsoft.com/office/drawing/2014/main" id="{8AA31C5D-DB52-48E1-BE25-0AD06A04E490}"/>
              </a:ext>
            </a:extLst>
          </p:cNvPr>
          <p:cNvSpPr>
            <a:spLocks noGrp="1" noChangeArrowheads="1"/>
          </p:cNvSpPr>
          <p:nvPr>
            <p:ph type="body" idx="1"/>
          </p:nvPr>
        </p:nvSpPr>
        <p:spPr/>
        <p:txBody>
          <a:bodyPr/>
          <a:lstStyle/>
          <a:p>
            <a:pPr eaLnBrk="1" hangingPunct="1"/>
            <a:r>
              <a:rPr lang="es-PE" altLang="es-PE"/>
              <a:t>La prueba obtenida ilícitamente deberá ser excluida, esto es no será valorada.</a:t>
            </a:r>
            <a:endParaRPr lang="es-ES" altLang="es-PE"/>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C9D1C3D-FD30-4F32-80DE-926F5A575D2F}"/>
              </a:ext>
            </a:extLst>
          </p:cNvPr>
          <p:cNvSpPr>
            <a:spLocks noGrp="1" noChangeArrowheads="1"/>
          </p:cNvSpPr>
          <p:nvPr>
            <p:ph type="title"/>
          </p:nvPr>
        </p:nvSpPr>
        <p:spPr/>
        <p:txBody>
          <a:bodyPr/>
          <a:lstStyle/>
          <a:p>
            <a:pPr algn="ctr" eaLnBrk="1" hangingPunct="1"/>
            <a:r>
              <a:rPr lang="es-PE" altLang="es-PE"/>
              <a:t>Prueba Prohibida y exclusión</a:t>
            </a:r>
            <a:endParaRPr lang="es-ES" altLang="es-PE"/>
          </a:p>
        </p:txBody>
      </p:sp>
      <p:sp>
        <p:nvSpPr>
          <p:cNvPr id="23555" name="Rectangle 3">
            <a:extLst>
              <a:ext uri="{FF2B5EF4-FFF2-40B4-BE49-F238E27FC236}">
                <a16:creationId xmlns:a16="http://schemas.microsoft.com/office/drawing/2014/main" id="{5A7735E1-194A-4BBC-A234-763EE44D7C13}"/>
              </a:ext>
            </a:extLst>
          </p:cNvPr>
          <p:cNvSpPr>
            <a:spLocks noGrp="1" noChangeArrowheads="1"/>
          </p:cNvSpPr>
          <p:nvPr>
            <p:ph type="body" idx="1"/>
          </p:nvPr>
        </p:nvSpPr>
        <p:spPr/>
        <p:txBody>
          <a:bodyPr/>
          <a:lstStyle/>
          <a:p>
            <a:pPr algn="just" eaLnBrk="1" hangingPunct="1"/>
            <a:r>
              <a:rPr lang="es-PE" altLang="es-PE"/>
              <a:t>La prueba obtenida ilícitamente deberá ser excluida, esto es no será valorada.</a:t>
            </a:r>
          </a:p>
          <a:p>
            <a:pPr algn="just" eaLnBrk="1" hangingPunct="1"/>
            <a:r>
              <a:rPr lang="es-PE" altLang="es-PE"/>
              <a:t>Puede ser excluida durante la audiencia de tutela de derechos. En la Investigación preparatoria</a:t>
            </a:r>
          </a:p>
          <a:p>
            <a:pPr algn="just" eaLnBrk="1" hangingPunct="1"/>
            <a:r>
              <a:rPr lang="es-PE" altLang="es-PE"/>
              <a:t>La etapa intermedia</a:t>
            </a:r>
            <a:endParaRPr lang="es-ES" altLang="es-PE"/>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76B8321-08DF-49DA-9471-FC30D3543C30}"/>
              </a:ext>
            </a:extLst>
          </p:cNvPr>
          <p:cNvSpPr>
            <a:spLocks noGrp="1" noChangeArrowheads="1"/>
          </p:cNvSpPr>
          <p:nvPr>
            <p:ph type="title"/>
          </p:nvPr>
        </p:nvSpPr>
        <p:spPr/>
        <p:txBody>
          <a:bodyPr/>
          <a:lstStyle/>
          <a:p>
            <a:pPr algn="ctr" eaLnBrk="1" hangingPunct="1"/>
            <a:r>
              <a:rPr lang="es-PE" altLang="es-PE"/>
              <a:t>Prueba Prohibida y Prueba irregular</a:t>
            </a:r>
            <a:endParaRPr lang="es-ES" altLang="es-PE"/>
          </a:p>
        </p:txBody>
      </p:sp>
      <p:sp>
        <p:nvSpPr>
          <p:cNvPr id="24579" name="Rectangle 3">
            <a:extLst>
              <a:ext uri="{FF2B5EF4-FFF2-40B4-BE49-F238E27FC236}">
                <a16:creationId xmlns:a16="http://schemas.microsoft.com/office/drawing/2014/main" id="{84FD14AE-1E82-494F-9C7F-B5E2708E11CC}"/>
              </a:ext>
            </a:extLst>
          </p:cNvPr>
          <p:cNvSpPr>
            <a:spLocks noGrp="1" noChangeArrowheads="1"/>
          </p:cNvSpPr>
          <p:nvPr>
            <p:ph type="body" idx="1"/>
          </p:nvPr>
        </p:nvSpPr>
        <p:spPr/>
        <p:txBody>
          <a:bodyPr/>
          <a:lstStyle/>
          <a:p>
            <a:pPr algn="just" eaLnBrk="1" hangingPunct="1"/>
            <a:r>
              <a:rPr lang="es-PE" altLang="es-PE"/>
              <a:t>La prueba prohibida viola derechos fundamentales</a:t>
            </a:r>
          </a:p>
          <a:p>
            <a:pPr algn="just" eaLnBrk="1" hangingPunct="1">
              <a:buFont typeface="Wingdings" panose="05000000000000000000" pitchFamily="2" charset="2"/>
              <a:buNone/>
            </a:pPr>
            <a:endParaRPr lang="es-PE" altLang="es-PE"/>
          </a:p>
          <a:p>
            <a:pPr algn="just" eaLnBrk="1" hangingPunct="1"/>
            <a:r>
              <a:rPr lang="es-PE" altLang="es-PE"/>
              <a:t>La prueba irregular normas legales. (se oraliza una fotografía sin previamente haber sido reconocida por quien resulte identificado y que estuvo en juicio)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5C015FA-5887-4445-BF5F-7A67E70BB7B4}"/>
              </a:ext>
            </a:extLst>
          </p:cNvPr>
          <p:cNvSpPr>
            <a:spLocks noGrp="1" noChangeArrowheads="1"/>
          </p:cNvSpPr>
          <p:nvPr>
            <p:ph type="title"/>
          </p:nvPr>
        </p:nvSpPr>
        <p:spPr/>
        <p:txBody>
          <a:bodyPr/>
          <a:lstStyle/>
          <a:p>
            <a:pPr algn="ctr" eaLnBrk="1" hangingPunct="1"/>
            <a:r>
              <a:rPr lang="es-PE" altLang="es-PE"/>
              <a:t>Prueba Prohibida. Teoría del árbol venenoso</a:t>
            </a:r>
            <a:endParaRPr lang="es-ES" altLang="es-PE"/>
          </a:p>
        </p:txBody>
      </p:sp>
      <p:sp>
        <p:nvSpPr>
          <p:cNvPr id="25603" name="Rectangle 3">
            <a:extLst>
              <a:ext uri="{FF2B5EF4-FFF2-40B4-BE49-F238E27FC236}">
                <a16:creationId xmlns:a16="http://schemas.microsoft.com/office/drawing/2014/main" id="{6051A280-5669-457B-AF6B-A8EDD2C1C94F}"/>
              </a:ext>
            </a:extLst>
          </p:cNvPr>
          <p:cNvSpPr>
            <a:spLocks noGrp="1" noChangeArrowheads="1"/>
          </p:cNvSpPr>
          <p:nvPr>
            <p:ph type="body" idx="1"/>
          </p:nvPr>
        </p:nvSpPr>
        <p:spPr/>
        <p:txBody>
          <a:bodyPr/>
          <a:lstStyle/>
          <a:p>
            <a:pPr algn="just" eaLnBrk="1" hangingPunct="1"/>
            <a:r>
              <a:rPr lang="es-ES" altLang="es-PE"/>
              <a:t>Las pruebas que provienen de prueba prohibida, son inadmisibles como elemento probatorio por estar envenenadas o contaminadas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64C11D1-2622-45A0-8DDB-674FEC817797}"/>
              </a:ext>
            </a:extLst>
          </p:cNvPr>
          <p:cNvSpPr>
            <a:spLocks noGrp="1" noChangeArrowheads="1"/>
          </p:cNvSpPr>
          <p:nvPr>
            <p:ph type="title"/>
          </p:nvPr>
        </p:nvSpPr>
        <p:spPr/>
        <p:txBody>
          <a:bodyPr/>
          <a:lstStyle/>
          <a:p>
            <a:pPr algn="ctr" eaLnBrk="1" hangingPunct="1"/>
            <a:r>
              <a:rPr lang="es-PE" altLang="es-PE"/>
              <a:t>Prueba Prohibida. Excepciones </a:t>
            </a:r>
            <a:endParaRPr lang="es-ES" altLang="es-PE"/>
          </a:p>
        </p:txBody>
      </p:sp>
      <p:sp>
        <p:nvSpPr>
          <p:cNvPr id="26627" name="Rectangle 3">
            <a:extLst>
              <a:ext uri="{FF2B5EF4-FFF2-40B4-BE49-F238E27FC236}">
                <a16:creationId xmlns:a16="http://schemas.microsoft.com/office/drawing/2014/main" id="{B8B46B77-8183-4826-ACEB-42C43300F7C3}"/>
              </a:ext>
            </a:extLst>
          </p:cNvPr>
          <p:cNvSpPr>
            <a:spLocks noGrp="1" noChangeArrowheads="1"/>
          </p:cNvSpPr>
          <p:nvPr>
            <p:ph type="body" idx="1"/>
          </p:nvPr>
        </p:nvSpPr>
        <p:spPr/>
        <p:txBody>
          <a:bodyPr/>
          <a:lstStyle/>
          <a:p>
            <a:pPr algn="just" eaLnBrk="1" hangingPunct="1"/>
            <a:r>
              <a:rPr lang="es-ES" altLang="es-PE" b="1"/>
              <a:t>Fuente independiente</a:t>
            </a:r>
          </a:p>
          <a:p>
            <a:pPr algn="just" eaLnBrk="1" hangingPunct="1"/>
            <a:r>
              <a:rPr lang="es-ES" altLang="es-PE"/>
              <a:t>Si una prueba ha sido obtenida independientemente de la prueba prohibida, no procede excluirla</a:t>
            </a:r>
          </a:p>
          <a:p>
            <a:pPr algn="just" eaLnBrk="1" hangingPunct="1"/>
            <a:r>
              <a:rPr lang="es-ES" altLang="es-PE"/>
              <a:t>Objeción: Si no hay nexo causal, entonces no es una verdadera excepción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595AF59-43A5-4BE3-84EC-B6D2D6B8488D}"/>
              </a:ext>
            </a:extLst>
          </p:cNvPr>
          <p:cNvSpPr>
            <a:spLocks noGrp="1" noChangeArrowheads="1"/>
          </p:cNvSpPr>
          <p:nvPr>
            <p:ph type="title"/>
          </p:nvPr>
        </p:nvSpPr>
        <p:spPr/>
        <p:txBody>
          <a:bodyPr/>
          <a:lstStyle/>
          <a:p>
            <a:pPr algn="ctr" eaLnBrk="1" hangingPunct="1"/>
            <a:r>
              <a:rPr lang="es-PE" altLang="es-PE"/>
              <a:t>Prueba Prohibida. Excepciones </a:t>
            </a:r>
            <a:endParaRPr lang="es-ES" altLang="es-PE"/>
          </a:p>
        </p:txBody>
      </p:sp>
      <p:sp>
        <p:nvSpPr>
          <p:cNvPr id="27651" name="Rectangle 3">
            <a:extLst>
              <a:ext uri="{FF2B5EF4-FFF2-40B4-BE49-F238E27FC236}">
                <a16:creationId xmlns:a16="http://schemas.microsoft.com/office/drawing/2014/main" id="{949EBF22-29A1-46AB-9DB9-4884B313941C}"/>
              </a:ext>
            </a:extLst>
          </p:cNvPr>
          <p:cNvSpPr>
            <a:spLocks noGrp="1" noChangeArrowheads="1"/>
          </p:cNvSpPr>
          <p:nvPr>
            <p:ph type="body" idx="1"/>
          </p:nvPr>
        </p:nvSpPr>
        <p:spPr/>
        <p:txBody>
          <a:bodyPr/>
          <a:lstStyle/>
          <a:p>
            <a:pPr algn="just" eaLnBrk="1" hangingPunct="1"/>
            <a:r>
              <a:rPr lang="es-ES" altLang="es-PE" b="1"/>
              <a:t>Nexo causal atenuado</a:t>
            </a:r>
          </a:p>
          <a:p>
            <a:pPr algn="just" eaLnBrk="1" hangingPunct="1"/>
            <a:r>
              <a:rPr lang="es-ES" altLang="es-PE"/>
              <a:t>Cuando entre la prueba prohibida y la derivada hay un nexo causal mitigado porque hay muchos eslabones en esa cadena.</a:t>
            </a:r>
          </a:p>
          <a:p>
            <a:pPr algn="just" eaLnBrk="1" hangingPunct="1"/>
            <a:r>
              <a:rPr lang="es-ES" altLang="es-PE"/>
              <a:t>Se registra un domicilio sin orden y se encuentra droga. Luego el intervenido confiesa ser propietario.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F4D755C-4808-4F73-8BF4-C13DF34D403C}"/>
              </a:ext>
            </a:extLst>
          </p:cNvPr>
          <p:cNvSpPr>
            <a:spLocks noGrp="1" noChangeArrowheads="1"/>
          </p:cNvSpPr>
          <p:nvPr>
            <p:ph type="title"/>
          </p:nvPr>
        </p:nvSpPr>
        <p:spPr>
          <a:xfrm>
            <a:off x="1403350" y="620713"/>
            <a:ext cx="7313613" cy="1152525"/>
          </a:xfrm>
        </p:spPr>
        <p:txBody>
          <a:bodyPr/>
          <a:lstStyle/>
          <a:p>
            <a:pPr algn="ctr" eaLnBrk="1" hangingPunct="1"/>
            <a:r>
              <a:rPr lang="es-PE" altLang="es-PE" sz="4000"/>
              <a:t>Principios</a:t>
            </a:r>
          </a:p>
        </p:txBody>
      </p:sp>
      <p:sp>
        <p:nvSpPr>
          <p:cNvPr id="10243" name="Rectangle 3">
            <a:extLst>
              <a:ext uri="{FF2B5EF4-FFF2-40B4-BE49-F238E27FC236}">
                <a16:creationId xmlns:a16="http://schemas.microsoft.com/office/drawing/2014/main" id="{B8B056BD-C0AD-4DD4-BBEA-4052CA7D7734}"/>
              </a:ext>
            </a:extLst>
          </p:cNvPr>
          <p:cNvSpPr>
            <a:spLocks noGrp="1" noChangeArrowheads="1"/>
          </p:cNvSpPr>
          <p:nvPr>
            <p:ph type="body" idx="1"/>
          </p:nvPr>
        </p:nvSpPr>
        <p:spPr>
          <a:xfrm>
            <a:off x="1182688" y="2254250"/>
            <a:ext cx="7772400" cy="3878263"/>
          </a:xfrm>
        </p:spPr>
        <p:txBody>
          <a:bodyPr/>
          <a:lstStyle/>
          <a:p>
            <a:pPr algn="just" eaLnBrk="1" hangingPunct="1"/>
            <a:r>
              <a:rPr lang="es-ES" altLang="es-PE" b="1"/>
              <a:t>Investigación Oficial de la Verdad</a:t>
            </a:r>
          </a:p>
          <a:p>
            <a:pPr algn="just" eaLnBrk="1" hangingPunct="1"/>
            <a:r>
              <a:rPr lang="es-ES" altLang="es-PE" b="1"/>
              <a:t>La libertad de prueba</a:t>
            </a:r>
          </a:p>
          <a:p>
            <a:pPr algn="just" eaLnBrk="1" hangingPunct="1"/>
            <a:r>
              <a:rPr lang="es-ES" altLang="es-PE" b="1"/>
              <a:t>Constitucionalidad de la Prueba</a:t>
            </a:r>
          </a:p>
          <a:p>
            <a:pPr algn="just" eaLnBrk="1" hangingPunct="1"/>
            <a:r>
              <a:rPr lang="es-ES" altLang="es-PE" b="1"/>
              <a:t>Relevancia</a:t>
            </a:r>
          </a:p>
          <a:p>
            <a:pPr algn="just" eaLnBrk="1" hangingPunct="1"/>
            <a:r>
              <a:rPr lang="es-ES" altLang="es-PE" b="1"/>
              <a:t>Oralidad</a:t>
            </a:r>
          </a:p>
          <a:p>
            <a:pPr algn="just" eaLnBrk="1" hangingPunct="1"/>
            <a:r>
              <a:rPr lang="es-ES" altLang="es-PE" b="1"/>
              <a:t>Contradicción</a:t>
            </a:r>
            <a:endParaRPr lang="es-PE" altLang="es-PE"/>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1B1C4F9-983B-482A-9444-4B66949E350E}"/>
              </a:ext>
            </a:extLst>
          </p:cNvPr>
          <p:cNvSpPr>
            <a:spLocks noGrp="1" noChangeArrowheads="1"/>
          </p:cNvSpPr>
          <p:nvPr>
            <p:ph type="title"/>
          </p:nvPr>
        </p:nvSpPr>
        <p:spPr/>
        <p:txBody>
          <a:bodyPr/>
          <a:lstStyle/>
          <a:p>
            <a:pPr algn="ctr" eaLnBrk="1" hangingPunct="1"/>
            <a:r>
              <a:rPr lang="es-PE" altLang="es-PE"/>
              <a:t>Prueba Prohibida. Excepciones </a:t>
            </a:r>
            <a:endParaRPr lang="es-ES" altLang="es-PE"/>
          </a:p>
        </p:txBody>
      </p:sp>
      <p:sp>
        <p:nvSpPr>
          <p:cNvPr id="28675" name="Rectangle 3">
            <a:extLst>
              <a:ext uri="{FF2B5EF4-FFF2-40B4-BE49-F238E27FC236}">
                <a16:creationId xmlns:a16="http://schemas.microsoft.com/office/drawing/2014/main" id="{D3A151BC-319E-4E47-A147-95E80FE389B7}"/>
              </a:ext>
            </a:extLst>
          </p:cNvPr>
          <p:cNvSpPr>
            <a:spLocks noGrp="1" noChangeArrowheads="1"/>
          </p:cNvSpPr>
          <p:nvPr>
            <p:ph type="body" idx="1"/>
          </p:nvPr>
        </p:nvSpPr>
        <p:spPr/>
        <p:txBody>
          <a:bodyPr/>
          <a:lstStyle/>
          <a:p>
            <a:pPr algn="just" eaLnBrk="1" hangingPunct="1"/>
            <a:r>
              <a:rPr lang="es-ES" altLang="es-PE" b="1"/>
              <a:t>Descubrimiento inevitable</a:t>
            </a:r>
          </a:p>
          <a:p>
            <a:pPr algn="just" eaLnBrk="1" hangingPunct="1"/>
            <a:r>
              <a:rPr lang="es-ES" altLang="es-PE"/>
              <a:t>Si se hubiese hecho por los mecanismos legales con el mismo resultado, entonces la prueba es válida.</a:t>
            </a:r>
          </a:p>
          <a:p>
            <a:pPr algn="just" eaLnBrk="1" hangingPunct="1"/>
            <a:r>
              <a:rPr lang="es-ES" altLang="es-PE"/>
              <a:t>Se hizo una interceptación ilegal pero se llego al imputado bajo un seguimiento, interviniéndolo en flagrancia</a:t>
            </a:r>
          </a:p>
          <a:p>
            <a:pPr algn="just" eaLnBrk="1" hangingPunct="1"/>
            <a:endParaRPr lang="es-ES" altLang="es-PE"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C95B95D-A14A-4123-A861-C1857AE60A9D}"/>
              </a:ext>
            </a:extLst>
          </p:cNvPr>
          <p:cNvSpPr>
            <a:spLocks noGrp="1" noChangeArrowheads="1"/>
          </p:cNvSpPr>
          <p:nvPr>
            <p:ph type="title"/>
          </p:nvPr>
        </p:nvSpPr>
        <p:spPr/>
        <p:txBody>
          <a:bodyPr/>
          <a:lstStyle/>
          <a:p>
            <a:pPr algn="ctr" eaLnBrk="1" hangingPunct="1"/>
            <a:r>
              <a:rPr lang="es-PE" altLang="es-PE"/>
              <a:t>Prueba Prohibida. Excepciones </a:t>
            </a:r>
            <a:endParaRPr lang="es-ES" altLang="es-PE"/>
          </a:p>
        </p:txBody>
      </p:sp>
      <p:sp>
        <p:nvSpPr>
          <p:cNvPr id="29699" name="Rectangle 3">
            <a:extLst>
              <a:ext uri="{FF2B5EF4-FFF2-40B4-BE49-F238E27FC236}">
                <a16:creationId xmlns:a16="http://schemas.microsoft.com/office/drawing/2014/main" id="{689D77A5-FCF7-41ED-96AB-6C6B6BEC415C}"/>
              </a:ext>
            </a:extLst>
          </p:cNvPr>
          <p:cNvSpPr>
            <a:spLocks noGrp="1" noChangeArrowheads="1"/>
          </p:cNvSpPr>
          <p:nvPr>
            <p:ph type="body" idx="1"/>
          </p:nvPr>
        </p:nvSpPr>
        <p:spPr/>
        <p:txBody>
          <a:bodyPr/>
          <a:lstStyle/>
          <a:p>
            <a:pPr algn="just" eaLnBrk="1" hangingPunct="1"/>
            <a:r>
              <a:rPr lang="es-ES" altLang="es-PE" b="1"/>
              <a:t>Buena fe </a:t>
            </a:r>
            <a:r>
              <a:rPr lang="es-ES" altLang="es-PE"/>
              <a:t>(good faith exception) por la que cuando la evidencia ha sido descubierta por oficiales que actúan de buena fe y de modo razonable, aunque erróneamente crean que están autorizados a tomar dichas medidas. (Una orden viciada)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E18793C-6779-4C46-BB20-EAB8ED0D6211}"/>
              </a:ext>
            </a:extLst>
          </p:cNvPr>
          <p:cNvSpPr>
            <a:spLocks noGrp="1" noChangeArrowheads="1"/>
          </p:cNvSpPr>
          <p:nvPr>
            <p:ph type="title"/>
          </p:nvPr>
        </p:nvSpPr>
        <p:spPr/>
        <p:txBody>
          <a:bodyPr/>
          <a:lstStyle/>
          <a:p>
            <a:pPr algn="ctr" eaLnBrk="1" hangingPunct="1"/>
            <a:r>
              <a:rPr lang="es-PE" altLang="es-PE"/>
              <a:t>Prueba Prohibida. Excepciones </a:t>
            </a:r>
            <a:endParaRPr lang="es-ES" altLang="es-PE"/>
          </a:p>
        </p:txBody>
      </p:sp>
      <p:sp>
        <p:nvSpPr>
          <p:cNvPr id="30723" name="Rectangle 3">
            <a:extLst>
              <a:ext uri="{FF2B5EF4-FFF2-40B4-BE49-F238E27FC236}">
                <a16:creationId xmlns:a16="http://schemas.microsoft.com/office/drawing/2014/main" id="{97999CEC-CBAF-4144-9B5C-ADE0D94414EC}"/>
              </a:ext>
            </a:extLst>
          </p:cNvPr>
          <p:cNvSpPr>
            <a:spLocks noGrp="1" noChangeArrowheads="1"/>
          </p:cNvSpPr>
          <p:nvPr>
            <p:ph type="body" idx="1"/>
          </p:nvPr>
        </p:nvSpPr>
        <p:spPr>
          <a:xfrm>
            <a:off x="1042988" y="2017713"/>
            <a:ext cx="7772400" cy="4114800"/>
          </a:xfrm>
        </p:spPr>
        <p:txBody>
          <a:bodyPr/>
          <a:lstStyle/>
          <a:p>
            <a:pPr algn="just" eaLnBrk="1" hangingPunct="1"/>
            <a:r>
              <a:rPr lang="es-ES" altLang="es-PE" b="1"/>
              <a:t>Teoría del riesgo</a:t>
            </a:r>
          </a:p>
          <a:p>
            <a:pPr algn="just" eaLnBrk="1" hangingPunct="1"/>
            <a:r>
              <a:rPr lang="es-ES" altLang="es-PE"/>
              <a:t>Son los actos realizados ante terceros en la errónea confianza que estos no revelaran los delitos.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699E010-6D7C-433F-9DF4-EE7AA8F86198}"/>
              </a:ext>
            </a:extLst>
          </p:cNvPr>
          <p:cNvSpPr>
            <a:spLocks noGrp="1" noChangeArrowheads="1"/>
          </p:cNvSpPr>
          <p:nvPr>
            <p:ph type="title"/>
          </p:nvPr>
        </p:nvSpPr>
        <p:spPr/>
        <p:txBody>
          <a:bodyPr/>
          <a:lstStyle/>
          <a:p>
            <a:pPr algn="ctr" eaLnBrk="1" hangingPunct="1"/>
            <a:r>
              <a:rPr lang="es-PE" altLang="es-PE"/>
              <a:t>Prueba Prohibida. Excepciones</a:t>
            </a:r>
            <a:endParaRPr lang="es-ES" altLang="es-PE"/>
          </a:p>
        </p:txBody>
      </p:sp>
      <p:sp>
        <p:nvSpPr>
          <p:cNvPr id="31747" name="Rectangle 3">
            <a:extLst>
              <a:ext uri="{FF2B5EF4-FFF2-40B4-BE49-F238E27FC236}">
                <a16:creationId xmlns:a16="http://schemas.microsoft.com/office/drawing/2014/main" id="{B9D827F0-4F94-4BDF-9D66-DA5F7A81C111}"/>
              </a:ext>
            </a:extLst>
          </p:cNvPr>
          <p:cNvSpPr>
            <a:spLocks noGrp="1" noChangeArrowheads="1"/>
          </p:cNvSpPr>
          <p:nvPr>
            <p:ph type="body" idx="1"/>
          </p:nvPr>
        </p:nvSpPr>
        <p:spPr/>
        <p:txBody>
          <a:bodyPr/>
          <a:lstStyle/>
          <a:p>
            <a:pPr algn="just" eaLnBrk="1" hangingPunct="1"/>
            <a:r>
              <a:rPr lang="es-ES" altLang="es-PE" b="1"/>
              <a:t>Teoría del riesgo</a:t>
            </a:r>
            <a:endParaRPr lang="es-ES" altLang="es-PE"/>
          </a:p>
          <a:p>
            <a:pPr algn="just" eaLnBrk="1" hangingPunct="1"/>
            <a:r>
              <a:rPr lang="es-ES" altLang="es-PE"/>
              <a:t>No se atenta contra el derecho a la intimidad</a:t>
            </a:r>
          </a:p>
          <a:p>
            <a:pPr algn="just" eaLnBrk="1" hangingPunct="1"/>
            <a:r>
              <a:rPr lang="es-ES" altLang="es-PE"/>
              <a:t>En realidad no seria una prueba ilícita porque esta validado por el propio imputado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43C8245-0E04-4102-91EE-FE7149D1B3CE}"/>
              </a:ext>
            </a:extLst>
          </p:cNvPr>
          <p:cNvSpPr>
            <a:spLocks noGrp="1" noChangeArrowheads="1"/>
          </p:cNvSpPr>
          <p:nvPr>
            <p:ph type="title"/>
          </p:nvPr>
        </p:nvSpPr>
        <p:spPr/>
        <p:txBody>
          <a:bodyPr/>
          <a:lstStyle/>
          <a:p>
            <a:pPr algn="ctr" eaLnBrk="1" hangingPunct="1"/>
            <a:r>
              <a:rPr lang="es-PE" altLang="es-PE" dirty="0"/>
              <a:t>Prueba de Oficio</a:t>
            </a:r>
            <a:endParaRPr lang="es-ES" altLang="es-PE" dirty="0"/>
          </a:p>
        </p:txBody>
      </p:sp>
      <p:sp>
        <p:nvSpPr>
          <p:cNvPr id="41987" name="Rectangle 3">
            <a:extLst>
              <a:ext uri="{FF2B5EF4-FFF2-40B4-BE49-F238E27FC236}">
                <a16:creationId xmlns:a16="http://schemas.microsoft.com/office/drawing/2014/main" id="{56FBA33F-1701-40CE-A846-A11ED0480C6E}"/>
              </a:ext>
            </a:extLst>
          </p:cNvPr>
          <p:cNvSpPr>
            <a:spLocks noGrp="1" noChangeArrowheads="1"/>
          </p:cNvSpPr>
          <p:nvPr>
            <p:ph type="body" idx="1"/>
          </p:nvPr>
        </p:nvSpPr>
        <p:spPr/>
        <p:txBody>
          <a:bodyPr/>
          <a:lstStyle/>
          <a:p>
            <a:pPr algn="just" eaLnBrk="1" hangingPunct="1">
              <a:lnSpc>
                <a:spcPct val="90000"/>
              </a:lnSpc>
            </a:pPr>
            <a:r>
              <a:rPr lang="es-ES" altLang="es-PE" dirty="0"/>
              <a:t>Según el Art. 385 numeral 2 del NCPP el Juez Penal, </a:t>
            </a:r>
            <a:r>
              <a:rPr lang="es-ES" altLang="es-PE" b="1" dirty="0"/>
              <a:t>excepcionalmente</a:t>
            </a:r>
            <a:r>
              <a:rPr lang="es-ES" altLang="es-PE" dirty="0"/>
              <a:t>, una vez culminada la recepción de las pruebas, podrá disponer, de oficio o a pedido de parte, la actuación de nuevos medios probatorios si en el curso del debate resultasen indispensables o manifiestamente útiles para esclarecer la verdad.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619D051-B5FF-4D1A-93F5-8F5527D33E9C}"/>
              </a:ext>
            </a:extLst>
          </p:cNvPr>
          <p:cNvSpPr>
            <a:spLocks noGrp="1" noChangeArrowheads="1"/>
          </p:cNvSpPr>
          <p:nvPr>
            <p:ph type="title"/>
          </p:nvPr>
        </p:nvSpPr>
        <p:spPr/>
        <p:txBody>
          <a:bodyPr/>
          <a:lstStyle/>
          <a:p>
            <a:pPr algn="ctr" eaLnBrk="1" hangingPunct="1"/>
            <a:r>
              <a:rPr lang="es-PE" altLang="es-PE"/>
              <a:t>Prueba de Oficio</a:t>
            </a:r>
            <a:endParaRPr lang="es-ES" altLang="es-PE"/>
          </a:p>
        </p:txBody>
      </p:sp>
      <p:sp>
        <p:nvSpPr>
          <p:cNvPr id="43011" name="Rectangle 3">
            <a:extLst>
              <a:ext uri="{FF2B5EF4-FFF2-40B4-BE49-F238E27FC236}">
                <a16:creationId xmlns:a16="http://schemas.microsoft.com/office/drawing/2014/main" id="{254F7EBC-B51B-45EB-B884-A58870EEC6F1}"/>
              </a:ext>
            </a:extLst>
          </p:cNvPr>
          <p:cNvSpPr>
            <a:spLocks noGrp="1" noChangeArrowheads="1"/>
          </p:cNvSpPr>
          <p:nvPr>
            <p:ph type="body" idx="1"/>
          </p:nvPr>
        </p:nvSpPr>
        <p:spPr/>
        <p:txBody>
          <a:bodyPr/>
          <a:lstStyle/>
          <a:p>
            <a:pPr algn="just" eaLnBrk="1" hangingPunct="1"/>
            <a:r>
              <a:rPr lang="es-ES" altLang="es-PE"/>
              <a:t>El Juez Penal cuidará de no reemplazar por este medio la actuación propia de las partes.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6E02C6E-0CFE-4971-AD9D-ADA778BB89F1}"/>
              </a:ext>
            </a:extLst>
          </p:cNvPr>
          <p:cNvSpPr>
            <a:spLocks noGrp="1" noChangeArrowheads="1"/>
          </p:cNvSpPr>
          <p:nvPr>
            <p:ph type="title"/>
          </p:nvPr>
        </p:nvSpPr>
        <p:spPr/>
        <p:txBody>
          <a:bodyPr/>
          <a:lstStyle/>
          <a:p>
            <a:pPr algn="ctr" eaLnBrk="1" hangingPunct="1"/>
            <a:r>
              <a:rPr lang="es-PE" altLang="es-PE"/>
              <a:t>Solicitud de  Nueva Prueba en Juicio Oral (Art. 373 NCPP)</a:t>
            </a:r>
            <a:endParaRPr lang="es-ES" altLang="es-PE"/>
          </a:p>
        </p:txBody>
      </p:sp>
      <p:sp>
        <p:nvSpPr>
          <p:cNvPr id="44035" name="Rectangle 3">
            <a:extLst>
              <a:ext uri="{FF2B5EF4-FFF2-40B4-BE49-F238E27FC236}">
                <a16:creationId xmlns:a16="http://schemas.microsoft.com/office/drawing/2014/main" id="{4C7AAED1-E040-4AB8-98C4-FEA5328C6416}"/>
              </a:ext>
            </a:extLst>
          </p:cNvPr>
          <p:cNvSpPr>
            <a:spLocks noGrp="1" noChangeArrowheads="1"/>
          </p:cNvSpPr>
          <p:nvPr>
            <p:ph type="body" idx="1"/>
          </p:nvPr>
        </p:nvSpPr>
        <p:spPr/>
        <p:txBody>
          <a:bodyPr/>
          <a:lstStyle/>
          <a:p>
            <a:pPr algn="just" eaLnBrk="1" hangingPunct="1"/>
            <a:r>
              <a:rPr lang="es-PE" altLang="es-PE"/>
              <a:t>Terminado el tramite de Conclusión Anticipada y </a:t>
            </a:r>
            <a:r>
              <a:rPr lang="es-ES" altLang="es-PE"/>
              <a:t>se dispone la continuación del juicio, las partes pueden ofrecer nuevos medios de prueba. </a:t>
            </a:r>
            <a:r>
              <a:rPr lang="es-ES" altLang="es-PE" b="1" u="sng"/>
              <a:t>Sólo se admitirán aquellos que las partes han tenido conocimiento con posterioridad a la audiencia de control de la acusación</a:t>
            </a:r>
            <a:r>
              <a:rPr lang="es-ES" altLang="es-PE" b="1"/>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193C829-F1AE-42AE-97D4-2E866263EF22}"/>
              </a:ext>
            </a:extLst>
          </p:cNvPr>
          <p:cNvSpPr>
            <a:spLocks noGrp="1" noChangeArrowheads="1"/>
          </p:cNvSpPr>
          <p:nvPr>
            <p:ph type="title"/>
          </p:nvPr>
        </p:nvSpPr>
        <p:spPr/>
        <p:txBody>
          <a:bodyPr/>
          <a:lstStyle/>
          <a:p>
            <a:pPr algn="ctr" eaLnBrk="1" hangingPunct="1"/>
            <a:r>
              <a:rPr lang="es-PE" altLang="es-PE"/>
              <a:t>Ofrecimiento de Medios de Pruebas Inadmitidos</a:t>
            </a:r>
            <a:endParaRPr lang="es-ES" altLang="es-PE"/>
          </a:p>
        </p:txBody>
      </p:sp>
      <p:sp>
        <p:nvSpPr>
          <p:cNvPr id="45059" name="Rectangle 3">
            <a:extLst>
              <a:ext uri="{FF2B5EF4-FFF2-40B4-BE49-F238E27FC236}">
                <a16:creationId xmlns:a16="http://schemas.microsoft.com/office/drawing/2014/main" id="{9EEB2142-6F90-48CC-9FA6-40710723A81C}"/>
              </a:ext>
            </a:extLst>
          </p:cNvPr>
          <p:cNvSpPr>
            <a:spLocks noGrp="1" noChangeArrowheads="1"/>
          </p:cNvSpPr>
          <p:nvPr>
            <p:ph type="body" idx="1"/>
          </p:nvPr>
        </p:nvSpPr>
        <p:spPr/>
        <p:txBody>
          <a:bodyPr/>
          <a:lstStyle/>
          <a:p>
            <a:pPr algn="just" eaLnBrk="1" hangingPunct="1"/>
            <a:r>
              <a:rPr lang="es-ES" altLang="es-PE"/>
              <a:t>Excepcionalmente, las partes podrán reiterar el ofrecimiento de medios de prueba inadmitidos en la audiencia de control, para lo cual se requiere especial argumentación de las partes. El Juez decidirá en ese mismo acto, previo traslado del pedido a las demás partes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D15E8B5-E19B-439A-A953-0F93302444C4}"/>
              </a:ext>
            </a:extLst>
          </p:cNvPr>
          <p:cNvSpPr>
            <a:spLocks noGrp="1" noChangeArrowheads="1"/>
          </p:cNvSpPr>
          <p:nvPr>
            <p:ph type="title"/>
          </p:nvPr>
        </p:nvSpPr>
        <p:spPr/>
        <p:txBody>
          <a:bodyPr/>
          <a:lstStyle/>
          <a:p>
            <a:pPr algn="ctr" eaLnBrk="1" hangingPunct="1"/>
            <a:r>
              <a:rPr lang="es-PE" altLang="es-PE"/>
              <a:t>Actividad Probatoria</a:t>
            </a:r>
            <a:endParaRPr lang="es-ES" altLang="es-PE"/>
          </a:p>
        </p:txBody>
      </p:sp>
      <p:sp>
        <p:nvSpPr>
          <p:cNvPr id="46083" name="Rectangle 3">
            <a:extLst>
              <a:ext uri="{FF2B5EF4-FFF2-40B4-BE49-F238E27FC236}">
                <a16:creationId xmlns:a16="http://schemas.microsoft.com/office/drawing/2014/main" id="{DB3BC698-79E2-4FAC-B3BB-6DC6F66386B9}"/>
              </a:ext>
            </a:extLst>
          </p:cNvPr>
          <p:cNvSpPr>
            <a:spLocks noGrp="1" noChangeArrowheads="1"/>
          </p:cNvSpPr>
          <p:nvPr>
            <p:ph type="body" idx="1"/>
          </p:nvPr>
        </p:nvSpPr>
        <p:spPr/>
        <p:txBody>
          <a:bodyPr/>
          <a:lstStyle/>
          <a:p>
            <a:pPr algn="just" eaLnBrk="1" hangingPunct="1"/>
            <a:r>
              <a:rPr lang="es-ES" altLang="es-PE"/>
              <a:t>Se realiza en el Juicio Oral bajo los principios de oralidad, publicidad, inmediación y contradicción.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963BF89-BA90-45FD-8B8C-38EDCC1A5346}"/>
              </a:ext>
            </a:extLst>
          </p:cNvPr>
          <p:cNvSpPr>
            <a:spLocks noGrp="1" noChangeArrowheads="1"/>
          </p:cNvSpPr>
          <p:nvPr>
            <p:ph type="title"/>
          </p:nvPr>
        </p:nvSpPr>
        <p:spPr>
          <a:xfrm>
            <a:off x="755650" y="1196975"/>
            <a:ext cx="7924800" cy="679450"/>
          </a:xfrm>
        </p:spPr>
        <p:txBody>
          <a:bodyPr/>
          <a:lstStyle/>
          <a:p>
            <a:pPr algn="ctr" eaLnBrk="1" hangingPunct="1"/>
            <a:r>
              <a:rPr lang="es-ES" altLang="es-PE"/>
              <a:t>Valoración Probatoria</a:t>
            </a:r>
            <a:endParaRPr lang="es-PE" altLang="es-PE"/>
          </a:p>
        </p:txBody>
      </p:sp>
      <p:sp>
        <p:nvSpPr>
          <p:cNvPr id="47107" name="Rectangle 3">
            <a:extLst>
              <a:ext uri="{FF2B5EF4-FFF2-40B4-BE49-F238E27FC236}">
                <a16:creationId xmlns:a16="http://schemas.microsoft.com/office/drawing/2014/main" id="{51F4C476-8B2B-4847-9FAE-164BF06F1997}"/>
              </a:ext>
            </a:extLst>
          </p:cNvPr>
          <p:cNvSpPr>
            <a:spLocks noGrp="1" noChangeArrowheads="1"/>
          </p:cNvSpPr>
          <p:nvPr>
            <p:ph type="body" idx="1"/>
          </p:nvPr>
        </p:nvSpPr>
        <p:spPr>
          <a:xfrm>
            <a:off x="1403350" y="2420938"/>
            <a:ext cx="7313613" cy="3816350"/>
          </a:xfrm>
        </p:spPr>
        <p:txBody>
          <a:bodyPr/>
          <a:lstStyle/>
          <a:p>
            <a:pPr algn="just" eaLnBrk="1" hangingPunct="1">
              <a:lnSpc>
                <a:spcPct val="80000"/>
              </a:lnSpc>
              <a:buFont typeface="Wingdings" panose="05000000000000000000" pitchFamily="2" charset="2"/>
              <a:buNone/>
            </a:pPr>
            <a:r>
              <a:rPr lang="es-ES" altLang="es-PE"/>
              <a:t>	El Juez deberá observar las reglas de la lógica, la ciencia y las máximas de la experiencia, y expondrá los resultados obtenidos y los criterios adoptados.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3BBE566-E1CD-4055-B250-BA6AEF20ADED}"/>
              </a:ext>
            </a:extLst>
          </p:cNvPr>
          <p:cNvSpPr>
            <a:spLocks noGrp="1" noChangeArrowheads="1"/>
          </p:cNvSpPr>
          <p:nvPr>
            <p:ph type="title"/>
          </p:nvPr>
        </p:nvSpPr>
        <p:spPr>
          <a:xfrm>
            <a:off x="1403350" y="620713"/>
            <a:ext cx="7313613" cy="1152525"/>
          </a:xfrm>
        </p:spPr>
        <p:txBody>
          <a:bodyPr/>
          <a:lstStyle/>
          <a:p>
            <a:pPr algn="ctr" eaLnBrk="1" hangingPunct="1"/>
            <a:r>
              <a:rPr lang="es-PE" altLang="es-PE" sz="4000"/>
              <a:t>Principios</a:t>
            </a:r>
          </a:p>
        </p:txBody>
      </p:sp>
      <p:sp>
        <p:nvSpPr>
          <p:cNvPr id="11267" name="Rectangle 3">
            <a:extLst>
              <a:ext uri="{FF2B5EF4-FFF2-40B4-BE49-F238E27FC236}">
                <a16:creationId xmlns:a16="http://schemas.microsoft.com/office/drawing/2014/main" id="{29951758-BBB8-4D21-A45B-7403E6E5FB1C}"/>
              </a:ext>
            </a:extLst>
          </p:cNvPr>
          <p:cNvSpPr>
            <a:spLocks noGrp="1" noChangeArrowheads="1"/>
          </p:cNvSpPr>
          <p:nvPr>
            <p:ph type="body" idx="1"/>
          </p:nvPr>
        </p:nvSpPr>
        <p:spPr>
          <a:xfrm>
            <a:off x="1182688" y="2254250"/>
            <a:ext cx="7772400" cy="3878263"/>
          </a:xfrm>
        </p:spPr>
        <p:txBody>
          <a:bodyPr/>
          <a:lstStyle/>
          <a:p>
            <a:pPr algn="just" eaLnBrk="1" hangingPunct="1"/>
            <a:r>
              <a:rPr lang="es-ES" altLang="es-PE" b="1"/>
              <a:t>Publicidad</a:t>
            </a:r>
          </a:p>
          <a:p>
            <a:pPr algn="just" eaLnBrk="1" hangingPunct="1"/>
            <a:r>
              <a:rPr lang="es-ES" altLang="es-PE" b="1"/>
              <a:t>Inmediación</a:t>
            </a:r>
          </a:p>
          <a:p>
            <a:pPr algn="just" eaLnBrk="1" hangingPunct="1"/>
            <a:r>
              <a:rPr lang="es-ES" altLang="es-PE" b="1"/>
              <a:t>Libre valoración</a:t>
            </a:r>
          </a:p>
          <a:p>
            <a:pPr algn="just" eaLnBrk="1" hangingPunct="1"/>
            <a:r>
              <a:rPr lang="es-ES" altLang="es-PE" b="1"/>
              <a:t>Necesidad de prueba</a:t>
            </a:r>
            <a:endParaRPr lang="es-PE" altLang="es-PE"/>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A6263E-DCAE-43C0-B98F-662FCBD7E947}"/>
              </a:ext>
            </a:extLst>
          </p:cNvPr>
          <p:cNvSpPr>
            <a:spLocks noGrp="1" noChangeArrowheads="1"/>
          </p:cNvSpPr>
          <p:nvPr>
            <p:ph type="title"/>
          </p:nvPr>
        </p:nvSpPr>
        <p:spPr/>
        <p:txBody>
          <a:bodyPr/>
          <a:lstStyle/>
          <a:p>
            <a:pPr algn="ctr" eaLnBrk="1" hangingPunct="1"/>
            <a:r>
              <a:rPr lang="es-ES" altLang="es-PE"/>
              <a:t>Valoración Probatoria</a:t>
            </a:r>
          </a:p>
        </p:txBody>
      </p:sp>
      <p:sp>
        <p:nvSpPr>
          <p:cNvPr id="48131" name="Rectangle 3">
            <a:extLst>
              <a:ext uri="{FF2B5EF4-FFF2-40B4-BE49-F238E27FC236}">
                <a16:creationId xmlns:a16="http://schemas.microsoft.com/office/drawing/2014/main" id="{2A273F03-86D2-4695-83CE-74C2DA241712}"/>
              </a:ext>
            </a:extLst>
          </p:cNvPr>
          <p:cNvSpPr>
            <a:spLocks noGrp="1" noChangeArrowheads="1"/>
          </p:cNvSpPr>
          <p:nvPr>
            <p:ph type="body" idx="1"/>
          </p:nvPr>
        </p:nvSpPr>
        <p:spPr/>
        <p:txBody>
          <a:bodyPr/>
          <a:lstStyle/>
          <a:p>
            <a:pPr algn="just" eaLnBrk="1" hangingPunct="1">
              <a:lnSpc>
                <a:spcPct val="80000"/>
              </a:lnSpc>
            </a:pPr>
            <a:r>
              <a:rPr lang="es-ES" altLang="es-PE" sz="3600"/>
              <a:t>En los supuestos de testigos de referencia, declaración de arrepentidos o colaboradores y situaciones análogas, sólo con otras pruebas que corroboren sus testimonios se podrá imponer al imputado una medida coercitiva o dictar en su contra sentencia condenatoria.</a:t>
            </a:r>
          </a:p>
          <a:p>
            <a:pPr eaLnBrk="1" hangingPunct="1">
              <a:lnSpc>
                <a:spcPct val="80000"/>
              </a:lnSpc>
            </a:pPr>
            <a:endParaRPr lang="es-ES" altLang="es-PE" sz="36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C3323C1-CAC0-4796-9016-7FC9868A709D}"/>
              </a:ext>
            </a:extLst>
          </p:cNvPr>
          <p:cNvSpPr>
            <a:spLocks noGrp="1" noChangeArrowheads="1"/>
          </p:cNvSpPr>
          <p:nvPr>
            <p:ph type="title"/>
          </p:nvPr>
        </p:nvSpPr>
        <p:spPr/>
        <p:txBody>
          <a:bodyPr/>
          <a:lstStyle/>
          <a:p>
            <a:pPr eaLnBrk="1" hangingPunct="1"/>
            <a:endParaRPr lang="es-ES" altLang="es-PE"/>
          </a:p>
        </p:txBody>
      </p:sp>
      <p:sp>
        <p:nvSpPr>
          <p:cNvPr id="53251" name="Rectangle 3">
            <a:extLst>
              <a:ext uri="{FF2B5EF4-FFF2-40B4-BE49-F238E27FC236}">
                <a16:creationId xmlns:a16="http://schemas.microsoft.com/office/drawing/2014/main" id="{006DDACE-EF49-4B50-B4AA-5922DAF68C3A}"/>
              </a:ext>
            </a:extLst>
          </p:cNvPr>
          <p:cNvSpPr>
            <a:spLocks noGrp="1" noChangeArrowheads="1"/>
          </p:cNvSpPr>
          <p:nvPr>
            <p:ph type="body" idx="1"/>
          </p:nvPr>
        </p:nvSpPr>
        <p:spPr/>
        <p:txBody>
          <a:bodyPr/>
          <a:lstStyle/>
          <a:p>
            <a:pPr algn="ctr" eaLnBrk="1" hangingPunct="1"/>
            <a:r>
              <a:rPr lang="es-PE" altLang="es-PE" sz="4400"/>
              <a:t>Muchas Gracias</a:t>
            </a:r>
          </a:p>
          <a:p>
            <a:pPr eaLnBrk="1" hangingPunct="1"/>
            <a:endParaRPr lang="es-PE" altLang="es-PE" sz="4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7B8AE5D-BB7F-42EA-B380-28C3E7378A1C}"/>
              </a:ext>
            </a:extLst>
          </p:cNvPr>
          <p:cNvSpPr>
            <a:spLocks noGrp="1" noChangeArrowheads="1"/>
          </p:cNvSpPr>
          <p:nvPr>
            <p:ph type="title"/>
          </p:nvPr>
        </p:nvSpPr>
        <p:spPr>
          <a:xfrm>
            <a:off x="1150938" y="528638"/>
            <a:ext cx="7793037" cy="1147762"/>
          </a:xfrm>
        </p:spPr>
        <p:txBody>
          <a:bodyPr/>
          <a:lstStyle/>
          <a:p>
            <a:pPr algn="ctr" eaLnBrk="1" hangingPunct="1"/>
            <a:r>
              <a:rPr lang="es-PE" altLang="es-PE" sz="4000"/>
              <a:t>Preceptos Generales</a:t>
            </a:r>
          </a:p>
        </p:txBody>
      </p:sp>
      <p:sp>
        <p:nvSpPr>
          <p:cNvPr id="12291" name="Rectangle 3">
            <a:extLst>
              <a:ext uri="{FF2B5EF4-FFF2-40B4-BE49-F238E27FC236}">
                <a16:creationId xmlns:a16="http://schemas.microsoft.com/office/drawing/2014/main" id="{130543A3-F882-48D7-A5D4-4148EE583229}"/>
              </a:ext>
            </a:extLst>
          </p:cNvPr>
          <p:cNvSpPr>
            <a:spLocks noGrp="1" noChangeArrowheads="1"/>
          </p:cNvSpPr>
          <p:nvPr>
            <p:ph type="body" idx="1"/>
          </p:nvPr>
        </p:nvSpPr>
        <p:spPr/>
        <p:txBody>
          <a:bodyPr/>
          <a:lstStyle/>
          <a:p>
            <a:pPr algn="just" eaLnBrk="1" hangingPunct="1"/>
            <a:r>
              <a:rPr lang="es-ES" altLang="es-PE"/>
              <a:t>Las pruebas se admiten a solicitud del Ministerio Público o de los demás sujetos procesales. (Legitimidad)</a:t>
            </a:r>
            <a:endParaRPr lang="es-PE" altLang="es-P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114A2D4-9404-46AA-B86A-5A07FC4549CE}"/>
              </a:ext>
            </a:extLst>
          </p:cNvPr>
          <p:cNvSpPr>
            <a:spLocks noGrp="1" noChangeArrowheads="1"/>
          </p:cNvSpPr>
          <p:nvPr>
            <p:ph type="title"/>
          </p:nvPr>
        </p:nvSpPr>
        <p:spPr>
          <a:xfrm>
            <a:off x="1150938" y="528638"/>
            <a:ext cx="7793037" cy="1147762"/>
          </a:xfrm>
        </p:spPr>
        <p:txBody>
          <a:bodyPr/>
          <a:lstStyle/>
          <a:p>
            <a:pPr algn="ctr" eaLnBrk="1" hangingPunct="1"/>
            <a:r>
              <a:rPr lang="es-PE" altLang="es-PE" sz="4000"/>
              <a:t>Preceptos Generales</a:t>
            </a:r>
          </a:p>
        </p:txBody>
      </p:sp>
      <p:sp>
        <p:nvSpPr>
          <p:cNvPr id="13315" name="Rectangle 3">
            <a:extLst>
              <a:ext uri="{FF2B5EF4-FFF2-40B4-BE49-F238E27FC236}">
                <a16:creationId xmlns:a16="http://schemas.microsoft.com/office/drawing/2014/main" id="{CE6F3782-7237-4DF0-9DD3-B68D1BB01D78}"/>
              </a:ext>
            </a:extLst>
          </p:cNvPr>
          <p:cNvSpPr>
            <a:spLocks noGrp="1" noChangeArrowheads="1"/>
          </p:cNvSpPr>
          <p:nvPr>
            <p:ph type="body" idx="1"/>
          </p:nvPr>
        </p:nvSpPr>
        <p:spPr/>
        <p:txBody>
          <a:bodyPr/>
          <a:lstStyle/>
          <a:p>
            <a:pPr algn="just" eaLnBrk="1" hangingPunct="1"/>
            <a:r>
              <a:rPr lang="es-ES" altLang="es-PE" dirty="0"/>
              <a:t>La Ley establecerá, por excepción, los casos en los cuales se admitan pruebas de oficio </a:t>
            </a:r>
            <a:endParaRPr lang="es-PE" altLang="es-P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8ED030E-3912-46B0-B24B-543BD2B3C72E}"/>
              </a:ext>
            </a:extLst>
          </p:cNvPr>
          <p:cNvSpPr>
            <a:spLocks noGrp="1" noChangeArrowheads="1"/>
          </p:cNvSpPr>
          <p:nvPr>
            <p:ph type="title"/>
          </p:nvPr>
        </p:nvSpPr>
        <p:spPr>
          <a:xfrm>
            <a:off x="1150938" y="528638"/>
            <a:ext cx="7793037" cy="1147762"/>
          </a:xfrm>
        </p:spPr>
        <p:txBody>
          <a:bodyPr/>
          <a:lstStyle/>
          <a:p>
            <a:pPr algn="ctr" eaLnBrk="1" hangingPunct="1"/>
            <a:r>
              <a:rPr lang="es-PE" altLang="es-PE" sz="4000"/>
              <a:t>Preceptos Generales</a:t>
            </a:r>
          </a:p>
        </p:txBody>
      </p:sp>
      <p:sp>
        <p:nvSpPr>
          <p:cNvPr id="14339" name="Rectangle 3">
            <a:extLst>
              <a:ext uri="{FF2B5EF4-FFF2-40B4-BE49-F238E27FC236}">
                <a16:creationId xmlns:a16="http://schemas.microsoft.com/office/drawing/2014/main" id="{F6815CC2-991A-4D77-A812-0064B5816797}"/>
              </a:ext>
            </a:extLst>
          </p:cNvPr>
          <p:cNvSpPr>
            <a:spLocks noGrp="1" noChangeArrowheads="1"/>
          </p:cNvSpPr>
          <p:nvPr>
            <p:ph type="body" idx="1"/>
          </p:nvPr>
        </p:nvSpPr>
        <p:spPr/>
        <p:txBody>
          <a:bodyPr/>
          <a:lstStyle/>
          <a:p>
            <a:pPr algn="just" eaLnBrk="1" hangingPunct="1"/>
            <a:r>
              <a:rPr lang="es-ES" altLang="es-PE"/>
              <a:t>Los autos que decidan sobre la admisión de la prueba pueden ser objeto de reexamen por el Juez de la causa, previo traslado al Ministerio Público y a los demás sujetos procesales.</a:t>
            </a:r>
            <a:endParaRPr lang="es-PE" altLang="es-P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95232BD-2A2A-4AAF-B807-7E873FAF0ADF}"/>
              </a:ext>
            </a:extLst>
          </p:cNvPr>
          <p:cNvSpPr>
            <a:spLocks noGrp="1" noChangeArrowheads="1"/>
          </p:cNvSpPr>
          <p:nvPr>
            <p:ph type="title"/>
          </p:nvPr>
        </p:nvSpPr>
        <p:spPr>
          <a:xfrm>
            <a:off x="1150938" y="528638"/>
            <a:ext cx="7793037" cy="1147762"/>
          </a:xfrm>
        </p:spPr>
        <p:txBody>
          <a:bodyPr/>
          <a:lstStyle/>
          <a:p>
            <a:pPr algn="ctr" eaLnBrk="1" hangingPunct="1"/>
            <a:r>
              <a:rPr lang="es-ES" altLang="es-PE" sz="4000"/>
              <a:t>Objeto de prueba </a:t>
            </a:r>
            <a:endParaRPr lang="es-PE" altLang="es-PE" sz="4000"/>
          </a:p>
        </p:txBody>
      </p:sp>
      <p:sp>
        <p:nvSpPr>
          <p:cNvPr id="15363" name="Rectangle 3">
            <a:extLst>
              <a:ext uri="{FF2B5EF4-FFF2-40B4-BE49-F238E27FC236}">
                <a16:creationId xmlns:a16="http://schemas.microsoft.com/office/drawing/2014/main" id="{A150A078-5A7D-4481-AE0B-0BA6D54B8BDB}"/>
              </a:ext>
            </a:extLst>
          </p:cNvPr>
          <p:cNvSpPr>
            <a:spLocks noGrp="1" noChangeArrowheads="1"/>
          </p:cNvSpPr>
          <p:nvPr>
            <p:ph type="body" idx="1"/>
          </p:nvPr>
        </p:nvSpPr>
        <p:spPr/>
        <p:txBody>
          <a:bodyPr/>
          <a:lstStyle/>
          <a:p>
            <a:pPr algn="just" eaLnBrk="1" hangingPunct="1"/>
            <a:r>
              <a:rPr lang="es-ES" altLang="es-PE"/>
              <a:t>Es la materialidad sobre la cual recae la actividad probatoria, lo que se puede o debe probar. Se trata de los datos materiales que, introducidos como elementos de convicción en el proceso, tienen capacidad de producir un conocimiento relacionado con la conducta incriminada</a:t>
            </a:r>
            <a:endParaRPr lang="es-PE" altLang="es-PE"/>
          </a:p>
        </p:txBody>
      </p:sp>
    </p:spTree>
  </p:cSld>
  <p:clrMapOvr>
    <a:masterClrMapping/>
  </p:clrMapOvr>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1093</TotalTime>
  <Words>1527</Words>
  <Application>Microsoft Office PowerPoint</Application>
  <PresentationFormat>Presentación en pantalla (4:3)</PresentationFormat>
  <Paragraphs>152</Paragraphs>
  <Slides>51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51</vt:i4>
      </vt:variant>
    </vt:vector>
  </HeadingPairs>
  <TitlesOfParts>
    <vt:vector size="55" baseType="lpstr">
      <vt:lpstr>Calibri</vt:lpstr>
      <vt:lpstr>Tahoma</vt:lpstr>
      <vt:lpstr>Wingdings</vt:lpstr>
      <vt:lpstr>Mezclas</vt:lpstr>
      <vt:lpstr>LA PRUEBA</vt:lpstr>
      <vt:lpstr>Definición </vt:lpstr>
      <vt:lpstr>Preceptos Generales</vt:lpstr>
      <vt:lpstr>Principios</vt:lpstr>
      <vt:lpstr>Principios</vt:lpstr>
      <vt:lpstr>Preceptos Generales</vt:lpstr>
      <vt:lpstr>Preceptos Generales</vt:lpstr>
      <vt:lpstr>Preceptos Generales</vt:lpstr>
      <vt:lpstr>Objeto de prueba </vt:lpstr>
      <vt:lpstr>Son objeto de prueba </vt:lpstr>
      <vt:lpstr>No son objeto de prueba </vt:lpstr>
      <vt:lpstr>Máximas de la Experiencia</vt:lpstr>
      <vt:lpstr>Convenciones probatorias</vt:lpstr>
      <vt:lpstr>Medios de Prueba</vt:lpstr>
      <vt:lpstr>Medios de Prueba</vt:lpstr>
      <vt:lpstr>Medios de Prueba</vt:lpstr>
      <vt:lpstr>Medios de Prueba</vt:lpstr>
      <vt:lpstr>Medios de Pruebas Especiales</vt:lpstr>
      <vt:lpstr>Medios de Pruebas Especiales</vt:lpstr>
      <vt:lpstr>Prueba Anticipada</vt:lpstr>
      <vt:lpstr>Prueba Anticipada</vt:lpstr>
      <vt:lpstr>Prueba Anticipada</vt:lpstr>
      <vt:lpstr>Prueba Pre Constituida</vt:lpstr>
      <vt:lpstr>Prueba Indiciaria</vt:lpstr>
      <vt:lpstr>Prueba Indiciaria</vt:lpstr>
      <vt:lpstr>Prueba Indiciaria</vt:lpstr>
      <vt:lpstr>Recepción de los medios de Prueba</vt:lpstr>
      <vt:lpstr>Admisión de los Medios de Prueba (Art. 352 NCPP)</vt:lpstr>
      <vt:lpstr>Pertinencia</vt:lpstr>
      <vt:lpstr>Conducencia</vt:lpstr>
      <vt:lpstr>Utilidad:</vt:lpstr>
      <vt:lpstr>Licitud</vt:lpstr>
      <vt:lpstr>Prueba Prohibida</vt:lpstr>
      <vt:lpstr>Prueba Prohibida y exclusión</vt:lpstr>
      <vt:lpstr>Prueba Prohibida y exclusión</vt:lpstr>
      <vt:lpstr>Prueba Prohibida y Prueba irregular</vt:lpstr>
      <vt:lpstr>Prueba Prohibida. Teoría del árbol venenoso</vt:lpstr>
      <vt:lpstr>Prueba Prohibida. Excepciones </vt:lpstr>
      <vt:lpstr>Prueba Prohibida. Excepciones </vt:lpstr>
      <vt:lpstr>Prueba Prohibida. Excepciones </vt:lpstr>
      <vt:lpstr>Prueba Prohibida. Excepciones </vt:lpstr>
      <vt:lpstr>Prueba Prohibida. Excepciones </vt:lpstr>
      <vt:lpstr>Prueba Prohibida. Excepciones</vt:lpstr>
      <vt:lpstr>Prueba de Oficio</vt:lpstr>
      <vt:lpstr>Prueba de Oficio</vt:lpstr>
      <vt:lpstr>Solicitud de  Nueva Prueba en Juicio Oral (Art. 373 NCPP)</vt:lpstr>
      <vt:lpstr>Ofrecimiento de Medios de Pruebas Inadmitidos</vt:lpstr>
      <vt:lpstr>Actividad Probatoria</vt:lpstr>
      <vt:lpstr>Valoración Probatoria</vt:lpstr>
      <vt:lpstr>Valoración Probatoria</vt:lpstr>
      <vt:lpstr>Presentación de PowerPoint</vt:lpstr>
    </vt:vector>
  </TitlesOfParts>
  <Company>PODER JUDICIAL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PRECEDENTES VINCULANTES</dc:title>
  <dc:creator>pj</dc:creator>
  <cp:lastModifiedBy>victor jimmy arbulu  martinez</cp:lastModifiedBy>
  <cp:revision>266</cp:revision>
  <dcterms:created xsi:type="dcterms:W3CDTF">2009-04-22T21:07:17Z</dcterms:created>
  <dcterms:modified xsi:type="dcterms:W3CDTF">2019-02-06T23:56:02Z</dcterms:modified>
</cp:coreProperties>
</file>