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317" r:id="rId3"/>
    <p:sldId id="318" r:id="rId4"/>
    <p:sldId id="319" r:id="rId5"/>
    <p:sldId id="306" r:id="rId6"/>
    <p:sldId id="320" r:id="rId7"/>
    <p:sldId id="300" r:id="rId8"/>
    <p:sldId id="309" r:id="rId9"/>
    <p:sldId id="310" r:id="rId10"/>
    <p:sldId id="321" r:id="rId11"/>
    <p:sldId id="322" r:id="rId12"/>
    <p:sldId id="31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13" r:id="rId24"/>
    <p:sldId id="316" r:id="rId25"/>
    <p:sldId id="333" r:id="rId26"/>
    <p:sldId id="334" r:id="rId27"/>
    <p:sldId id="335" r:id="rId28"/>
    <p:sldId id="336" r:id="rId29"/>
    <p:sldId id="337" r:id="rId30"/>
    <p:sldId id="338" r:id="rId31"/>
    <p:sldId id="341" r:id="rId32"/>
    <p:sldId id="340" r:id="rId33"/>
    <p:sldId id="342" r:id="rId34"/>
    <p:sldId id="339" r:id="rId35"/>
  </p:sldIdLst>
  <p:sldSz cx="9144000" cy="6858000" type="screen4x3"/>
  <p:notesSz cx="6858000" cy="9144000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DAB45-1278-4ABC-8B36-932637DD585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1E3FF9B-33FD-462C-9DAE-44976EBF7F72}">
      <dgm:prSet phldrT="[Text]" custT="1"/>
      <dgm:spPr/>
      <dgm:t>
        <a:bodyPr/>
        <a:lstStyle/>
        <a:p>
          <a:r>
            <a:rPr lang="es-PE" sz="3600" dirty="0" smtClean="0"/>
            <a:t> </a:t>
          </a:r>
          <a:endParaRPr lang="es-PE" sz="3600" dirty="0"/>
        </a:p>
      </dgm:t>
    </dgm:pt>
    <dgm:pt modelId="{CEA2A9B3-EC02-4184-9B2D-DBB4014811B3}" type="parTrans" cxnId="{1EDDF913-CF18-4BC2-8486-BC3EFE69BC1A}">
      <dgm:prSet/>
      <dgm:spPr/>
      <dgm:t>
        <a:bodyPr/>
        <a:lstStyle/>
        <a:p>
          <a:endParaRPr lang="es-PE"/>
        </a:p>
      </dgm:t>
    </dgm:pt>
    <dgm:pt modelId="{60DD40B7-BB55-425D-A020-838A446A1FD5}" type="sibTrans" cxnId="{1EDDF913-CF18-4BC2-8486-BC3EFE69BC1A}">
      <dgm:prSet/>
      <dgm:spPr/>
      <dgm:t>
        <a:bodyPr/>
        <a:lstStyle/>
        <a:p>
          <a:endParaRPr lang="es-PE"/>
        </a:p>
      </dgm:t>
    </dgm:pt>
    <dgm:pt modelId="{F676FD20-7FAA-4F2B-A7A3-1546748C824C}">
      <dgm:prSet phldrT="[Text]" custT="1"/>
      <dgm:spPr/>
      <dgm:t>
        <a:bodyPr/>
        <a:lstStyle/>
        <a:p>
          <a:r>
            <a:rPr lang="es-PE" sz="2000" dirty="0" smtClean="0"/>
            <a:t>Preliminar</a:t>
          </a:r>
        </a:p>
        <a:p>
          <a:r>
            <a:rPr lang="es-PE" sz="2000" dirty="0" smtClean="0"/>
            <a:t>Preparatoria</a:t>
          </a:r>
        </a:p>
        <a:p>
          <a:endParaRPr lang="es-PE" sz="1700" dirty="0" smtClean="0"/>
        </a:p>
        <a:p>
          <a:endParaRPr lang="es-PE" sz="1700" dirty="0"/>
        </a:p>
      </dgm:t>
    </dgm:pt>
    <dgm:pt modelId="{4D85DC09-2F1D-4048-8983-C01D4D42C6B9}" type="parTrans" cxnId="{8785C6E0-C6DC-4700-9AFF-1AEABA8FAF7B}">
      <dgm:prSet/>
      <dgm:spPr/>
      <dgm:t>
        <a:bodyPr/>
        <a:lstStyle/>
        <a:p>
          <a:endParaRPr lang="es-PE"/>
        </a:p>
      </dgm:t>
    </dgm:pt>
    <dgm:pt modelId="{8D577516-2847-484D-9A99-412BDAAD8BAD}" type="sibTrans" cxnId="{8785C6E0-C6DC-4700-9AFF-1AEABA8FAF7B}">
      <dgm:prSet/>
      <dgm:spPr/>
      <dgm:t>
        <a:bodyPr/>
        <a:lstStyle/>
        <a:p>
          <a:endParaRPr lang="es-PE"/>
        </a:p>
      </dgm:t>
    </dgm:pt>
    <dgm:pt modelId="{8CB9FE8C-2C6F-48A5-8BA9-5EED359D49B3}">
      <dgm:prSet phldrT="[Text]" custT="1"/>
      <dgm:spPr/>
      <dgm:t>
        <a:bodyPr anchor="t"/>
        <a:lstStyle/>
        <a:p>
          <a:endParaRPr lang="es-PE" sz="1800" b="0" i="0" dirty="0" smtClean="0"/>
        </a:p>
        <a:p>
          <a:endParaRPr lang="es-PE" sz="2000" b="0" i="0" dirty="0" smtClean="0"/>
        </a:p>
        <a:p>
          <a:endParaRPr lang="es-PE" sz="2000" b="0" i="0" dirty="0" smtClean="0"/>
        </a:p>
        <a:p>
          <a:r>
            <a:rPr lang="es-PE" sz="2000" b="0" i="0" dirty="0" smtClean="0"/>
            <a:t>Acusación </a:t>
          </a:r>
        </a:p>
        <a:p>
          <a:r>
            <a:rPr lang="es-PE" sz="2000" b="0" i="0" dirty="0" smtClean="0"/>
            <a:t>Sobreseimiento</a:t>
          </a:r>
          <a:endParaRPr lang="es-PE" sz="2000" dirty="0"/>
        </a:p>
      </dgm:t>
    </dgm:pt>
    <dgm:pt modelId="{A98DBAD3-4B26-4364-8554-6DC66CD7F495}" type="parTrans" cxnId="{A3A579D4-A2D1-4043-8304-1604DB10682A}">
      <dgm:prSet/>
      <dgm:spPr/>
      <dgm:t>
        <a:bodyPr/>
        <a:lstStyle/>
        <a:p>
          <a:endParaRPr lang="es-PE"/>
        </a:p>
      </dgm:t>
    </dgm:pt>
    <dgm:pt modelId="{43D33C2F-0DD4-43E8-B469-5D567AA7F25D}" type="sibTrans" cxnId="{A3A579D4-A2D1-4043-8304-1604DB10682A}">
      <dgm:prSet/>
      <dgm:spPr/>
      <dgm:t>
        <a:bodyPr/>
        <a:lstStyle/>
        <a:p>
          <a:endParaRPr lang="es-PE"/>
        </a:p>
      </dgm:t>
    </dgm:pt>
    <dgm:pt modelId="{8EE1B2EB-0B71-47CA-A20C-39297B0D5B80}">
      <dgm:prSet phldrT="[Text]" custT="1"/>
      <dgm:spPr/>
      <dgm:t>
        <a:bodyPr anchor="t"/>
        <a:lstStyle/>
        <a:p>
          <a:pPr algn="ctr"/>
          <a:endParaRPr lang="es-PE" sz="1800" dirty="0" smtClean="0"/>
        </a:p>
        <a:p>
          <a:pPr algn="ctr"/>
          <a:endParaRPr lang="es-PE" sz="1800" dirty="0" smtClean="0"/>
        </a:p>
        <a:p>
          <a:pPr algn="ctr"/>
          <a:endParaRPr lang="es-PE" sz="2000" dirty="0" smtClean="0"/>
        </a:p>
        <a:p>
          <a:pPr algn="ctr"/>
          <a:r>
            <a:rPr lang="es-PE" sz="2000" dirty="0" smtClean="0"/>
            <a:t>Condenatoria</a:t>
          </a:r>
        </a:p>
        <a:p>
          <a:pPr algn="ctr"/>
          <a:r>
            <a:rPr lang="es-PE" sz="2000" dirty="0" smtClean="0"/>
            <a:t>Absolutoria</a:t>
          </a:r>
          <a:endParaRPr lang="es-PE" sz="2000" dirty="0"/>
        </a:p>
      </dgm:t>
    </dgm:pt>
    <dgm:pt modelId="{071C3102-AF9E-4F01-9B3E-21691CD817A1}" type="parTrans" cxnId="{FD1B8F5C-E169-474E-8DD9-05024D691F68}">
      <dgm:prSet/>
      <dgm:spPr/>
      <dgm:t>
        <a:bodyPr/>
        <a:lstStyle/>
        <a:p>
          <a:endParaRPr lang="es-PE"/>
        </a:p>
      </dgm:t>
    </dgm:pt>
    <dgm:pt modelId="{EDD3BB48-B5E5-4DCF-824B-398DEA971475}" type="sibTrans" cxnId="{FD1B8F5C-E169-474E-8DD9-05024D691F68}">
      <dgm:prSet/>
      <dgm:spPr/>
      <dgm:t>
        <a:bodyPr/>
        <a:lstStyle/>
        <a:p>
          <a:endParaRPr lang="es-PE"/>
        </a:p>
      </dgm:t>
    </dgm:pt>
    <dgm:pt modelId="{095C27D2-5583-42D6-ADBB-52C75139CA56}" type="pres">
      <dgm:prSet presAssocID="{267DAB45-1278-4ABC-8B36-932637DD585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88CEF6D-6A9D-4F4C-8C68-C14C0853D63E}" type="pres">
      <dgm:prSet presAssocID="{31E3FF9B-33FD-462C-9DAE-44976EBF7F72}" presName="roof" presStyleLbl="dkBgShp" presStyleIdx="0" presStyleCnt="2" custScaleY="71429"/>
      <dgm:spPr/>
      <dgm:t>
        <a:bodyPr/>
        <a:lstStyle/>
        <a:p>
          <a:endParaRPr lang="es-PE"/>
        </a:p>
      </dgm:t>
    </dgm:pt>
    <dgm:pt modelId="{C35DA3C2-A1F9-4430-B6A8-43853474E439}" type="pres">
      <dgm:prSet presAssocID="{31E3FF9B-33FD-462C-9DAE-44976EBF7F72}" presName="pillars" presStyleCnt="0"/>
      <dgm:spPr/>
    </dgm:pt>
    <dgm:pt modelId="{0144647E-7AAE-4162-AC90-3C036DA8C5DE}" type="pres">
      <dgm:prSet presAssocID="{31E3FF9B-33FD-462C-9DAE-44976EBF7F72}" presName="pillar1" presStyleLbl="node1" presStyleIdx="0" presStyleCnt="3" custScaleY="11133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FDFA44F-11D4-4A36-8AF2-355D48EC9DC2}" type="pres">
      <dgm:prSet presAssocID="{8CB9FE8C-2C6F-48A5-8BA9-5EED359D49B3}" presName="pillarX" presStyleLbl="node1" presStyleIdx="1" presStyleCnt="3" custScaleX="117344" custScaleY="111338" custLinFactNeighborY="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7EEA070-ABB9-4ED9-9FD0-9CB921F954B7}" type="pres">
      <dgm:prSet presAssocID="{8EE1B2EB-0B71-47CA-A20C-39297B0D5B80}" presName="pillarX" presStyleLbl="node1" presStyleIdx="2" presStyleCnt="3" custScaleY="11133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A336409-CB1E-4C35-9CD9-587F9211C67B}" type="pres">
      <dgm:prSet presAssocID="{31E3FF9B-33FD-462C-9DAE-44976EBF7F72}" presName="base" presStyleLbl="dkBgShp" presStyleIdx="1" presStyleCnt="2"/>
      <dgm:spPr/>
    </dgm:pt>
  </dgm:ptLst>
  <dgm:cxnLst>
    <dgm:cxn modelId="{1EDDF913-CF18-4BC2-8486-BC3EFE69BC1A}" srcId="{267DAB45-1278-4ABC-8B36-932637DD5858}" destId="{31E3FF9B-33FD-462C-9DAE-44976EBF7F72}" srcOrd="0" destOrd="0" parTransId="{CEA2A9B3-EC02-4184-9B2D-DBB4014811B3}" sibTransId="{60DD40B7-BB55-425D-A020-838A446A1FD5}"/>
    <dgm:cxn modelId="{8785C6E0-C6DC-4700-9AFF-1AEABA8FAF7B}" srcId="{31E3FF9B-33FD-462C-9DAE-44976EBF7F72}" destId="{F676FD20-7FAA-4F2B-A7A3-1546748C824C}" srcOrd="0" destOrd="0" parTransId="{4D85DC09-2F1D-4048-8983-C01D4D42C6B9}" sibTransId="{8D577516-2847-484D-9A99-412BDAAD8BAD}"/>
    <dgm:cxn modelId="{73FAA3BB-FCA2-44FD-B491-775A358A38E1}" type="presOf" srcId="{8EE1B2EB-0B71-47CA-A20C-39297B0D5B80}" destId="{77EEA070-ABB9-4ED9-9FD0-9CB921F954B7}" srcOrd="0" destOrd="0" presId="urn:microsoft.com/office/officeart/2005/8/layout/hList3"/>
    <dgm:cxn modelId="{FD1B8F5C-E169-474E-8DD9-05024D691F68}" srcId="{31E3FF9B-33FD-462C-9DAE-44976EBF7F72}" destId="{8EE1B2EB-0B71-47CA-A20C-39297B0D5B80}" srcOrd="2" destOrd="0" parTransId="{071C3102-AF9E-4F01-9B3E-21691CD817A1}" sibTransId="{EDD3BB48-B5E5-4DCF-824B-398DEA971475}"/>
    <dgm:cxn modelId="{D60A9FC1-7172-400D-AB73-D974BEBEB276}" type="presOf" srcId="{8CB9FE8C-2C6F-48A5-8BA9-5EED359D49B3}" destId="{7FDFA44F-11D4-4A36-8AF2-355D48EC9DC2}" srcOrd="0" destOrd="0" presId="urn:microsoft.com/office/officeart/2005/8/layout/hList3"/>
    <dgm:cxn modelId="{C99BE839-2BE2-4FAE-9CFA-C16D5F3F041A}" type="presOf" srcId="{31E3FF9B-33FD-462C-9DAE-44976EBF7F72}" destId="{F88CEF6D-6A9D-4F4C-8C68-C14C0853D63E}" srcOrd="0" destOrd="0" presId="urn:microsoft.com/office/officeart/2005/8/layout/hList3"/>
    <dgm:cxn modelId="{D19A9945-1E7A-40CB-A04A-2E0FDD531708}" type="presOf" srcId="{F676FD20-7FAA-4F2B-A7A3-1546748C824C}" destId="{0144647E-7AAE-4162-AC90-3C036DA8C5DE}" srcOrd="0" destOrd="0" presId="urn:microsoft.com/office/officeart/2005/8/layout/hList3"/>
    <dgm:cxn modelId="{9F652868-60FE-43E6-92A6-87CB8FA0F0A1}" type="presOf" srcId="{267DAB45-1278-4ABC-8B36-932637DD5858}" destId="{095C27D2-5583-42D6-ADBB-52C75139CA56}" srcOrd="0" destOrd="0" presId="urn:microsoft.com/office/officeart/2005/8/layout/hList3"/>
    <dgm:cxn modelId="{A3A579D4-A2D1-4043-8304-1604DB10682A}" srcId="{31E3FF9B-33FD-462C-9DAE-44976EBF7F72}" destId="{8CB9FE8C-2C6F-48A5-8BA9-5EED359D49B3}" srcOrd="1" destOrd="0" parTransId="{A98DBAD3-4B26-4364-8554-6DC66CD7F495}" sibTransId="{43D33C2F-0DD4-43E8-B469-5D567AA7F25D}"/>
    <dgm:cxn modelId="{FA29D4A1-AD62-4246-A969-28B4AAA0D1F1}" type="presParOf" srcId="{095C27D2-5583-42D6-ADBB-52C75139CA56}" destId="{F88CEF6D-6A9D-4F4C-8C68-C14C0853D63E}" srcOrd="0" destOrd="0" presId="urn:microsoft.com/office/officeart/2005/8/layout/hList3"/>
    <dgm:cxn modelId="{CF31FB00-D0FD-43A5-A320-A2E5FECAA3DD}" type="presParOf" srcId="{095C27D2-5583-42D6-ADBB-52C75139CA56}" destId="{C35DA3C2-A1F9-4430-B6A8-43853474E439}" srcOrd="1" destOrd="0" presId="urn:microsoft.com/office/officeart/2005/8/layout/hList3"/>
    <dgm:cxn modelId="{80D833CF-227A-45F2-B68C-CC865235F3F0}" type="presParOf" srcId="{C35DA3C2-A1F9-4430-B6A8-43853474E439}" destId="{0144647E-7AAE-4162-AC90-3C036DA8C5DE}" srcOrd="0" destOrd="0" presId="urn:microsoft.com/office/officeart/2005/8/layout/hList3"/>
    <dgm:cxn modelId="{4795926A-63A6-4F20-B96C-D457268176C2}" type="presParOf" srcId="{C35DA3C2-A1F9-4430-B6A8-43853474E439}" destId="{7FDFA44F-11D4-4A36-8AF2-355D48EC9DC2}" srcOrd="1" destOrd="0" presId="urn:microsoft.com/office/officeart/2005/8/layout/hList3"/>
    <dgm:cxn modelId="{5AC3FAA1-6396-4D8F-BB76-D053982C0A38}" type="presParOf" srcId="{C35DA3C2-A1F9-4430-B6A8-43853474E439}" destId="{77EEA070-ABB9-4ED9-9FD0-9CB921F954B7}" srcOrd="2" destOrd="0" presId="urn:microsoft.com/office/officeart/2005/8/layout/hList3"/>
    <dgm:cxn modelId="{5F969CCF-93CD-409E-8AFA-C79DD2C79693}" type="presParOf" srcId="{095C27D2-5583-42D6-ADBB-52C75139CA56}" destId="{2A336409-CB1E-4C35-9CD9-587F9211C67B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04B7E-7F79-45B3-9694-FA0CE90C9261}" type="datetimeFigureOut">
              <a:rPr lang="es-PE" smtClean="0"/>
              <a:t>25/01/2019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39676-92DC-4B88-B826-30090130C256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BDED5-A109-4EF4-999A-0D5FDE3C45CF}" type="datetime1">
              <a:rPr lang="es-PE" smtClean="0"/>
              <a:t>25/01/2019</a:t>
            </a:fld>
            <a:endParaRPr lang="es-P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83A674-B3B1-4AA7-BCCC-DD45F5BBEEDA}" type="slidenum">
              <a:rPr lang="es-PE"/>
              <a:pPr/>
              <a:t>‹Nº›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2019F-B840-4499-9A67-759074F32B56}" type="datetime1">
              <a:rPr lang="es-PE" smtClean="0"/>
              <a:t>25/01/2019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A2685-42A7-4ADB-986B-FAF9DF79BAE8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2CC98-1B06-41D8-89FB-CE2C42C5748E}" type="datetime1">
              <a:rPr lang="es-PE" smtClean="0"/>
              <a:t>25/01/2019</a:t>
            </a:fld>
            <a:endParaRPr lang="es-P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D095D-CECE-4D45-A476-1E47A285C76D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774D-14F1-4567-8D8E-76E9EC447083}" type="datetime1">
              <a:rPr lang="es-PE" smtClean="0"/>
              <a:t>25/01/2019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6BC73-249D-485E-80CE-AD84DC99121F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E1EA5-15F4-4044-803D-E0EFEFDFEC7B}" type="datetime1">
              <a:rPr lang="es-PE" smtClean="0"/>
              <a:t>25/01/2019</a:t>
            </a:fld>
            <a:endParaRPr lang="es-P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9C4992-E722-44EA-A537-6F03DD2AD6CF}" type="slidenum">
              <a:rPr lang="es-PE"/>
              <a:pPr/>
              <a:t>‹Nº›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5ECDF-738F-4649-9F16-9214A088331A}" type="datetime1">
              <a:rPr lang="es-PE" smtClean="0"/>
              <a:t>25/01/2019</a:t>
            </a:fld>
            <a:endParaRPr lang="es-P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D9B6-F4DF-4C7A-8CDD-56D654B1106F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272A2-17BD-4652-94E4-1E3B7E27C86C}" type="datetime1">
              <a:rPr lang="es-PE" smtClean="0"/>
              <a:t>25/01/2019</a:t>
            </a:fld>
            <a:endParaRPr lang="es-P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C691F-BE2D-45AE-B79B-D50A9C79B56C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6BBB-06D2-40AB-83D6-84912209454A}" type="datetime1">
              <a:rPr lang="es-PE" smtClean="0"/>
              <a:t>25/01/2019</a:t>
            </a:fld>
            <a:endParaRPr lang="es-P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CB401-5B55-4A25-956E-67B2AA6FDB4D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980FF-E86D-4DC9-8563-EDCF86803F67}" type="datetime1">
              <a:rPr lang="es-PE" smtClean="0"/>
              <a:t>25/01/2019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98819-26BE-42D0-B34B-DB558002CBCD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C018-738E-464E-B3D8-D2B847D3D438}" type="datetime1">
              <a:rPr lang="es-PE" smtClean="0"/>
              <a:t>25/01/2019</a:t>
            </a:fld>
            <a:endParaRPr lang="es-PE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E880D-461D-4E35-AD9F-573335E0AC1E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F2026-D825-4856-8DA9-9926ADD8EA27}" type="datetime1">
              <a:rPr lang="es-PE" smtClean="0"/>
              <a:t>25/01/2019</a:t>
            </a:fld>
            <a:endParaRPr lang="es-PE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2AC2EE47-896E-4DE3-A4B0-8D7670B88983}" type="slidenum">
              <a:rPr lang="es-PE"/>
              <a:pPr/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375DCC6-8769-4AF2-A2CA-6E6FFBC3C63F}" type="datetime1">
              <a:rPr lang="es-PE" smtClean="0"/>
              <a:t>25/01/2019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</a:defRPr>
            </a:lvl1pPr>
          </a:lstStyle>
          <a:p>
            <a:fld id="{3D0FAFF2-334B-4146-9B69-53EF248BC872}" type="slidenum">
              <a:rPr lang="es-PE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9" r:id="rId2"/>
    <p:sldLayoutId id="2147483725" r:id="rId3"/>
    <p:sldLayoutId id="2147483720" r:id="rId4"/>
    <p:sldLayoutId id="2147483721" r:id="rId5"/>
    <p:sldLayoutId id="2147483722" r:id="rId6"/>
    <p:sldLayoutId id="2147483726" r:id="rId7"/>
    <p:sldLayoutId id="2147483727" r:id="rId8"/>
    <p:sldLayoutId id="2147483728" r:id="rId9"/>
    <p:sldLayoutId id="2147483723" r:id="rId10"/>
    <p:sldLayoutId id="214748372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4214818"/>
            <a:ext cx="8280920" cy="93610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2800" dirty="0" smtClean="0">
                <a:solidFill>
                  <a:schemeClr val="accent1">
                    <a:satMod val="150000"/>
                  </a:schemeClr>
                </a:solidFill>
              </a:rPr>
              <a:t>PROCESO PENAL</a:t>
            </a:r>
            <a:br>
              <a:rPr lang="es-PE" sz="2800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s-PE" sz="28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419475" y="5661025"/>
            <a:ext cx="4465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s-PE">
                <a:solidFill>
                  <a:schemeClr val="bg1"/>
                </a:solidFill>
              </a:rPr>
              <a:t>Miguel Wesly Astete Reyes</a:t>
            </a:r>
          </a:p>
          <a:p>
            <a:pPr algn="r" eaLnBrk="1" hangingPunct="1"/>
            <a:r>
              <a:rPr lang="es-PE">
                <a:solidFill>
                  <a:schemeClr val="bg1"/>
                </a:solidFill>
              </a:rPr>
              <a:t>Juez Penal</a:t>
            </a:r>
          </a:p>
        </p:txBody>
      </p:sp>
      <p:pic>
        <p:nvPicPr>
          <p:cNvPr id="1026" name="Picture 2" descr="C:\Users\Pjudicial\Desktop\juic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571480"/>
            <a:ext cx="3214710" cy="3889799"/>
          </a:xfrm>
          <a:prstGeom prst="rect">
            <a:avLst/>
          </a:prstGeom>
          <a:noFill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A674-B3B1-4AA7-BCCC-DD45F5BBEEDA}" type="slidenum">
              <a:rPr lang="es-PE" smtClean="0"/>
              <a:pPr/>
              <a:t>1</a:t>
            </a:fld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928802"/>
            <a:ext cx="8929718" cy="106780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¿Si ha transcurrido el plazo de IP </a:t>
            </a:r>
            <a:b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y el MP no la ha concluido, </a:t>
            </a:r>
            <a:b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se puede dar por concluida la IP? </a:t>
            </a:r>
            <a:b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¿Caduca el plazo?</a:t>
            </a:r>
            <a:endParaRPr lang="es-PE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A674-B3B1-4AA7-BCCC-DD45F5BBEEDA}" type="slidenum">
              <a:rPr lang="es-PE" smtClean="0"/>
              <a:pPr/>
              <a:t>10</a:t>
            </a:fld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928802"/>
            <a:ext cx="8208912" cy="106780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¿Cuándo se formula Acusación Directa, en qué momento el agraviado se podría constituir en Actor Civil?</a:t>
            </a:r>
            <a:endParaRPr lang="es-PE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C6A2-A4DB-4A28-A73A-C7C7D8A1DBFC}" type="slidenum">
              <a:rPr lang="es-PE" smtClean="0"/>
              <a:pPr/>
              <a:t>11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4212895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849027"/>
            <a:ext cx="5904656" cy="106780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4000" dirty="0" smtClean="0">
                <a:solidFill>
                  <a:schemeClr val="accent1">
                    <a:satMod val="150000"/>
                  </a:schemeClr>
                </a:solidFill>
              </a:rPr>
              <a:t>ETAPA INTERMEDIA</a:t>
            </a:r>
            <a:endParaRPr lang="es-PE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06400" y="2133600"/>
            <a:ext cx="4103688" cy="39592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u="sng" dirty="0" smtClean="0"/>
              <a:t>SOBRESEIMIENTO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Clases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Efectos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Audiencia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Presupuestos: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Falta de elemento fáctico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/>
              <a:t>Falta de elemento </a:t>
            </a:r>
            <a:r>
              <a:rPr lang="es-PE" dirty="0" smtClean="0"/>
              <a:t>jurídico</a:t>
            </a:r>
            <a:endParaRPr lang="es-P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/>
              <a:t>Falta de elemento </a:t>
            </a:r>
            <a:r>
              <a:rPr lang="es-PE" dirty="0" smtClean="0"/>
              <a:t>personal</a:t>
            </a:r>
            <a:endParaRPr lang="es-P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Falta </a:t>
            </a:r>
            <a:r>
              <a:rPr lang="es-PE" dirty="0"/>
              <a:t>de </a:t>
            </a:r>
            <a:r>
              <a:rPr lang="es-PE" dirty="0" smtClean="0"/>
              <a:t>presupuestos procesales</a:t>
            </a:r>
            <a:endParaRPr lang="es-P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Falta de elementos de convicción suficientes</a:t>
            </a:r>
            <a:endParaRPr lang="es-P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>
                <a:solidFill>
                  <a:schemeClr val="bg1"/>
                </a:solidFill>
              </a:rPr>
              <a:t>DISCREPANCIA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>
                <a:solidFill>
                  <a:schemeClr val="bg1"/>
                </a:solidFill>
              </a:rPr>
              <a:t>INVESTIGACIÓN SUPLEMENTARIA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dirty="0"/>
          </a:p>
        </p:txBody>
      </p:sp>
      <p:pic>
        <p:nvPicPr>
          <p:cNvPr id="5" name="Picture 2" descr="D:\Mis Documentos\De-Acero-inoxidable-de-Malla-de-Tamiz-de-Taza-Forma-de-Polvo-de-Harina-Tamiz-Tam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736"/>
            <a:ext cx="3286124" cy="3286124"/>
          </a:xfrm>
          <a:prstGeom prst="rect">
            <a:avLst/>
          </a:prstGeom>
          <a:noFill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A674-B3B1-4AA7-BCCC-DD45F5BBEEDA}" type="slidenum">
              <a:rPr lang="es-PE" smtClean="0"/>
              <a:pPr/>
              <a:t>12</a:t>
            </a:fld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8072494" cy="106780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¿Se puede devolver un Requerimiento de Sobreseimiento? </a:t>
            </a:r>
            <a:endParaRPr lang="es-PE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A674-B3B1-4AA7-BCCC-DD45F5BBEEDA}" type="slidenum">
              <a:rPr lang="es-PE" smtClean="0"/>
              <a:pPr/>
              <a:t>13</a:t>
            </a:fld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8072494" cy="106780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¿Se puede sustentar un Sobreseimiento en dos o más causales? </a:t>
            </a:r>
            <a:endParaRPr lang="es-PE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A674-B3B1-4AA7-BCCC-DD45F5BBEEDA}" type="slidenum">
              <a:rPr lang="es-PE" smtClean="0"/>
              <a:pPr/>
              <a:t>14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473144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15304" cy="106780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¿La Discrepancia constituye un medio impugnatorio realizado por el PJ </a:t>
            </a:r>
            <a:b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ante una decisión emitida por el MP que no comparte? </a:t>
            </a:r>
            <a:endParaRPr lang="es-PE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A674-B3B1-4AA7-BCCC-DD45F5BBEEDA}" type="slidenum">
              <a:rPr lang="es-PE" smtClean="0"/>
              <a:pPr/>
              <a:t>15</a:t>
            </a:fld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428736"/>
            <a:ext cx="8786874" cy="106780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¿En un requerimiento mixto </a:t>
            </a:r>
            <a:b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se discrepa el extremo del sobreseimiento</a:t>
            </a:r>
            <a:b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y el Fiscal Superior lo rectifica </a:t>
            </a:r>
            <a:b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ordenando se emita Acusación por otro fiscal, qué hacer con la anterior Acusación que integra el Requerimiento Mixto? </a:t>
            </a:r>
            <a:endParaRPr lang="es-PE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C6A2-A4DB-4A28-A73A-C7C7D8A1DBFC}" type="slidenum">
              <a:rPr lang="es-PE" smtClean="0"/>
              <a:pPr/>
              <a:t>16</a:t>
            </a:fld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428736"/>
            <a:ext cx="8786874" cy="106780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¿Se puede ordenar una investigación suplementaria de oficio? </a:t>
            </a:r>
            <a:endParaRPr lang="es-PE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C6A2-A4DB-4A28-A73A-C7C7D8A1DBFC}" type="slidenum">
              <a:rPr lang="es-PE" smtClean="0"/>
              <a:pPr/>
              <a:t>17</a:t>
            </a:fld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15304" cy="106780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¿Al ordenar una investigación suplementaria y disponer qué diligencias se deben realizar,  </a:t>
            </a:r>
            <a:b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se vulnera el principio acusatorio? </a:t>
            </a:r>
            <a:endParaRPr lang="es-PE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A674-B3B1-4AA7-BCCC-DD45F5BBEEDA}" type="slidenum">
              <a:rPr lang="es-PE" smtClean="0"/>
              <a:pPr/>
              <a:t>18</a:t>
            </a:fld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15304" cy="106780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¿Si el MP no cumple con las diligencias ordenadas, y luego emite un nuevo sobreseimiento, se puede volver a ordenar investigación suplementaria? </a:t>
            </a:r>
            <a:endParaRPr lang="es-PE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C6A2-A4DB-4A28-A73A-C7C7D8A1DBFC}" type="slidenum">
              <a:rPr lang="es-PE" smtClean="0"/>
              <a:pPr/>
              <a:t>19</a:t>
            </a:fld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type="body" idx="1"/>
          </p:nvPr>
        </p:nvSpPr>
        <p:spPr>
          <a:xfrm>
            <a:off x="1357290" y="1071546"/>
            <a:ext cx="8022336" cy="685800"/>
          </a:xfrm>
        </p:spPr>
        <p:txBody>
          <a:bodyPr/>
          <a:lstStyle/>
          <a:p>
            <a:r>
              <a:rPr lang="es-PE" dirty="0" smtClean="0">
                <a:solidFill>
                  <a:srgbClr val="FFC000"/>
                </a:solidFill>
              </a:rPr>
              <a:t>DELITO</a:t>
            </a:r>
          </a:p>
          <a:p>
            <a:pPr marL="68580" indent="0">
              <a:buNone/>
            </a:pPr>
            <a:endParaRPr lang="es-PE" dirty="0" smtClean="0"/>
          </a:p>
          <a:p>
            <a:endParaRPr lang="es-PE" dirty="0" smtClean="0"/>
          </a:p>
          <a:p>
            <a:pPr marL="68580" indent="0">
              <a:buNone/>
            </a:pPr>
            <a:endParaRPr lang="es-PE" dirty="0" smtClean="0"/>
          </a:p>
        </p:txBody>
      </p:sp>
      <p:pic>
        <p:nvPicPr>
          <p:cNvPr id="2050" name="Picture 2" descr="Resultado de imagen para CR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CR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09" y="4162160"/>
            <a:ext cx="2969559" cy="1894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LAVADO ACTIV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330601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maltrato anim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586" y="2603705"/>
            <a:ext cx="1444689" cy="1444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599" y="4187881"/>
            <a:ext cx="3568606" cy="2380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DELITO INFORMÃTI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561960"/>
            <a:ext cx="2605980" cy="14593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4992-E722-44EA-A537-6F03DD2AD6CF}" type="slidenum">
              <a:rPr lang="es-PE" smtClean="0"/>
              <a:pPr/>
              <a:t>2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205491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428736"/>
            <a:ext cx="8136904" cy="106780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¿Ante la impugnación de un Auto de Sobreseimiento, la Sala Penal puede ordenar que el Ministerio Público formule Acusación? </a:t>
            </a:r>
            <a:endParaRPr lang="es-PE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C6A2-A4DB-4A28-A73A-C7C7D8A1DBFC}" type="slidenum">
              <a:rPr lang="es-PE" smtClean="0"/>
              <a:pPr/>
              <a:t>20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600924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428736"/>
            <a:ext cx="8136904" cy="106780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¿Ante la impugnación de un Auto de Sobreseimiento, la Sala Penal puede ordenar que el Ministerio Público reformule la causal de Sobreseimiento? </a:t>
            </a:r>
            <a:endParaRPr lang="es-PE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C6A2-A4DB-4A28-A73A-C7C7D8A1DBFC}" type="slidenum">
              <a:rPr lang="es-PE" smtClean="0"/>
              <a:pPr/>
              <a:t>21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728301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428736"/>
            <a:ext cx="8496944" cy="106780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¿Ante la impugnación de un Auto de Sobreseimiento, la Sala Penal puede ordenar una investigación suplementaria? </a:t>
            </a:r>
            <a:endParaRPr lang="es-PE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C6A2-A4DB-4A28-A73A-C7C7D8A1DBFC}" type="slidenum">
              <a:rPr lang="es-PE" smtClean="0"/>
              <a:pPr/>
              <a:t>22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3945275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68313" y="1196975"/>
            <a:ext cx="4679950" cy="46799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400" u="sng" dirty="0" smtClean="0"/>
              <a:t>ACUSACIÓN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400" dirty="0" smtClean="0"/>
              <a:t>Contenido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400" dirty="0" smtClean="0"/>
              <a:t>2 momentos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300" dirty="0" smtClean="0"/>
              <a:t>Características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400" dirty="0" smtClean="0"/>
              <a:t>Decisiones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400" dirty="0" smtClean="0"/>
              <a:t>Validez formal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400" dirty="0" smtClean="0"/>
              <a:t>Validez sustancial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400" dirty="0" smtClean="0"/>
              <a:t>Ofrecimiento de medios de prueba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400" dirty="0" smtClean="0"/>
              <a:t>AUTO DE ENJUICIAMIENTO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dirty="0"/>
          </a:p>
        </p:txBody>
      </p:sp>
      <p:pic>
        <p:nvPicPr>
          <p:cNvPr id="16387" name="Picture 1" descr="C:\Users\Wesly\Documents\juicio mediev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341438"/>
            <a:ext cx="25923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A674-B3B1-4AA7-BCCC-DD45F5BBEEDA}" type="slidenum">
              <a:rPr lang="es-PE" smtClean="0"/>
              <a:pPr/>
              <a:t>23</a:t>
            </a:fld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60363" y="404813"/>
            <a:ext cx="4679950" cy="56165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400" u="sng" dirty="0" smtClean="0"/>
              <a:t>ACUSACIÓN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400" dirty="0" smtClean="0"/>
              <a:t>Contenido: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400" dirty="0" smtClean="0"/>
              <a:t>- Datos de identificación del imputado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400" dirty="0" smtClean="0"/>
              <a:t>- Relación, clara, precisa y detallada del hechos que se le imputa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400" dirty="0" smtClean="0"/>
              <a:t>- Fundamentación de la acusación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400" dirty="0" smtClean="0"/>
              <a:t>(elementos de convicción que la motivan)</a:t>
            </a:r>
            <a:endParaRPr lang="es-PE" sz="2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400" dirty="0" smtClean="0"/>
              <a:t>- Calificación legal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400" dirty="0" smtClean="0"/>
              <a:t>- Determinación precisa del daño cuya reparación se reclama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300" dirty="0" smtClean="0"/>
              <a:t>- Ofrecimiento de la prueba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sz="23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300" dirty="0" smtClean="0"/>
              <a:t>Características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400" dirty="0" smtClean="0"/>
              <a:t>Validez formal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400" dirty="0" smtClean="0"/>
              <a:t>Validez sustancial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400" dirty="0" smtClean="0"/>
              <a:t>Ofrecimiento de medios de prueba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2400" dirty="0" smtClean="0"/>
              <a:t>AUTO DE ENJUICIAMIENTO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dirty="0"/>
          </a:p>
        </p:txBody>
      </p:sp>
      <p:pic>
        <p:nvPicPr>
          <p:cNvPr id="4" name="Picture 1" descr="D:\Mis Documentos\6e3d0d23857697.56048cc7b3c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14422"/>
            <a:ext cx="3835697" cy="3081343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A674-B3B1-4AA7-BCCC-DD45F5BBEEDA}" type="slidenum">
              <a:rPr lang="es-PE" smtClean="0"/>
              <a:pPr/>
              <a:t>24</a:t>
            </a:fld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15304" cy="106780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¿Si se devuelve la Acusación al MP </a:t>
            </a:r>
            <a:b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por observaciones formales, </a:t>
            </a:r>
            <a:b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puede otorgarse más de los 5 días establecidos en el NCPP ? </a:t>
            </a:r>
            <a:endParaRPr lang="es-PE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C6A2-A4DB-4A28-A73A-C7C7D8A1DBFC}" type="slidenum">
              <a:rPr lang="es-PE" smtClean="0"/>
              <a:pPr/>
              <a:t>25</a:t>
            </a:fld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15304" cy="106780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¿Corresponde devolver la Acusación al MP por una inadecuada determinación de pena y/o reparación civil? </a:t>
            </a:r>
            <a:endParaRPr lang="es-PE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C6A2-A4DB-4A28-A73A-C7C7D8A1DBFC}" type="slidenum">
              <a:rPr lang="es-PE" smtClean="0"/>
              <a:pPr/>
              <a:t>26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2361611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15304" cy="106780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¿Si en la “nueva Acusación” no se levantan las observaciones formales, qué hacer? </a:t>
            </a:r>
            <a:endParaRPr lang="es-PE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C6A2-A4DB-4A28-A73A-C7C7D8A1DBFC}" type="slidenum">
              <a:rPr lang="es-PE" smtClean="0"/>
              <a:pPr/>
              <a:t>27</a:t>
            </a:fld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15304" cy="106780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Si se devuelve una Acusación </a:t>
            </a:r>
            <a:b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por existir observaciones formales, </a:t>
            </a:r>
            <a:b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y el MP emite un sobreseimiento, </a:t>
            </a:r>
            <a:b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¿es correcto dicho proceder? </a:t>
            </a:r>
            <a:endParaRPr lang="es-PE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C6A2-A4DB-4A28-A73A-C7C7D8A1DBFC}" type="slidenum">
              <a:rPr lang="es-PE" smtClean="0"/>
              <a:pPr/>
              <a:t>28</a:t>
            </a:fld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15304" cy="106780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¿Si existe una incorrecta calificación jurídica (evidente), corresponde devolver la Acusación o Sobreseer de oficio con la causal que corresponda? </a:t>
            </a:r>
            <a:endParaRPr lang="es-PE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C6A2-A4DB-4A28-A73A-C7C7D8A1DBFC}" type="slidenum">
              <a:rPr lang="es-PE" smtClean="0"/>
              <a:pPr/>
              <a:t>29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886861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CASI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54600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policia de trans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12369"/>
            <a:ext cx="3264297" cy="2166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matrimon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85" y="2837110"/>
            <a:ext cx="2684646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empleada domest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99" y="2921277"/>
            <a:ext cx="3320898" cy="1864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embaraz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135" y="4905364"/>
            <a:ext cx="2044265" cy="1359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03" y="4412475"/>
            <a:ext cx="3223362" cy="2114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para pilimil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622" y="4870102"/>
            <a:ext cx="1930747" cy="1429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4992-E722-44EA-A537-6F03DD2AD6CF}" type="slidenum">
              <a:rPr lang="es-PE" smtClean="0"/>
              <a:pPr/>
              <a:t>3</a:t>
            </a:fld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736"/>
            <a:ext cx="9144000" cy="106780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El Auto de enjuiciamiento es inimpugnable, sin embargo, si contiene vicios o errores, </a:t>
            </a:r>
            <a:b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PE" sz="3600" dirty="0" smtClean="0">
                <a:solidFill>
                  <a:schemeClr val="accent1">
                    <a:satMod val="150000"/>
                  </a:schemeClr>
                </a:solidFill>
              </a:rPr>
              <a:t>¿qué hacer? </a:t>
            </a:r>
            <a:endParaRPr lang="es-PE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C6A2-A4DB-4A28-A73A-C7C7D8A1DBFC}" type="slidenum">
              <a:rPr lang="es-PE" smtClean="0"/>
              <a:pPr/>
              <a:t>30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851566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5904656" cy="106780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4000" dirty="0" smtClean="0">
                <a:solidFill>
                  <a:schemeClr val="accent1">
                    <a:satMod val="150000"/>
                  </a:schemeClr>
                </a:solidFill>
              </a:rPr>
              <a:t>JUZGAMIENTO</a:t>
            </a:r>
            <a:endParaRPr lang="es-PE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57224" y="1928802"/>
            <a:ext cx="4103688" cy="1928826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Sujetos procesales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Características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Principios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Etapas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Fin</a:t>
            </a:r>
            <a:endParaRPr lang="es-PE" dirty="0"/>
          </a:p>
        </p:txBody>
      </p:sp>
      <p:pic>
        <p:nvPicPr>
          <p:cNvPr id="2050" name="Picture 2" descr="C:\Users\Pjudicial\Desktop\inqui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642918"/>
            <a:ext cx="3676654" cy="2766889"/>
          </a:xfrm>
          <a:prstGeom prst="rect">
            <a:avLst/>
          </a:prstGeom>
          <a:noFill/>
        </p:spPr>
      </p:pic>
      <p:pic>
        <p:nvPicPr>
          <p:cNvPr id="2051" name="Picture 3" descr="C:\Users\Pjudicial\Desktop\descar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643314"/>
            <a:ext cx="4100845" cy="2728926"/>
          </a:xfrm>
          <a:prstGeom prst="rect">
            <a:avLst/>
          </a:prstGeom>
          <a:noFill/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A674-B3B1-4AA7-BCCC-DD45F5BBEEDA}" type="slidenum">
              <a:rPr lang="es-PE" smtClean="0"/>
              <a:pPr/>
              <a:t>31</a:t>
            </a:fld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C6A2-A4DB-4A28-A73A-C7C7D8A1DBFC}" type="slidenum">
              <a:rPr lang="es-PE" smtClean="0"/>
              <a:pPr/>
              <a:t>32</a:t>
            </a:fld>
            <a:endParaRPr lang="es-PE"/>
          </a:p>
        </p:txBody>
      </p:sp>
      <p:pic>
        <p:nvPicPr>
          <p:cNvPr id="5" name="Picture 5" descr="D:\Mis Documentos\descar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714356"/>
            <a:ext cx="3623623" cy="2081135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000100" y="15716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Apertura del Juicio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Alegatos de apertura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[Conclusión Anticipada]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Actuación probatoria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dirty="0" smtClean="0"/>
              <a:t> Examen del acusado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dirty="0" smtClean="0"/>
              <a:t>Actuación de medios de prueba</a:t>
            </a:r>
            <a:endParaRPr lang="es-PE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Alegatos finales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Deliberación y Sentencia</a:t>
            </a:r>
          </a:p>
        </p:txBody>
      </p:sp>
      <p:pic>
        <p:nvPicPr>
          <p:cNvPr id="3074" name="Picture 2" descr="C:\Users\Pjudicial\Desktop\esgrima-Sergei-Ilnits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496"/>
            <a:ext cx="3640402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51566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C6A2-A4DB-4A28-A73A-C7C7D8A1DBFC}" type="slidenum">
              <a:rPr lang="es-PE" smtClean="0"/>
              <a:pPr/>
              <a:t>33</a:t>
            </a:fld>
            <a:endParaRPr lang="es-PE"/>
          </a:p>
        </p:txBody>
      </p:sp>
      <p:sp>
        <p:nvSpPr>
          <p:cNvPr id="6" name="5 Rectángulo"/>
          <p:cNvSpPr/>
          <p:nvPr/>
        </p:nvSpPr>
        <p:spPr>
          <a:xfrm>
            <a:off x="1428728" y="12858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SENTENCIA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Condenatoria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Absolutoria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SOBRESEIMIENTO</a:t>
            </a:r>
          </a:p>
        </p:txBody>
      </p:sp>
      <p:pic>
        <p:nvPicPr>
          <p:cNvPr id="4098" name="Picture 2" descr="C:\Users\Pjudicial\Desktop\Corte-Suprema-de-Justicia-de-Per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357562"/>
            <a:ext cx="5286380" cy="2775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51566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0" y="5373216"/>
            <a:ext cx="3240360" cy="93610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2400" dirty="0" smtClean="0">
                <a:solidFill>
                  <a:schemeClr val="accent1">
                    <a:satMod val="150000"/>
                  </a:schemeClr>
                </a:solidFill>
              </a:rPr>
              <a:t>Gracias por su atención</a:t>
            </a:r>
            <a:endParaRPr lang="es-PE" sz="24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" name="Picture 4" descr="CONST PE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71480"/>
            <a:ext cx="22939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051720" y="4000504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PE" dirty="0" smtClean="0"/>
              <a:t>“La crisis se produce cuando lo viejo no acaba de morir </a:t>
            </a:r>
          </a:p>
          <a:p>
            <a:pPr algn="ctr" eaLnBrk="1" hangingPunct="1"/>
            <a:r>
              <a:rPr lang="es-PE" dirty="0" smtClean="0"/>
              <a:t>y cuando lo nuevo no acaba de nacer”</a:t>
            </a:r>
          </a:p>
          <a:p>
            <a:pPr algn="ctr" eaLnBrk="1" hangingPunct="1"/>
            <a:r>
              <a:rPr lang="es-PE" dirty="0" smtClean="0"/>
              <a:t>BERTOLT BRECHT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AFCF-1DF0-48ED-A7BF-FC5F1A295C11}" type="slidenum">
              <a:rPr lang="es-PE" smtClean="0"/>
              <a:pPr/>
              <a:t>34</a:t>
            </a:fld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alet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74" y="4509120"/>
            <a:ext cx="2070088" cy="1552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571" y="772202"/>
            <a:ext cx="2044648" cy="9361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456411"/>
            <a:ext cx="2103913" cy="12507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1988841"/>
            <a:ext cx="2847975" cy="1609725"/>
          </a:xfrm>
          <a:prstGeom prst="rect">
            <a:avLst/>
          </a:prstGeom>
        </p:spPr>
      </p:pic>
      <p:pic>
        <p:nvPicPr>
          <p:cNvPr id="2054" name="Picture 6" descr="Resultado de imagen para lotizac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676" y="487243"/>
            <a:ext cx="2885258" cy="1769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750" y="3868441"/>
            <a:ext cx="2477988" cy="1653283"/>
          </a:xfrm>
          <a:prstGeom prst="rect">
            <a:avLst/>
          </a:prstGeom>
        </p:spPr>
      </p:pic>
      <p:pic>
        <p:nvPicPr>
          <p:cNvPr id="2056" name="Picture 8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01" y="1988841"/>
            <a:ext cx="1351656" cy="1689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5559" y="4337304"/>
            <a:ext cx="2650494" cy="1611003"/>
          </a:xfrm>
          <a:prstGeom prst="rect">
            <a:avLst/>
          </a:prstGeom>
        </p:spPr>
      </p:pic>
      <p:pic>
        <p:nvPicPr>
          <p:cNvPr id="2058" name="Picture 10" descr="Resultado de imagen para puerta lacrad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67" y="2398812"/>
            <a:ext cx="3214478" cy="1796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4992-E722-44EA-A537-6F03DD2AD6CF}" type="slidenum">
              <a:rPr lang="es-PE" smtClean="0"/>
              <a:pPr/>
              <a:t>4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263973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99592" y="1556792"/>
          <a:ext cx="741682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116013" y="2420938"/>
            <a:ext cx="1795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PE"/>
              <a:t>INVESTIGACIÓN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6443663" y="2420938"/>
            <a:ext cx="1684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PE"/>
              <a:t>JUZGAMIENTO</a:t>
            </a: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3851275" y="2420938"/>
            <a:ext cx="146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PE"/>
              <a:t>INTERMEDIA</a:t>
            </a:r>
          </a:p>
        </p:txBody>
      </p:sp>
      <p:sp>
        <p:nvSpPr>
          <p:cNvPr id="9222" name="Rectángulo 1"/>
          <p:cNvSpPr>
            <a:spLocks noChangeArrowheads="1"/>
          </p:cNvSpPr>
          <p:nvPr/>
        </p:nvSpPr>
        <p:spPr bwMode="auto">
          <a:xfrm>
            <a:off x="3851275" y="692150"/>
            <a:ext cx="17541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PE" sz="3200">
                <a:solidFill>
                  <a:schemeClr val="bg1"/>
                </a:solidFill>
              </a:rPr>
              <a:t>Etapas</a:t>
            </a:r>
          </a:p>
        </p:txBody>
      </p:sp>
      <p:pic>
        <p:nvPicPr>
          <p:cNvPr id="9223" name="Picture 2" descr="Resultado de imagen para no retorn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05463" y="188913"/>
            <a:ext cx="1217612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6BC73-249D-485E-80CE-AD84DC99121F}" type="slidenum">
              <a:rPr lang="es-PE" smtClean="0"/>
              <a:pPr/>
              <a:t>5</a:t>
            </a:fld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86742" cy="106780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4000" dirty="0" smtClean="0">
                <a:solidFill>
                  <a:schemeClr val="accent1">
                    <a:satMod val="150000"/>
                  </a:schemeClr>
                </a:solidFill>
              </a:rPr>
              <a:t>¿Las etapas del proceso penal, </a:t>
            </a:r>
            <a:br>
              <a:rPr lang="es-PE" sz="40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PE" sz="4000" dirty="0" smtClean="0">
                <a:solidFill>
                  <a:schemeClr val="accent1">
                    <a:satMod val="150000"/>
                  </a:schemeClr>
                </a:solidFill>
              </a:rPr>
              <a:t>son realmente son </a:t>
            </a:r>
            <a:r>
              <a:rPr lang="es-PE" sz="4000" dirty="0" err="1" smtClean="0">
                <a:solidFill>
                  <a:schemeClr val="accent1">
                    <a:satMod val="150000"/>
                  </a:schemeClr>
                </a:solidFill>
              </a:rPr>
              <a:t>preclusivas</a:t>
            </a:r>
            <a:r>
              <a:rPr lang="es-PE" sz="4000" dirty="0" smtClean="0">
                <a:solidFill>
                  <a:schemeClr val="accent1">
                    <a:satMod val="150000"/>
                  </a:schemeClr>
                </a:solidFill>
              </a:rPr>
              <a:t>?</a:t>
            </a:r>
            <a:endParaRPr lang="es-PE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A674-B3B1-4AA7-BCCC-DD45F5BBEEDA}" type="slidenum">
              <a:rPr lang="es-PE" smtClean="0"/>
              <a:pPr/>
              <a:t>6</a:t>
            </a:fld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849027"/>
            <a:ext cx="3024336" cy="106780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dirty="0" smtClean="0">
                <a:solidFill>
                  <a:schemeClr val="accent1">
                    <a:satMod val="150000"/>
                  </a:schemeClr>
                </a:solidFill>
              </a:rPr>
              <a:t>Denuncia</a:t>
            </a:r>
            <a:endParaRPr lang="es-P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50825" y="2205039"/>
            <a:ext cx="3887788" cy="3581416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3300" dirty="0" smtClean="0"/>
              <a:t>(Obligados)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sz="33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sz="33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3300" dirty="0" smtClean="0"/>
              <a:t>INVESTIGAR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sz="33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3300" dirty="0" smtClean="0"/>
              <a:t>00 - Plazo razonable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3300" dirty="0" smtClean="0"/>
              <a:t>60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3300" dirty="0" smtClean="0"/>
              <a:t>120 Casación 2-2008, La Libertad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3300" dirty="0" smtClean="0"/>
              <a:t>8M Casación 144-2012, Ancash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sz="33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PE" sz="3300" dirty="0" smtClean="0"/>
              <a:t>Complejidad – Crimen Organizado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sz="33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sz="33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PE" dirty="0"/>
          </a:p>
        </p:txBody>
      </p:sp>
      <p:pic>
        <p:nvPicPr>
          <p:cNvPr id="10244" name="Picture 2" descr="Resultado de imagen para plaz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373188"/>
            <a:ext cx="396240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A674-B3B1-4AA7-BCCC-DD45F5BBEEDA}" type="slidenum">
              <a:rPr lang="es-PE" smtClean="0"/>
              <a:pPr/>
              <a:t>7</a:t>
            </a:fld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136904" cy="106780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dirty="0" smtClean="0">
                <a:solidFill>
                  <a:schemeClr val="accent1">
                    <a:satMod val="150000"/>
                  </a:schemeClr>
                </a:solidFill>
              </a:rPr>
              <a:t>Disposición de Formalización y Continuación de la Investigación Preparatoria</a:t>
            </a:r>
            <a:endParaRPr lang="es-PE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type="subTitle" idx="1"/>
          </p:nvPr>
        </p:nvSpPr>
        <p:spPr>
          <a:xfrm>
            <a:off x="900113" y="2781300"/>
            <a:ext cx="3887787" cy="3816350"/>
          </a:xfrm>
        </p:spPr>
        <p:txBody>
          <a:bodyPr/>
          <a:lstStyle/>
          <a:p>
            <a:pPr eaLnBrk="1" hangingPunct="1"/>
            <a:endParaRPr lang="es-PE" smtClean="0"/>
          </a:p>
          <a:p>
            <a:pPr eaLnBrk="1" hangingPunct="1"/>
            <a:endParaRPr lang="es-PE" smtClean="0"/>
          </a:p>
          <a:p>
            <a:pPr eaLnBrk="1" hangingPunct="1"/>
            <a:r>
              <a:rPr lang="es-PE" smtClean="0"/>
              <a:t>- INDICIOS DE DELITO</a:t>
            </a:r>
          </a:p>
          <a:p>
            <a:pPr eaLnBrk="1" hangingPunct="1"/>
            <a:endParaRPr lang="es-PE" smtClean="0"/>
          </a:p>
          <a:p>
            <a:pPr eaLnBrk="1" hangingPunct="1"/>
            <a:r>
              <a:rPr lang="es-PE" smtClean="0"/>
              <a:t>- ACCIÓN NO PRESCRITA</a:t>
            </a:r>
          </a:p>
          <a:p>
            <a:pPr eaLnBrk="1" hangingPunct="1"/>
            <a:endParaRPr lang="es-PE" smtClean="0"/>
          </a:p>
          <a:p>
            <a:pPr eaLnBrk="1" hangingPunct="1"/>
            <a:r>
              <a:rPr lang="es-PE" smtClean="0"/>
              <a:t>- INDIVIDUALIZACIÓN DEL IMPUTADO</a:t>
            </a:r>
          </a:p>
          <a:p>
            <a:pPr eaLnBrk="1" hangingPunct="1"/>
            <a:endParaRPr lang="es-PE" smtClean="0"/>
          </a:p>
          <a:p>
            <a:pPr eaLnBrk="1" hangingPunct="1"/>
            <a:endParaRPr lang="es-PE" smtClean="0"/>
          </a:p>
          <a:p>
            <a:pPr eaLnBrk="1" hangingPunct="1"/>
            <a:endParaRPr lang="es-PE" smtClean="0"/>
          </a:p>
          <a:p>
            <a:pPr eaLnBrk="1" hangingPunct="1"/>
            <a:endParaRPr lang="es-PE" smtClean="0"/>
          </a:p>
          <a:p>
            <a:pPr eaLnBrk="1" hangingPunct="1"/>
            <a:endParaRPr lang="es-PE" smtClean="0"/>
          </a:p>
          <a:p>
            <a:pPr eaLnBrk="1" hangingPunct="1"/>
            <a:endParaRPr lang="es-PE" smtClean="0"/>
          </a:p>
        </p:txBody>
      </p:sp>
      <p:pic>
        <p:nvPicPr>
          <p:cNvPr id="11268" name="Picture 2" descr="Resultado de imagen para DEL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2349500"/>
            <a:ext cx="4649788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A674-B3B1-4AA7-BCCC-DD45F5BBEEDA}" type="slidenum">
              <a:rPr lang="es-PE" smtClean="0"/>
              <a:pPr/>
              <a:t>8</a:t>
            </a:fld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849027"/>
            <a:ext cx="5904656" cy="106780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4000" dirty="0" smtClean="0">
                <a:solidFill>
                  <a:schemeClr val="accent1">
                    <a:satMod val="150000"/>
                  </a:schemeClr>
                </a:solidFill>
              </a:rPr>
              <a:t>INVESTIGACIÓN</a:t>
            </a:r>
            <a:br>
              <a:rPr lang="es-PE" sz="40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PE" sz="4000" dirty="0" smtClean="0">
                <a:solidFill>
                  <a:schemeClr val="accent1">
                    <a:satMod val="150000"/>
                  </a:schemeClr>
                </a:solidFill>
              </a:rPr>
              <a:t>PREPARATORIA</a:t>
            </a:r>
            <a:endParaRPr lang="es-PE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type="subTitle" idx="1"/>
          </p:nvPr>
        </p:nvSpPr>
        <p:spPr>
          <a:xfrm>
            <a:off x="500034" y="2786058"/>
            <a:ext cx="3887787" cy="3363931"/>
          </a:xfrm>
        </p:spPr>
        <p:txBody>
          <a:bodyPr/>
          <a:lstStyle/>
          <a:p>
            <a:pPr eaLnBrk="1" hangingPunct="1"/>
            <a:r>
              <a:rPr lang="es-PE" dirty="0" smtClean="0"/>
              <a:t>FINALIDAD </a:t>
            </a:r>
          </a:p>
          <a:p>
            <a:pPr eaLnBrk="1" hangingPunct="1"/>
            <a:r>
              <a:rPr lang="es-PE" dirty="0" smtClean="0"/>
              <a:t>EFECTOS</a:t>
            </a:r>
          </a:p>
          <a:p>
            <a:pPr eaLnBrk="1" hangingPunct="1"/>
            <a:endParaRPr lang="es-PE" dirty="0" smtClean="0"/>
          </a:p>
          <a:p>
            <a:pPr eaLnBrk="1" hangingPunct="1"/>
            <a:r>
              <a:rPr lang="es-PE" dirty="0" smtClean="0"/>
              <a:t>120 + 60</a:t>
            </a:r>
          </a:p>
          <a:p>
            <a:pPr eaLnBrk="1" hangingPunct="1"/>
            <a:r>
              <a:rPr lang="es-PE" dirty="0" smtClean="0"/>
              <a:t>8M Complejidad </a:t>
            </a:r>
          </a:p>
          <a:p>
            <a:pPr eaLnBrk="1" hangingPunct="1"/>
            <a:r>
              <a:rPr lang="es-PE" dirty="0" smtClean="0"/>
              <a:t>36M Crimen Organizado</a:t>
            </a:r>
          </a:p>
          <a:p>
            <a:pPr eaLnBrk="1" hangingPunct="1"/>
            <a:endParaRPr lang="es-PE" dirty="0" smtClean="0"/>
          </a:p>
          <a:p>
            <a:pPr eaLnBrk="1" hangingPunct="1"/>
            <a:r>
              <a:rPr lang="es-PE" dirty="0" smtClean="0"/>
              <a:t>Conclusión</a:t>
            </a:r>
          </a:p>
          <a:p>
            <a:pPr eaLnBrk="1" hangingPunct="1"/>
            <a:endParaRPr lang="es-PE" dirty="0" smtClean="0"/>
          </a:p>
          <a:p>
            <a:pPr eaLnBrk="1" hangingPunct="1"/>
            <a:r>
              <a:rPr lang="es-PE" dirty="0" smtClean="0">
                <a:solidFill>
                  <a:srgbClr val="FFC000"/>
                </a:solidFill>
              </a:rPr>
              <a:t>Requerimientos</a:t>
            </a:r>
          </a:p>
          <a:p>
            <a:pPr eaLnBrk="1" hangingPunct="1"/>
            <a:endParaRPr lang="es-PE" dirty="0" smtClean="0"/>
          </a:p>
          <a:p>
            <a:pPr eaLnBrk="1" hangingPunct="1"/>
            <a:endParaRPr lang="es-PE" dirty="0" smtClean="0"/>
          </a:p>
        </p:txBody>
      </p:sp>
      <p:pic>
        <p:nvPicPr>
          <p:cNvPr id="13316" name="Picture 2" descr="Resultado de imagen para expediente judic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889125"/>
            <a:ext cx="36036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A674-B3B1-4AA7-BCCC-DD45F5BBEEDA}" type="slidenum">
              <a:rPr lang="es-PE" smtClean="0"/>
              <a:pPr/>
              <a:t>9</a:t>
            </a:fld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1583</TotalTime>
  <Words>569</Words>
  <Application>Microsoft Office PowerPoint</Application>
  <PresentationFormat>Presentación en pantalla (4:3)</PresentationFormat>
  <Paragraphs>188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Module</vt:lpstr>
      <vt:lpstr>PROCESO PENAL </vt:lpstr>
      <vt:lpstr>Diapositiva 2</vt:lpstr>
      <vt:lpstr>Diapositiva 3</vt:lpstr>
      <vt:lpstr>Diapositiva 4</vt:lpstr>
      <vt:lpstr>Diapositiva 5</vt:lpstr>
      <vt:lpstr>¿Las etapas del proceso penal,  son realmente son preclusivas?</vt:lpstr>
      <vt:lpstr>Denuncia</vt:lpstr>
      <vt:lpstr>Disposición de Formalización y Continuación de la Investigación Preparatoria</vt:lpstr>
      <vt:lpstr>INVESTIGACIÓN PREPARATORIA</vt:lpstr>
      <vt:lpstr>¿Si ha transcurrido el plazo de IP  y el MP no la ha concluido,  se puede dar por concluida la IP?  ¿Caduca el plazo?</vt:lpstr>
      <vt:lpstr>¿Cuándo se formula Acusación Directa, en qué momento el agraviado se podría constituir en Actor Civil?</vt:lpstr>
      <vt:lpstr>ETAPA INTERMEDIA</vt:lpstr>
      <vt:lpstr>¿Se puede devolver un Requerimiento de Sobreseimiento? </vt:lpstr>
      <vt:lpstr>¿Se puede sustentar un Sobreseimiento en dos o más causales? </vt:lpstr>
      <vt:lpstr>¿La Discrepancia constituye un medio impugnatorio realizado por el PJ  ante una decisión emitida por el MP que no comparte? </vt:lpstr>
      <vt:lpstr>¿En un requerimiento mixto  se discrepa el extremo del sobreseimiento y el Fiscal Superior lo rectifica  ordenando se emita Acusación por otro fiscal, qué hacer con la anterior Acusación que integra el Requerimiento Mixto? </vt:lpstr>
      <vt:lpstr>¿Se puede ordenar una investigación suplementaria de oficio? </vt:lpstr>
      <vt:lpstr>¿Al ordenar una investigación suplementaria y disponer qué diligencias se deben realizar,   se vulnera el principio acusatorio? </vt:lpstr>
      <vt:lpstr>¿Si el MP no cumple con las diligencias ordenadas, y luego emite un nuevo sobreseimiento, se puede volver a ordenar investigación suplementaria? </vt:lpstr>
      <vt:lpstr>¿Ante la impugnación de un Auto de Sobreseimiento, la Sala Penal puede ordenar que el Ministerio Público formule Acusación? </vt:lpstr>
      <vt:lpstr>¿Ante la impugnación de un Auto de Sobreseimiento, la Sala Penal puede ordenar que el Ministerio Público reformule la causal de Sobreseimiento? </vt:lpstr>
      <vt:lpstr>¿Ante la impugnación de un Auto de Sobreseimiento, la Sala Penal puede ordenar una investigación suplementaria? </vt:lpstr>
      <vt:lpstr>Diapositiva 23</vt:lpstr>
      <vt:lpstr>Diapositiva 24</vt:lpstr>
      <vt:lpstr>¿Si se devuelve la Acusación al MP  por observaciones formales,  puede otorgarse más de los 5 días establecidos en el NCPP ? </vt:lpstr>
      <vt:lpstr>¿Corresponde devolver la Acusación al MP por una inadecuada determinación de pena y/o reparación civil? </vt:lpstr>
      <vt:lpstr>¿Si en la “nueva Acusación” no se levantan las observaciones formales, qué hacer? </vt:lpstr>
      <vt:lpstr>Si se devuelve una Acusación  por existir observaciones formales,  y el MP emite un sobreseimiento,  ¿es correcto dicho proceder? </vt:lpstr>
      <vt:lpstr>¿Si existe una incorrecta calificación jurídica (evidente), corresponde devolver la Acusación o Sobreseer de oficio con la causal que corresponda? </vt:lpstr>
      <vt:lpstr>El Auto de enjuiciamiento es inimpugnable, sin embargo, si contiene vicios o errores,  ¿qué hacer? </vt:lpstr>
      <vt:lpstr>JUZGAMIENTO</vt:lpstr>
      <vt:lpstr>Diapositiva 32</vt:lpstr>
      <vt:lpstr>Diapositiva 33</vt:lpstr>
      <vt:lpstr>Gracias por su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DETERMINACION JUDICIAL DE LA PENA</dc:title>
  <dc:creator>Wesly</dc:creator>
  <cp:lastModifiedBy>Pjudicial</cp:lastModifiedBy>
  <cp:revision>65</cp:revision>
  <dcterms:created xsi:type="dcterms:W3CDTF">2013-12-08T08:57:39Z</dcterms:created>
  <dcterms:modified xsi:type="dcterms:W3CDTF">2019-01-25T20:06:37Z</dcterms:modified>
</cp:coreProperties>
</file>