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tags/tag19.xml" ContentType="application/vnd.openxmlformats-officedocument.presentationml.tags+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2.xml" ContentType="application/vnd.openxmlformats-officedocument.presentationml.tags+xml"/>
  <Override PartName="/ppt/notesSlides/notesSlide57.xml" ContentType="application/vnd.openxmlformats-officedocument.presentationml.notesSlide+xml"/>
  <Override PartName="/ppt/tags/tag2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ppt/tags/tag25.xml" ContentType="application/vnd.openxmlformats-officedocument.presentationml.tags+xml"/>
  <Override PartName="/ppt/notesSlides/notesSlide66.xml" ContentType="application/vnd.openxmlformats-officedocument.presentationml.notesSlide+xml"/>
  <Override PartName="/ppt/tags/tag26.xml" ContentType="application/vnd.openxmlformats-officedocument.presentationml.tags+xml"/>
  <Override PartName="/ppt/notesSlides/notesSlide67.xml" ContentType="application/vnd.openxmlformats-officedocument.presentationml.notesSlide+xml"/>
  <Override PartName="/ppt/tags/tag27.xml" ContentType="application/vnd.openxmlformats-officedocument.presentationml.tags+xml"/>
  <Override PartName="/ppt/notesSlides/notesSlide68.xml" ContentType="application/vnd.openxmlformats-officedocument.presentationml.notesSlide+xml"/>
  <Override PartName="/ppt/tags/tag28.xml" ContentType="application/vnd.openxmlformats-officedocument.presentationml.tags+xml"/>
  <Override PartName="/ppt/notesSlides/notesSlide69.xml" ContentType="application/vnd.openxmlformats-officedocument.presentationml.notesSlide+xml"/>
  <Override PartName="/ppt/tags/tag29.xml" ContentType="application/vnd.openxmlformats-officedocument.presentationml.tags+xml"/>
  <Override PartName="/ppt/notesSlides/notesSlide70.xml" ContentType="application/vnd.openxmlformats-officedocument.presentationml.notesSlide+xml"/>
  <Override PartName="/ppt/tags/tag30.xml" ContentType="application/vnd.openxmlformats-officedocument.presentationml.tags+xml"/>
  <Override PartName="/ppt/notesSlides/notesSlide71.xml" ContentType="application/vnd.openxmlformats-officedocument.presentationml.notesSlide+xml"/>
  <Override PartName="/ppt/tags/tag31.xml" ContentType="application/vnd.openxmlformats-officedocument.presentationml.tags+xml"/>
  <Override PartName="/ppt/notesSlides/notesSlide72.xml" ContentType="application/vnd.openxmlformats-officedocument.presentationml.notesSlide+xml"/>
  <Override PartName="/ppt/tags/tag32.xml" ContentType="application/vnd.openxmlformats-officedocument.presentationml.tags+xml"/>
  <Override PartName="/ppt/notesSlides/notesSlide73.xml" ContentType="application/vnd.openxmlformats-officedocument.presentationml.notesSlide+xml"/>
  <Override PartName="/ppt/tags/tag33.xml" ContentType="application/vnd.openxmlformats-officedocument.presentationml.tags+xml"/>
  <Override PartName="/ppt/notesSlides/notesSlide74.xml" ContentType="application/vnd.openxmlformats-officedocument.presentationml.notesSlide+xml"/>
  <Override PartName="/ppt/tags/tag34.xml" ContentType="application/vnd.openxmlformats-officedocument.presentationml.tags+xml"/>
  <Override PartName="/ppt/notesSlides/notesSlide75.xml" ContentType="application/vnd.openxmlformats-officedocument.presentationml.notesSlide+xml"/>
  <Override PartName="/ppt/tags/tag35.xml" ContentType="application/vnd.openxmlformats-officedocument.presentationml.tags+xml"/>
  <Override PartName="/ppt/notesSlides/notesSlide76.xml" ContentType="application/vnd.openxmlformats-officedocument.presentationml.notesSlide+xml"/>
  <Override PartName="/ppt/tags/tag36.xml" ContentType="application/vnd.openxmlformats-officedocument.presentationml.tags+xml"/>
  <Override PartName="/ppt/notesSlides/notesSlide77.xml" ContentType="application/vnd.openxmlformats-officedocument.presentationml.notesSlide+xml"/>
  <Override PartName="/ppt/tags/tag37.xml" ContentType="application/vnd.openxmlformats-officedocument.presentationml.tags+xml"/>
  <Override PartName="/ppt/notesSlides/notesSlide78.xml" ContentType="application/vnd.openxmlformats-officedocument.presentationml.notesSlide+xml"/>
  <Override PartName="/ppt/tags/tag38.xml" ContentType="application/vnd.openxmlformats-officedocument.presentationml.tags+xml"/>
  <Override PartName="/ppt/notesSlides/notesSlide79.xml" ContentType="application/vnd.openxmlformats-officedocument.presentationml.notesSlide+xml"/>
  <Override PartName="/ppt/tags/tag39.xml" ContentType="application/vnd.openxmlformats-officedocument.presentationml.tags+xml"/>
  <Override PartName="/ppt/notesSlides/notesSlide80.xml" ContentType="application/vnd.openxmlformats-officedocument.presentationml.notesSlide+xml"/>
  <Override PartName="/ppt/tags/tag40.xml" ContentType="application/vnd.openxmlformats-officedocument.presentationml.tags+xml"/>
  <Override PartName="/ppt/notesSlides/notesSlide81.xml" ContentType="application/vnd.openxmlformats-officedocument.presentationml.notesSlide+xml"/>
  <Override PartName="/ppt/tags/tag41.xml" ContentType="application/vnd.openxmlformats-officedocument.presentationml.tags+xml"/>
  <Override PartName="/ppt/notesSlides/notesSlide82.xml" ContentType="application/vnd.openxmlformats-officedocument.presentationml.notesSlide+xml"/>
  <Override PartName="/ppt/tags/tag42.xml" ContentType="application/vnd.openxmlformats-officedocument.presentationml.tags+xml"/>
  <Override PartName="/ppt/notesSlides/notesSlide83.xml" ContentType="application/vnd.openxmlformats-officedocument.presentationml.notesSlide+xml"/>
  <Override PartName="/ppt/tags/tag43.xml" ContentType="application/vnd.openxmlformats-officedocument.presentationml.tags+xml"/>
  <Override PartName="/ppt/notesSlides/notesSlide84.xml" ContentType="application/vnd.openxmlformats-officedocument.presentationml.notesSlide+xml"/>
  <Override PartName="/ppt/tags/tag44.xml" ContentType="application/vnd.openxmlformats-officedocument.presentationml.tags+xml"/>
  <Override PartName="/ppt/notesSlides/notesSlide85.xml" ContentType="application/vnd.openxmlformats-officedocument.presentationml.notesSlide+xml"/>
  <Override PartName="/ppt/tags/tag45.xml" ContentType="application/vnd.openxmlformats-officedocument.presentationml.tags+xml"/>
  <Override PartName="/ppt/notesSlides/notesSlide86.xml" ContentType="application/vnd.openxmlformats-officedocument.presentationml.notesSlide+xml"/>
  <Override PartName="/ppt/tags/tag46.xml" ContentType="application/vnd.openxmlformats-officedocument.presentationml.tags+xml"/>
  <Override PartName="/ppt/notesSlides/notesSlide87.xml" ContentType="application/vnd.openxmlformats-officedocument.presentationml.notesSlide+xml"/>
  <Override PartName="/ppt/tags/tag47.xml" ContentType="application/vnd.openxmlformats-officedocument.presentationml.tags+xml"/>
  <Override PartName="/ppt/notesSlides/notesSlide88.xml" ContentType="application/vnd.openxmlformats-officedocument.presentationml.notesSlide+xml"/>
  <Override PartName="/ppt/tags/tag48.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49.xml" ContentType="application/vnd.openxmlformats-officedocument.presentationml.tags+xml"/>
  <Override PartName="/ppt/notesSlides/notesSlide94.xml" ContentType="application/vnd.openxmlformats-officedocument.presentationml.notesSlide+xml"/>
  <Override PartName="/ppt/tags/tag50.xml" ContentType="application/vnd.openxmlformats-officedocument.presentationml.tags+xml"/>
  <Override PartName="/ppt/notesSlides/notesSlide95.xml" ContentType="application/vnd.openxmlformats-officedocument.presentationml.notesSlide+xml"/>
  <Override PartName="/ppt/tags/tag51.xml" ContentType="application/vnd.openxmlformats-officedocument.presentationml.tags+xml"/>
  <Override PartName="/ppt/notesSlides/notesSlide96.xml" ContentType="application/vnd.openxmlformats-officedocument.presentationml.notesSlide+xml"/>
  <Override PartName="/ppt/tags/tag52.xml" ContentType="application/vnd.openxmlformats-officedocument.presentationml.tags+xml"/>
  <Override PartName="/ppt/notesSlides/notesSlide97.xml" ContentType="application/vnd.openxmlformats-officedocument.presentationml.notesSlide+xml"/>
  <Override PartName="/ppt/tags/tag53.xml" ContentType="application/vnd.openxmlformats-officedocument.presentationml.tags+xml"/>
  <Override PartName="/ppt/notesSlides/notesSlide98.xml" ContentType="application/vnd.openxmlformats-officedocument.presentationml.notesSlide+xml"/>
  <Override PartName="/ppt/tags/tag54.xml" ContentType="application/vnd.openxmlformats-officedocument.presentationml.tags+xml"/>
  <Override PartName="/ppt/notesSlides/notesSlide99.xml" ContentType="application/vnd.openxmlformats-officedocument.presentationml.notesSlide+xml"/>
  <Override PartName="/ppt/tags/tag55.xml" ContentType="application/vnd.openxmlformats-officedocument.presentationml.tags+xml"/>
  <Override PartName="/ppt/notesSlides/notesSlide100.xml" ContentType="application/vnd.openxmlformats-officedocument.presentationml.notesSlide+xml"/>
  <Override PartName="/ppt/tags/tag56.xml" ContentType="application/vnd.openxmlformats-officedocument.presentationml.tags+xml"/>
  <Override PartName="/ppt/notesSlides/notesSlide101.xml" ContentType="application/vnd.openxmlformats-officedocument.presentationml.notesSlide+xml"/>
  <Override PartName="/ppt/tags/tag57.xml" ContentType="application/vnd.openxmlformats-officedocument.presentationml.tags+xml"/>
  <Override PartName="/ppt/notesSlides/notesSlide102.xml" ContentType="application/vnd.openxmlformats-officedocument.presentationml.notesSlide+xml"/>
  <Override PartName="/ppt/tags/tag58.xml" ContentType="application/vnd.openxmlformats-officedocument.presentationml.tags+xml"/>
  <Override PartName="/ppt/notesSlides/notesSlide103.xml" ContentType="application/vnd.openxmlformats-officedocument.presentationml.notesSlide+xml"/>
  <Override PartName="/ppt/tags/tag59.xml" ContentType="application/vnd.openxmlformats-officedocument.presentationml.tags+xml"/>
  <Override PartName="/ppt/notesSlides/notesSlide104.xml" ContentType="application/vnd.openxmlformats-officedocument.presentationml.notesSlide+xml"/>
  <Override PartName="/ppt/tags/tag60.xml" ContentType="application/vnd.openxmlformats-officedocument.presentationml.tags+xml"/>
  <Override PartName="/ppt/notesSlides/notesSlide105.xml" ContentType="application/vnd.openxmlformats-officedocument.presentationml.notesSlide+xml"/>
  <Override PartName="/ppt/tags/tag61.xml" ContentType="application/vnd.openxmlformats-officedocument.presentationml.tags+xml"/>
  <Override PartName="/ppt/notesSlides/notesSlide106.xml" ContentType="application/vnd.openxmlformats-officedocument.presentationml.notesSlide+xml"/>
  <Override PartName="/ppt/tags/tag62.xml" ContentType="application/vnd.openxmlformats-officedocument.presentationml.tags+xml"/>
  <Override PartName="/ppt/notesSlides/notesSlide107.xml" ContentType="application/vnd.openxmlformats-officedocument.presentationml.notesSlide+xml"/>
  <Override PartName="/ppt/tags/tag63.xml" ContentType="application/vnd.openxmlformats-officedocument.presentationml.tags+xml"/>
  <Override PartName="/ppt/notesSlides/notesSlide108.xml" ContentType="application/vnd.openxmlformats-officedocument.presentationml.notesSlide+xml"/>
  <Override PartName="/ppt/tags/tag64.xml" ContentType="application/vnd.openxmlformats-officedocument.presentationml.tags+xml"/>
  <Override PartName="/ppt/notesSlides/notesSlide109.xml" ContentType="application/vnd.openxmlformats-officedocument.presentationml.notesSlide+xml"/>
  <Override PartName="/ppt/tags/tag65.xml" ContentType="application/vnd.openxmlformats-officedocument.presentationml.tags+xml"/>
  <Override PartName="/ppt/notesSlides/notesSlide110.xml" ContentType="application/vnd.openxmlformats-officedocument.presentationml.notesSlide+xml"/>
  <Override PartName="/ppt/tags/tag66.xml" ContentType="application/vnd.openxmlformats-officedocument.presentationml.tags+xml"/>
  <Override PartName="/ppt/notesSlides/notesSlide111.xml" ContentType="application/vnd.openxmlformats-officedocument.presentationml.notesSlide+xml"/>
  <Override PartName="/ppt/tags/tag67.xml" ContentType="application/vnd.openxmlformats-officedocument.presentationml.tags+xml"/>
  <Override PartName="/ppt/notesSlides/notesSlide112.xml" ContentType="application/vnd.openxmlformats-officedocument.presentationml.notesSlide+xml"/>
  <Override PartName="/ppt/tags/tag68.xml" ContentType="application/vnd.openxmlformats-officedocument.presentationml.tags+xml"/>
  <Override PartName="/ppt/notesSlides/notesSlide113.xml" ContentType="application/vnd.openxmlformats-officedocument.presentationml.notesSlide+xml"/>
  <Override PartName="/ppt/tags/tag69.xml" ContentType="application/vnd.openxmlformats-officedocument.presentationml.tags+xml"/>
  <Override PartName="/ppt/notesSlides/notesSlide114.xml" ContentType="application/vnd.openxmlformats-officedocument.presentationml.notesSlide+xml"/>
  <Override PartName="/ppt/tags/tag70.xml" ContentType="application/vnd.openxmlformats-officedocument.presentationml.tags+xml"/>
  <Override PartName="/ppt/notesSlides/notesSlide115.xml" ContentType="application/vnd.openxmlformats-officedocument.presentationml.notesSlide+xml"/>
  <Override PartName="/ppt/tags/tag71.xml" ContentType="application/vnd.openxmlformats-officedocument.presentationml.tags+xml"/>
  <Override PartName="/ppt/notesSlides/notesSlide116.xml" ContentType="application/vnd.openxmlformats-officedocument.presentationml.notesSlide+xml"/>
  <Override PartName="/ppt/tags/tag72.xml" ContentType="application/vnd.openxmlformats-officedocument.presentationml.tags+xml"/>
  <Override PartName="/ppt/notesSlides/notesSlide117.xml" ContentType="application/vnd.openxmlformats-officedocument.presentationml.notesSlide+xml"/>
  <Override PartName="/ppt/tags/tag73.xml" ContentType="application/vnd.openxmlformats-officedocument.presentationml.tags+xml"/>
  <Override PartName="/ppt/notesSlides/notesSlide118.xml" ContentType="application/vnd.openxmlformats-officedocument.presentationml.notesSlide+xml"/>
  <Override PartName="/ppt/tags/tag74.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2"/>
  </p:notesMasterIdLst>
  <p:sldIdLst>
    <p:sldId id="277" r:id="rId2"/>
    <p:sldId id="278" r:id="rId3"/>
    <p:sldId id="368" r:id="rId4"/>
    <p:sldId id="369" r:id="rId5"/>
    <p:sldId id="371" r:id="rId6"/>
    <p:sldId id="372" r:id="rId7"/>
    <p:sldId id="370" r:id="rId8"/>
    <p:sldId id="373" r:id="rId9"/>
    <p:sldId id="374" r:id="rId10"/>
    <p:sldId id="260" r:id="rId11"/>
    <p:sldId id="354" r:id="rId12"/>
    <p:sldId id="402" r:id="rId13"/>
    <p:sldId id="375" r:id="rId14"/>
    <p:sldId id="264" r:id="rId15"/>
    <p:sldId id="305" r:id="rId16"/>
    <p:sldId id="401" r:id="rId17"/>
    <p:sldId id="400" r:id="rId18"/>
    <p:sldId id="306" r:id="rId19"/>
    <p:sldId id="296" r:id="rId20"/>
    <p:sldId id="307" r:id="rId21"/>
    <p:sldId id="376" r:id="rId22"/>
    <p:sldId id="377" r:id="rId23"/>
    <p:sldId id="378" r:id="rId24"/>
    <p:sldId id="403" r:id="rId25"/>
    <p:sldId id="384" r:id="rId26"/>
    <p:sldId id="404" r:id="rId27"/>
    <p:sldId id="386" r:id="rId28"/>
    <p:sldId id="412" r:id="rId29"/>
    <p:sldId id="409" r:id="rId30"/>
    <p:sldId id="392" r:id="rId31"/>
    <p:sldId id="408" r:id="rId32"/>
    <p:sldId id="405" r:id="rId33"/>
    <p:sldId id="393" r:id="rId34"/>
    <p:sldId id="410" r:id="rId35"/>
    <p:sldId id="411" r:id="rId36"/>
    <p:sldId id="394" r:id="rId37"/>
    <p:sldId id="310" r:id="rId38"/>
    <p:sldId id="311" r:id="rId39"/>
    <p:sldId id="413" r:id="rId40"/>
    <p:sldId id="414" r:id="rId41"/>
    <p:sldId id="415" r:id="rId42"/>
    <p:sldId id="416" r:id="rId43"/>
    <p:sldId id="312" r:id="rId44"/>
    <p:sldId id="417" r:id="rId45"/>
    <p:sldId id="419" r:id="rId46"/>
    <p:sldId id="420" r:id="rId47"/>
    <p:sldId id="421" r:id="rId48"/>
    <p:sldId id="418" r:id="rId49"/>
    <p:sldId id="422" r:id="rId50"/>
    <p:sldId id="315" r:id="rId51"/>
    <p:sldId id="423" r:id="rId52"/>
    <p:sldId id="320" r:id="rId53"/>
    <p:sldId id="321" r:id="rId54"/>
    <p:sldId id="424" r:id="rId55"/>
    <p:sldId id="425" r:id="rId56"/>
    <p:sldId id="322" r:id="rId57"/>
    <p:sldId id="323" r:id="rId58"/>
    <p:sldId id="426" r:id="rId59"/>
    <p:sldId id="324" r:id="rId60"/>
    <p:sldId id="433" r:id="rId61"/>
    <p:sldId id="437" r:id="rId62"/>
    <p:sldId id="434" r:id="rId63"/>
    <p:sldId id="438" r:id="rId64"/>
    <p:sldId id="440" r:id="rId65"/>
    <p:sldId id="441" r:id="rId66"/>
    <p:sldId id="450" r:id="rId67"/>
    <p:sldId id="451" r:id="rId68"/>
    <p:sldId id="453" r:id="rId69"/>
    <p:sldId id="454" r:id="rId70"/>
    <p:sldId id="455" r:id="rId71"/>
    <p:sldId id="452" r:id="rId72"/>
    <p:sldId id="442" r:id="rId73"/>
    <p:sldId id="456" r:id="rId74"/>
    <p:sldId id="457" r:id="rId75"/>
    <p:sldId id="458" r:id="rId76"/>
    <p:sldId id="459" r:id="rId77"/>
    <p:sldId id="465" r:id="rId78"/>
    <p:sldId id="466" r:id="rId79"/>
    <p:sldId id="467" r:id="rId80"/>
    <p:sldId id="460" r:id="rId81"/>
    <p:sldId id="461" r:id="rId82"/>
    <p:sldId id="462" r:id="rId83"/>
    <p:sldId id="463" r:id="rId84"/>
    <p:sldId id="464" r:id="rId85"/>
    <p:sldId id="443" r:id="rId86"/>
    <p:sldId id="468" r:id="rId87"/>
    <p:sldId id="472" r:id="rId88"/>
    <p:sldId id="473" r:id="rId89"/>
    <p:sldId id="474" r:id="rId90"/>
    <p:sldId id="475" r:id="rId91"/>
    <p:sldId id="476" r:id="rId92"/>
    <p:sldId id="477" r:id="rId93"/>
    <p:sldId id="478" r:id="rId94"/>
    <p:sldId id="469" r:id="rId95"/>
    <p:sldId id="479" r:id="rId96"/>
    <p:sldId id="480" r:id="rId97"/>
    <p:sldId id="481" r:id="rId98"/>
    <p:sldId id="482" r:id="rId99"/>
    <p:sldId id="483" r:id="rId100"/>
    <p:sldId id="484" r:id="rId101"/>
    <p:sldId id="485" r:id="rId102"/>
    <p:sldId id="486" r:id="rId103"/>
    <p:sldId id="487" r:id="rId104"/>
    <p:sldId id="488" r:id="rId105"/>
    <p:sldId id="489" r:id="rId106"/>
    <p:sldId id="470" r:id="rId107"/>
    <p:sldId id="490" r:id="rId108"/>
    <p:sldId id="471" r:id="rId109"/>
    <p:sldId id="491" r:id="rId110"/>
    <p:sldId id="492" r:id="rId111"/>
    <p:sldId id="493" r:id="rId112"/>
    <p:sldId id="494" r:id="rId113"/>
    <p:sldId id="495" r:id="rId114"/>
    <p:sldId id="497" r:id="rId115"/>
    <p:sldId id="496" r:id="rId116"/>
    <p:sldId id="498" r:id="rId117"/>
    <p:sldId id="499" r:id="rId118"/>
    <p:sldId id="500" r:id="rId119"/>
    <p:sldId id="502" r:id="rId120"/>
    <p:sldId id="447" r:id="rId121"/>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Lst>
        </p14:section>
        <p14:section name="Cree su presentación" id="{16378913-E5ED-4281-BAF5-F1F938CB0BED}">
          <p14:sldIdLst>
            <p14:sldId id="278"/>
            <p14:sldId id="368"/>
            <p14:sldId id="369"/>
            <p14:sldId id="371"/>
            <p14:sldId id="372"/>
            <p14:sldId id="370"/>
            <p14:sldId id="373"/>
            <p14:sldId id="374"/>
            <p14:sldId id="260"/>
            <p14:sldId id="354"/>
            <p14:sldId id="402"/>
            <p14:sldId id="375"/>
          </p14:sldIdLst>
        </p14:section>
        <p14:section name="Enriquezca su presentación" id="{E2D565D1-BA5E-44E6-A40E-50A644912248}">
          <p14:sldIdLst>
            <p14:sldId id="264"/>
            <p14:sldId id="305"/>
            <p14:sldId id="401"/>
            <p14:sldId id="400"/>
            <p14:sldId id="306"/>
            <p14:sldId id="296"/>
            <p14:sldId id="307"/>
          </p14:sldIdLst>
        </p14:section>
        <p14:section name="Enriquezca su presentación" id="{156ADDE5-0281-4CA4-BD9F-8D42A743A12F}">
          <p14:sldIdLst>
            <p14:sldId id="376"/>
            <p14:sldId id="377"/>
            <p14:sldId id="378"/>
            <p14:sldId id="403"/>
          </p14:sldIdLst>
        </p14:section>
        <p14:section name="Enriquezca su presentación" id="{DFD5C970-07AE-4654-837A-C68365C80C69}">
          <p14:sldIdLst>
            <p14:sldId id="384"/>
            <p14:sldId id="404"/>
            <p14:sldId id="386"/>
            <p14:sldId id="412"/>
            <p14:sldId id="409"/>
          </p14:sldIdLst>
        </p14:section>
        <p14:section name="Enriquezca su presentación" id="{963D9C6D-A9C7-4DC0-9684-053BFDDF6FDE}">
          <p14:sldIdLst>
            <p14:sldId id="392"/>
            <p14:sldId id="408"/>
            <p14:sldId id="405"/>
            <p14:sldId id="393"/>
            <p14:sldId id="410"/>
            <p14:sldId id="411"/>
            <p14:sldId id="394"/>
          </p14:sldIdLst>
        </p14:section>
        <p14:section name="Entregue su presentación" id="{71D59651-8EFA-4415-9623-98B4C4A8699C}">
          <p14:sldIdLst>
            <p14:sldId id="310"/>
            <p14:sldId id="311"/>
            <p14:sldId id="413"/>
            <p14:sldId id="414"/>
            <p14:sldId id="415"/>
            <p14:sldId id="416"/>
            <p14:sldId id="312"/>
            <p14:sldId id="417"/>
            <p14:sldId id="419"/>
            <p14:sldId id="420"/>
            <p14:sldId id="421"/>
            <p14:sldId id="418"/>
            <p14:sldId id="422"/>
            <p14:sldId id="315"/>
            <p14:sldId id="423"/>
            <p14:sldId id="320"/>
            <p14:sldId id="321"/>
            <p14:sldId id="424"/>
            <p14:sldId id="425"/>
            <p14:sldId id="322"/>
            <p14:sldId id="323"/>
            <p14:sldId id="426"/>
            <p14:sldId id="324"/>
            <p14:sldId id="433"/>
            <p14:sldId id="437"/>
            <p14:sldId id="434"/>
            <p14:sldId id="438"/>
            <p14:sldId id="440"/>
            <p14:sldId id="441"/>
            <p14:sldId id="450"/>
            <p14:sldId id="451"/>
            <p14:sldId id="453"/>
            <p14:sldId id="454"/>
            <p14:sldId id="455"/>
            <p14:sldId id="452"/>
            <p14:sldId id="442"/>
            <p14:sldId id="456"/>
            <p14:sldId id="457"/>
            <p14:sldId id="458"/>
            <p14:sldId id="459"/>
            <p14:sldId id="465"/>
            <p14:sldId id="466"/>
            <p14:sldId id="467"/>
            <p14:sldId id="460"/>
            <p14:sldId id="461"/>
            <p14:sldId id="462"/>
            <p14:sldId id="463"/>
            <p14:sldId id="464"/>
            <p14:sldId id="443"/>
            <p14:sldId id="468"/>
            <p14:sldId id="472"/>
            <p14:sldId id="473"/>
            <p14:sldId id="474"/>
            <p14:sldId id="475"/>
            <p14:sldId id="476"/>
            <p14:sldId id="477"/>
            <p14:sldId id="478"/>
            <p14:sldId id="469"/>
            <p14:sldId id="479"/>
            <p14:sldId id="480"/>
            <p14:sldId id="481"/>
            <p14:sldId id="482"/>
            <p14:sldId id="483"/>
            <p14:sldId id="484"/>
            <p14:sldId id="485"/>
            <p14:sldId id="486"/>
            <p14:sldId id="487"/>
            <p14:sldId id="488"/>
            <p14:sldId id="489"/>
            <p14:sldId id="470"/>
            <p14:sldId id="490"/>
            <p14:sldId id="471"/>
            <p14:sldId id="491"/>
            <p14:sldId id="492"/>
            <p14:sldId id="493"/>
            <p14:sldId id="494"/>
            <p14:sldId id="495"/>
            <p14:sldId id="497"/>
            <p14:sldId id="496"/>
            <p14:sldId id="498"/>
            <p14:sldId id="499"/>
            <p14:sldId id="500"/>
            <p14:sldId id="502"/>
            <p14:sldId id="447"/>
          </p14:sldIdLst>
        </p14:section>
        <p14:section name="¡Hay más!"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E10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varScale="1">
        <p:scale>
          <a:sx n="65" d="100"/>
          <a:sy n="65" d="100"/>
        </p:scale>
        <p:origin x="1632" y="6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20/09/2020</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dirty="0"/>
          </a:p>
        </p:txBody>
      </p:sp>
    </p:spTree>
    <p:extLst>
      <p:ext uri="{BB962C8B-B14F-4D97-AF65-F5344CB8AC3E}">
        <p14:creationId xmlns:p14="http://schemas.microsoft.com/office/powerpoint/2010/main" val="21291412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a:p>
          <a:p>
            <a:r>
              <a:rPr lang="es-ES" dirty="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100</a:t>
            </a:fld>
            <a:endParaRPr lang="es-ES" dirty="0">
              <a:solidFill>
                <a:prstClr val="black"/>
              </a:solidFill>
            </a:endParaRPr>
          </a:p>
        </p:txBody>
      </p:sp>
    </p:spTree>
    <p:extLst>
      <p:ext uri="{BB962C8B-B14F-4D97-AF65-F5344CB8AC3E}">
        <p14:creationId xmlns:p14="http://schemas.microsoft.com/office/powerpoint/2010/main" val="25861284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101</a:t>
            </a:fld>
            <a:endParaRPr lang="es-ES" dirty="0">
              <a:solidFill>
                <a:prstClr val="black"/>
              </a:solidFill>
            </a:endParaRPr>
          </a:p>
        </p:txBody>
      </p:sp>
    </p:spTree>
    <p:extLst>
      <p:ext uri="{BB962C8B-B14F-4D97-AF65-F5344CB8AC3E}">
        <p14:creationId xmlns:p14="http://schemas.microsoft.com/office/powerpoint/2010/main" val="18005163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102</a:t>
            </a:fld>
            <a:endParaRPr lang="es-ES" dirty="0">
              <a:solidFill>
                <a:prstClr val="black"/>
              </a:solidFill>
            </a:endParaRPr>
          </a:p>
        </p:txBody>
      </p:sp>
    </p:spTree>
    <p:extLst>
      <p:ext uri="{BB962C8B-B14F-4D97-AF65-F5344CB8AC3E}">
        <p14:creationId xmlns:p14="http://schemas.microsoft.com/office/powerpoint/2010/main" val="17014004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103</a:t>
            </a:fld>
            <a:endParaRPr lang="es-ES" dirty="0">
              <a:solidFill>
                <a:prstClr val="black"/>
              </a:solidFill>
            </a:endParaRPr>
          </a:p>
        </p:txBody>
      </p:sp>
    </p:spTree>
    <p:extLst>
      <p:ext uri="{BB962C8B-B14F-4D97-AF65-F5344CB8AC3E}">
        <p14:creationId xmlns:p14="http://schemas.microsoft.com/office/powerpoint/2010/main" val="24585646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104</a:t>
            </a:fld>
            <a:endParaRPr lang="es-ES" dirty="0">
              <a:solidFill>
                <a:prstClr val="black"/>
              </a:solidFill>
            </a:endParaRPr>
          </a:p>
        </p:txBody>
      </p:sp>
    </p:spTree>
    <p:extLst>
      <p:ext uri="{BB962C8B-B14F-4D97-AF65-F5344CB8AC3E}">
        <p14:creationId xmlns:p14="http://schemas.microsoft.com/office/powerpoint/2010/main" val="31567945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105</a:t>
            </a:fld>
            <a:endParaRPr lang="es-ES" dirty="0">
              <a:solidFill>
                <a:prstClr val="black"/>
              </a:solidFill>
            </a:endParaRPr>
          </a:p>
        </p:txBody>
      </p:sp>
    </p:spTree>
    <p:extLst>
      <p:ext uri="{BB962C8B-B14F-4D97-AF65-F5344CB8AC3E}">
        <p14:creationId xmlns:p14="http://schemas.microsoft.com/office/powerpoint/2010/main" val="15709398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106</a:t>
            </a:fld>
            <a:endParaRPr lang="es-ES" dirty="0">
              <a:solidFill>
                <a:prstClr val="black"/>
              </a:solidFill>
            </a:endParaRPr>
          </a:p>
        </p:txBody>
      </p:sp>
    </p:spTree>
    <p:extLst>
      <p:ext uri="{BB962C8B-B14F-4D97-AF65-F5344CB8AC3E}">
        <p14:creationId xmlns:p14="http://schemas.microsoft.com/office/powerpoint/2010/main" val="655264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107</a:t>
            </a:fld>
            <a:endParaRPr lang="es-ES" dirty="0">
              <a:solidFill>
                <a:prstClr val="black"/>
              </a:solidFill>
            </a:endParaRPr>
          </a:p>
        </p:txBody>
      </p:sp>
    </p:spTree>
    <p:extLst>
      <p:ext uri="{BB962C8B-B14F-4D97-AF65-F5344CB8AC3E}">
        <p14:creationId xmlns:p14="http://schemas.microsoft.com/office/powerpoint/2010/main" val="32570003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108</a:t>
            </a:fld>
            <a:endParaRPr lang="es-ES" dirty="0">
              <a:solidFill>
                <a:prstClr val="black"/>
              </a:solidFill>
            </a:endParaRPr>
          </a:p>
        </p:txBody>
      </p:sp>
    </p:spTree>
    <p:extLst>
      <p:ext uri="{BB962C8B-B14F-4D97-AF65-F5344CB8AC3E}">
        <p14:creationId xmlns:p14="http://schemas.microsoft.com/office/powerpoint/2010/main" val="33480601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109</a:t>
            </a:fld>
            <a:endParaRPr lang="es-ES" dirty="0">
              <a:solidFill>
                <a:prstClr val="black"/>
              </a:solidFill>
            </a:endParaRPr>
          </a:p>
        </p:txBody>
      </p:sp>
    </p:spTree>
    <p:extLst>
      <p:ext uri="{BB962C8B-B14F-4D97-AF65-F5344CB8AC3E}">
        <p14:creationId xmlns:p14="http://schemas.microsoft.com/office/powerpoint/2010/main" val="173080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18919437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110</a:t>
            </a:fld>
            <a:endParaRPr lang="es-ES" dirty="0">
              <a:solidFill>
                <a:prstClr val="black"/>
              </a:solidFill>
            </a:endParaRPr>
          </a:p>
        </p:txBody>
      </p:sp>
    </p:spTree>
    <p:extLst>
      <p:ext uri="{BB962C8B-B14F-4D97-AF65-F5344CB8AC3E}">
        <p14:creationId xmlns:p14="http://schemas.microsoft.com/office/powerpoint/2010/main" val="8561920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111</a:t>
            </a:fld>
            <a:endParaRPr lang="es-ES" dirty="0">
              <a:solidFill>
                <a:prstClr val="black"/>
              </a:solidFill>
            </a:endParaRPr>
          </a:p>
        </p:txBody>
      </p:sp>
    </p:spTree>
    <p:extLst>
      <p:ext uri="{BB962C8B-B14F-4D97-AF65-F5344CB8AC3E}">
        <p14:creationId xmlns:p14="http://schemas.microsoft.com/office/powerpoint/2010/main" val="19751653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112</a:t>
            </a:fld>
            <a:endParaRPr lang="es-ES" dirty="0">
              <a:solidFill>
                <a:prstClr val="black"/>
              </a:solidFill>
            </a:endParaRPr>
          </a:p>
        </p:txBody>
      </p:sp>
    </p:spTree>
    <p:extLst>
      <p:ext uri="{BB962C8B-B14F-4D97-AF65-F5344CB8AC3E}">
        <p14:creationId xmlns:p14="http://schemas.microsoft.com/office/powerpoint/2010/main" val="36754571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113</a:t>
            </a:fld>
            <a:endParaRPr lang="es-ES" dirty="0">
              <a:solidFill>
                <a:prstClr val="black"/>
              </a:solidFill>
            </a:endParaRPr>
          </a:p>
        </p:txBody>
      </p:sp>
    </p:spTree>
    <p:extLst>
      <p:ext uri="{BB962C8B-B14F-4D97-AF65-F5344CB8AC3E}">
        <p14:creationId xmlns:p14="http://schemas.microsoft.com/office/powerpoint/2010/main" val="6962302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114</a:t>
            </a:fld>
            <a:endParaRPr lang="es-ES" dirty="0">
              <a:solidFill>
                <a:prstClr val="black"/>
              </a:solidFill>
            </a:endParaRPr>
          </a:p>
        </p:txBody>
      </p:sp>
    </p:spTree>
    <p:extLst>
      <p:ext uri="{BB962C8B-B14F-4D97-AF65-F5344CB8AC3E}">
        <p14:creationId xmlns:p14="http://schemas.microsoft.com/office/powerpoint/2010/main" val="3798483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115</a:t>
            </a:fld>
            <a:endParaRPr lang="es-ES" dirty="0">
              <a:solidFill>
                <a:prstClr val="black"/>
              </a:solidFill>
            </a:endParaRPr>
          </a:p>
        </p:txBody>
      </p:sp>
    </p:spTree>
    <p:extLst>
      <p:ext uri="{BB962C8B-B14F-4D97-AF65-F5344CB8AC3E}">
        <p14:creationId xmlns:p14="http://schemas.microsoft.com/office/powerpoint/2010/main" val="41251650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116</a:t>
            </a:fld>
            <a:endParaRPr lang="es-ES" dirty="0">
              <a:solidFill>
                <a:prstClr val="black"/>
              </a:solidFill>
            </a:endParaRPr>
          </a:p>
        </p:txBody>
      </p:sp>
    </p:spTree>
    <p:extLst>
      <p:ext uri="{BB962C8B-B14F-4D97-AF65-F5344CB8AC3E}">
        <p14:creationId xmlns:p14="http://schemas.microsoft.com/office/powerpoint/2010/main" val="327590225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117</a:t>
            </a:fld>
            <a:endParaRPr lang="es-ES" dirty="0">
              <a:solidFill>
                <a:prstClr val="black"/>
              </a:solidFill>
            </a:endParaRPr>
          </a:p>
        </p:txBody>
      </p:sp>
    </p:spTree>
    <p:extLst>
      <p:ext uri="{BB962C8B-B14F-4D97-AF65-F5344CB8AC3E}">
        <p14:creationId xmlns:p14="http://schemas.microsoft.com/office/powerpoint/2010/main" val="71628904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118</a:t>
            </a:fld>
            <a:endParaRPr lang="es-ES" dirty="0">
              <a:solidFill>
                <a:prstClr val="black"/>
              </a:solidFill>
            </a:endParaRPr>
          </a:p>
        </p:txBody>
      </p:sp>
    </p:spTree>
    <p:extLst>
      <p:ext uri="{BB962C8B-B14F-4D97-AF65-F5344CB8AC3E}">
        <p14:creationId xmlns:p14="http://schemas.microsoft.com/office/powerpoint/2010/main" val="24673743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119</a:t>
            </a:fld>
            <a:endParaRPr lang="es-ES" dirty="0">
              <a:solidFill>
                <a:prstClr val="black"/>
              </a:solidFill>
            </a:endParaRPr>
          </a:p>
        </p:txBody>
      </p:sp>
    </p:spTree>
    <p:extLst>
      <p:ext uri="{BB962C8B-B14F-4D97-AF65-F5344CB8AC3E}">
        <p14:creationId xmlns:p14="http://schemas.microsoft.com/office/powerpoint/2010/main" val="286729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extLst>
      <p:ext uri="{BB962C8B-B14F-4D97-AF65-F5344CB8AC3E}">
        <p14:creationId xmlns:p14="http://schemas.microsoft.com/office/powerpoint/2010/main" val="20947485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120</a:t>
            </a:fld>
            <a:endParaRPr lang="es-ES" dirty="0"/>
          </a:p>
        </p:txBody>
      </p:sp>
    </p:spTree>
    <p:extLst>
      <p:ext uri="{BB962C8B-B14F-4D97-AF65-F5344CB8AC3E}">
        <p14:creationId xmlns:p14="http://schemas.microsoft.com/office/powerpoint/2010/main" val="366086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extLst>
      <p:ext uri="{BB962C8B-B14F-4D97-AF65-F5344CB8AC3E}">
        <p14:creationId xmlns:p14="http://schemas.microsoft.com/office/powerpoint/2010/main" val="1580241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240777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12218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19</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20</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21</a:t>
            </a:fld>
            <a:endParaRPr lang="es-ES" dirty="0">
              <a:solidFill>
                <a:prstClr val="black"/>
              </a:solidFill>
            </a:endParaRPr>
          </a:p>
        </p:txBody>
      </p:sp>
    </p:spTree>
    <p:extLst>
      <p:ext uri="{BB962C8B-B14F-4D97-AF65-F5344CB8AC3E}">
        <p14:creationId xmlns:p14="http://schemas.microsoft.com/office/powerpoint/2010/main" val="2768364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3172707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23</a:t>
            </a:fld>
            <a:endParaRPr lang="es-ES" dirty="0">
              <a:solidFill>
                <a:prstClr val="black"/>
              </a:solidFill>
            </a:endParaRPr>
          </a:p>
        </p:txBody>
      </p:sp>
    </p:spTree>
    <p:extLst>
      <p:ext uri="{BB962C8B-B14F-4D97-AF65-F5344CB8AC3E}">
        <p14:creationId xmlns:p14="http://schemas.microsoft.com/office/powerpoint/2010/main" val="32747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24</a:t>
            </a:fld>
            <a:endParaRPr lang="es-ES" dirty="0">
              <a:solidFill>
                <a:prstClr val="black"/>
              </a:solidFill>
            </a:endParaRPr>
          </a:p>
        </p:txBody>
      </p:sp>
    </p:spTree>
    <p:extLst>
      <p:ext uri="{BB962C8B-B14F-4D97-AF65-F5344CB8AC3E}">
        <p14:creationId xmlns:p14="http://schemas.microsoft.com/office/powerpoint/2010/main" val="3065583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25</a:t>
            </a:fld>
            <a:endParaRPr lang="es-ES" dirty="0">
              <a:solidFill>
                <a:prstClr val="black"/>
              </a:solidFill>
            </a:endParaRPr>
          </a:p>
        </p:txBody>
      </p:sp>
    </p:spTree>
    <p:extLst>
      <p:ext uri="{BB962C8B-B14F-4D97-AF65-F5344CB8AC3E}">
        <p14:creationId xmlns:p14="http://schemas.microsoft.com/office/powerpoint/2010/main" val="109535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26</a:t>
            </a:fld>
            <a:endParaRPr lang="es-ES" dirty="0">
              <a:solidFill>
                <a:prstClr val="black"/>
              </a:solidFill>
            </a:endParaRPr>
          </a:p>
        </p:txBody>
      </p:sp>
    </p:spTree>
    <p:extLst>
      <p:ext uri="{BB962C8B-B14F-4D97-AF65-F5344CB8AC3E}">
        <p14:creationId xmlns:p14="http://schemas.microsoft.com/office/powerpoint/2010/main" val="188360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27</a:t>
            </a:fld>
            <a:endParaRPr lang="es-ES" dirty="0">
              <a:solidFill>
                <a:prstClr val="black"/>
              </a:solidFill>
            </a:endParaRPr>
          </a:p>
        </p:txBody>
      </p:sp>
    </p:spTree>
    <p:extLst>
      <p:ext uri="{BB962C8B-B14F-4D97-AF65-F5344CB8AC3E}">
        <p14:creationId xmlns:p14="http://schemas.microsoft.com/office/powerpoint/2010/main" val="361090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3757834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29</a:t>
            </a:fld>
            <a:endParaRPr lang="es-ES" dirty="0">
              <a:solidFill>
                <a:prstClr val="black"/>
              </a:solidFill>
            </a:endParaRPr>
          </a:p>
        </p:txBody>
      </p:sp>
    </p:spTree>
    <p:extLst>
      <p:ext uri="{BB962C8B-B14F-4D97-AF65-F5344CB8AC3E}">
        <p14:creationId xmlns:p14="http://schemas.microsoft.com/office/powerpoint/2010/main" val="299298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3</a:t>
            </a:fld>
            <a:endParaRPr lang="es-ES" dirty="0"/>
          </a:p>
        </p:txBody>
      </p:sp>
    </p:spTree>
    <p:extLst>
      <p:ext uri="{BB962C8B-B14F-4D97-AF65-F5344CB8AC3E}">
        <p14:creationId xmlns:p14="http://schemas.microsoft.com/office/powerpoint/2010/main" val="2134136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1976244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31</a:t>
            </a:fld>
            <a:endParaRPr lang="es-ES" dirty="0">
              <a:solidFill>
                <a:prstClr val="black"/>
              </a:solidFill>
            </a:endParaRPr>
          </a:p>
        </p:txBody>
      </p:sp>
    </p:spTree>
    <p:extLst>
      <p:ext uri="{BB962C8B-B14F-4D97-AF65-F5344CB8AC3E}">
        <p14:creationId xmlns:p14="http://schemas.microsoft.com/office/powerpoint/2010/main" val="3277163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32</a:t>
            </a:fld>
            <a:endParaRPr lang="es-ES" dirty="0">
              <a:solidFill>
                <a:prstClr val="black"/>
              </a:solidFill>
            </a:endParaRPr>
          </a:p>
        </p:txBody>
      </p:sp>
    </p:spTree>
    <p:extLst>
      <p:ext uri="{BB962C8B-B14F-4D97-AF65-F5344CB8AC3E}">
        <p14:creationId xmlns:p14="http://schemas.microsoft.com/office/powerpoint/2010/main" val="2866418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33</a:t>
            </a:fld>
            <a:endParaRPr lang="es-ES" dirty="0">
              <a:solidFill>
                <a:prstClr val="black"/>
              </a:solidFill>
            </a:endParaRPr>
          </a:p>
        </p:txBody>
      </p:sp>
    </p:spTree>
    <p:extLst>
      <p:ext uri="{BB962C8B-B14F-4D97-AF65-F5344CB8AC3E}">
        <p14:creationId xmlns:p14="http://schemas.microsoft.com/office/powerpoint/2010/main" val="367155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34</a:t>
            </a:fld>
            <a:endParaRPr lang="es-ES" dirty="0">
              <a:solidFill>
                <a:prstClr val="black"/>
              </a:solidFill>
            </a:endParaRPr>
          </a:p>
        </p:txBody>
      </p:sp>
    </p:spTree>
    <p:extLst>
      <p:ext uri="{BB962C8B-B14F-4D97-AF65-F5344CB8AC3E}">
        <p14:creationId xmlns:p14="http://schemas.microsoft.com/office/powerpoint/2010/main" val="2769898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35</a:t>
            </a:fld>
            <a:endParaRPr lang="es-ES" dirty="0">
              <a:solidFill>
                <a:prstClr val="black"/>
              </a:solidFill>
            </a:endParaRPr>
          </a:p>
        </p:txBody>
      </p:sp>
    </p:spTree>
    <p:extLst>
      <p:ext uri="{BB962C8B-B14F-4D97-AF65-F5344CB8AC3E}">
        <p14:creationId xmlns:p14="http://schemas.microsoft.com/office/powerpoint/2010/main" val="2624280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36</a:t>
            </a:fld>
            <a:endParaRPr lang="es-ES" dirty="0">
              <a:solidFill>
                <a:prstClr val="black"/>
              </a:solidFill>
            </a:endParaRPr>
          </a:p>
        </p:txBody>
      </p:sp>
    </p:spTree>
    <p:extLst>
      <p:ext uri="{BB962C8B-B14F-4D97-AF65-F5344CB8AC3E}">
        <p14:creationId xmlns:p14="http://schemas.microsoft.com/office/powerpoint/2010/main" val="3458709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37</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38</a:t>
            </a:fld>
            <a:endParaRPr lang="es-E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39</a:t>
            </a:fld>
            <a:endParaRPr lang="es-ES" dirty="0">
              <a:solidFill>
                <a:prstClr val="black"/>
              </a:solidFill>
            </a:endParaRPr>
          </a:p>
        </p:txBody>
      </p:sp>
    </p:spTree>
    <p:extLst>
      <p:ext uri="{BB962C8B-B14F-4D97-AF65-F5344CB8AC3E}">
        <p14:creationId xmlns:p14="http://schemas.microsoft.com/office/powerpoint/2010/main" val="29120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4</a:t>
            </a:fld>
            <a:endParaRPr lang="es-ES" dirty="0"/>
          </a:p>
        </p:txBody>
      </p:sp>
    </p:spTree>
    <p:extLst>
      <p:ext uri="{BB962C8B-B14F-4D97-AF65-F5344CB8AC3E}">
        <p14:creationId xmlns:p14="http://schemas.microsoft.com/office/powerpoint/2010/main" val="581234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40</a:t>
            </a:fld>
            <a:endParaRPr lang="es-ES" dirty="0">
              <a:solidFill>
                <a:prstClr val="black"/>
              </a:solidFill>
            </a:endParaRPr>
          </a:p>
        </p:txBody>
      </p:sp>
    </p:spTree>
    <p:extLst>
      <p:ext uri="{BB962C8B-B14F-4D97-AF65-F5344CB8AC3E}">
        <p14:creationId xmlns:p14="http://schemas.microsoft.com/office/powerpoint/2010/main" val="1827140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41</a:t>
            </a:fld>
            <a:endParaRPr lang="es-ES" dirty="0">
              <a:solidFill>
                <a:prstClr val="black"/>
              </a:solidFill>
            </a:endParaRPr>
          </a:p>
        </p:txBody>
      </p:sp>
    </p:spTree>
    <p:extLst>
      <p:ext uri="{BB962C8B-B14F-4D97-AF65-F5344CB8AC3E}">
        <p14:creationId xmlns:p14="http://schemas.microsoft.com/office/powerpoint/2010/main" val="645790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42</a:t>
            </a:fld>
            <a:endParaRPr lang="es-ES" dirty="0">
              <a:solidFill>
                <a:prstClr val="black"/>
              </a:solidFill>
            </a:endParaRPr>
          </a:p>
        </p:txBody>
      </p:sp>
    </p:spTree>
    <p:extLst>
      <p:ext uri="{BB962C8B-B14F-4D97-AF65-F5344CB8AC3E}">
        <p14:creationId xmlns:p14="http://schemas.microsoft.com/office/powerpoint/2010/main" val="1761617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43</a:t>
            </a:fld>
            <a:endParaRPr lang="es-E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44</a:t>
            </a:fld>
            <a:endParaRPr lang="es-ES" dirty="0">
              <a:solidFill>
                <a:prstClr val="black"/>
              </a:solidFill>
            </a:endParaRPr>
          </a:p>
        </p:txBody>
      </p:sp>
    </p:spTree>
    <p:extLst>
      <p:ext uri="{BB962C8B-B14F-4D97-AF65-F5344CB8AC3E}">
        <p14:creationId xmlns:p14="http://schemas.microsoft.com/office/powerpoint/2010/main" val="1720694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45</a:t>
            </a:fld>
            <a:endParaRPr lang="es-ES" dirty="0">
              <a:solidFill>
                <a:prstClr val="black"/>
              </a:solidFill>
            </a:endParaRPr>
          </a:p>
        </p:txBody>
      </p:sp>
    </p:spTree>
    <p:extLst>
      <p:ext uri="{BB962C8B-B14F-4D97-AF65-F5344CB8AC3E}">
        <p14:creationId xmlns:p14="http://schemas.microsoft.com/office/powerpoint/2010/main" val="804507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46</a:t>
            </a:fld>
            <a:endParaRPr lang="es-ES" dirty="0">
              <a:solidFill>
                <a:prstClr val="black"/>
              </a:solidFill>
            </a:endParaRPr>
          </a:p>
        </p:txBody>
      </p:sp>
    </p:spTree>
    <p:extLst>
      <p:ext uri="{BB962C8B-B14F-4D97-AF65-F5344CB8AC3E}">
        <p14:creationId xmlns:p14="http://schemas.microsoft.com/office/powerpoint/2010/main" val="1339952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47</a:t>
            </a:fld>
            <a:endParaRPr lang="es-ES" dirty="0">
              <a:solidFill>
                <a:prstClr val="black"/>
              </a:solidFill>
            </a:endParaRPr>
          </a:p>
        </p:txBody>
      </p:sp>
    </p:spTree>
    <p:extLst>
      <p:ext uri="{BB962C8B-B14F-4D97-AF65-F5344CB8AC3E}">
        <p14:creationId xmlns:p14="http://schemas.microsoft.com/office/powerpoint/2010/main" val="25472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48</a:t>
            </a:fld>
            <a:endParaRPr lang="es-ES" dirty="0">
              <a:solidFill>
                <a:prstClr val="black"/>
              </a:solidFill>
            </a:endParaRPr>
          </a:p>
        </p:txBody>
      </p:sp>
    </p:spTree>
    <p:extLst>
      <p:ext uri="{BB962C8B-B14F-4D97-AF65-F5344CB8AC3E}">
        <p14:creationId xmlns:p14="http://schemas.microsoft.com/office/powerpoint/2010/main" val="2530339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49</a:t>
            </a:fld>
            <a:endParaRPr lang="es-ES" dirty="0">
              <a:solidFill>
                <a:prstClr val="black"/>
              </a:solidFill>
            </a:endParaRPr>
          </a:p>
        </p:txBody>
      </p:sp>
    </p:spTree>
    <p:extLst>
      <p:ext uri="{BB962C8B-B14F-4D97-AF65-F5344CB8AC3E}">
        <p14:creationId xmlns:p14="http://schemas.microsoft.com/office/powerpoint/2010/main" val="314801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5</a:t>
            </a:fld>
            <a:endParaRPr lang="es-ES" dirty="0"/>
          </a:p>
        </p:txBody>
      </p:sp>
    </p:spTree>
    <p:extLst>
      <p:ext uri="{BB962C8B-B14F-4D97-AF65-F5344CB8AC3E}">
        <p14:creationId xmlns:p14="http://schemas.microsoft.com/office/powerpoint/2010/main" val="1096130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50</a:t>
            </a:fld>
            <a:endParaRPr lang="es-E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51</a:t>
            </a:fld>
            <a:endParaRPr lang="es-ES" dirty="0"/>
          </a:p>
        </p:txBody>
      </p:sp>
    </p:spTree>
    <p:extLst>
      <p:ext uri="{BB962C8B-B14F-4D97-AF65-F5344CB8AC3E}">
        <p14:creationId xmlns:p14="http://schemas.microsoft.com/office/powerpoint/2010/main" val="1626803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52</a:t>
            </a:fld>
            <a:endParaRPr lang="es-ES" dirty="0">
              <a:solidFill>
                <a:prstClr val="black"/>
              </a:solidFill>
            </a:endParaRPr>
          </a:p>
        </p:txBody>
      </p:sp>
    </p:spTree>
    <p:extLst>
      <p:ext uri="{BB962C8B-B14F-4D97-AF65-F5344CB8AC3E}">
        <p14:creationId xmlns:p14="http://schemas.microsoft.com/office/powerpoint/2010/main" val="2128784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53</a:t>
            </a:fld>
            <a:endParaRPr lang="es-ES" dirty="0">
              <a:solidFill>
                <a:prstClr val="black"/>
              </a:solidFill>
            </a:endParaRPr>
          </a:p>
        </p:txBody>
      </p:sp>
    </p:spTree>
    <p:extLst>
      <p:ext uri="{BB962C8B-B14F-4D97-AF65-F5344CB8AC3E}">
        <p14:creationId xmlns:p14="http://schemas.microsoft.com/office/powerpoint/2010/main" val="1430884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54</a:t>
            </a:fld>
            <a:endParaRPr lang="es-ES" dirty="0">
              <a:solidFill>
                <a:prstClr val="black"/>
              </a:solidFill>
            </a:endParaRPr>
          </a:p>
        </p:txBody>
      </p:sp>
    </p:spTree>
    <p:extLst>
      <p:ext uri="{BB962C8B-B14F-4D97-AF65-F5344CB8AC3E}">
        <p14:creationId xmlns:p14="http://schemas.microsoft.com/office/powerpoint/2010/main" val="2174039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55</a:t>
            </a:fld>
            <a:endParaRPr lang="es-ES" dirty="0">
              <a:solidFill>
                <a:prstClr val="black"/>
              </a:solidFill>
            </a:endParaRPr>
          </a:p>
        </p:txBody>
      </p:sp>
    </p:spTree>
    <p:extLst>
      <p:ext uri="{BB962C8B-B14F-4D97-AF65-F5344CB8AC3E}">
        <p14:creationId xmlns:p14="http://schemas.microsoft.com/office/powerpoint/2010/main" val="3262216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56</a:t>
            </a:fld>
            <a:endParaRPr lang="es-ES" dirty="0">
              <a:solidFill>
                <a:prstClr val="black"/>
              </a:solidFill>
            </a:endParaRPr>
          </a:p>
        </p:txBody>
      </p:sp>
    </p:spTree>
    <p:extLst>
      <p:ext uri="{BB962C8B-B14F-4D97-AF65-F5344CB8AC3E}">
        <p14:creationId xmlns:p14="http://schemas.microsoft.com/office/powerpoint/2010/main" val="1957221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57</a:t>
            </a:fld>
            <a:endParaRPr lang="es-ES" dirty="0">
              <a:solidFill>
                <a:prstClr val="black"/>
              </a:solidFill>
            </a:endParaRPr>
          </a:p>
        </p:txBody>
      </p:sp>
    </p:spTree>
    <p:extLst>
      <p:ext uri="{BB962C8B-B14F-4D97-AF65-F5344CB8AC3E}">
        <p14:creationId xmlns:p14="http://schemas.microsoft.com/office/powerpoint/2010/main" val="3895568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58</a:t>
            </a:fld>
            <a:endParaRPr lang="es-ES" dirty="0">
              <a:solidFill>
                <a:prstClr val="black"/>
              </a:solidFill>
            </a:endParaRPr>
          </a:p>
        </p:txBody>
      </p:sp>
    </p:spTree>
    <p:extLst>
      <p:ext uri="{BB962C8B-B14F-4D97-AF65-F5344CB8AC3E}">
        <p14:creationId xmlns:p14="http://schemas.microsoft.com/office/powerpoint/2010/main" val="2761269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59</a:t>
            </a:fld>
            <a:endParaRPr lang="es-ES" dirty="0"/>
          </a:p>
        </p:txBody>
      </p:sp>
    </p:spTree>
    <p:extLst>
      <p:ext uri="{BB962C8B-B14F-4D97-AF65-F5344CB8AC3E}">
        <p14:creationId xmlns:p14="http://schemas.microsoft.com/office/powerpoint/2010/main" val="153419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a:t>
            </a:fld>
            <a:endParaRPr lang="es-ES" dirty="0"/>
          </a:p>
        </p:txBody>
      </p:sp>
    </p:spTree>
    <p:extLst>
      <p:ext uri="{BB962C8B-B14F-4D97-AF65-F5344CB8AC3E}">
        <p14:creationId xmlns:p14="http://schemas.microsoft.com/office/powerpoint/2010/main" val="1558576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60</a:t>
            </a:fld>
            <a:endParaRPr lang="es-ES" dirty="0"/>
          </a:p>
        </p:txBody>
      </p:sp>
    </p:spTree>
    <p:extLst>
      <p:ext uri="{BB962C8B-B14F-4D97-AF65-F5344CB8AC3E}">
        <p14:creationId xmlns:p14="http://schemas.microsoft.com/office/powerpoint/2010/main" val="34730194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61</a:t>
            </a:fld>
            <a:endParaRPr lang="es-ES" dirty="0"/>
          </a:p>
        </p:txBody>
      </p:sp>
    </p:spTree>
    <p:extLst>
      <p:ext uri="{BB962C8B-B14F-4D97-AF65-F5344CB8AC3E}">
        <p14:creationId xmlns:p14="http://schemas.microsoft.com/office/powerpoint/2010/main" val="23379300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62</a:t>
            </a:fld>
            <a:endParaRPr lang="es-ES" dirty="0"/>
          </a:p>
        </p:txBody>
      </p:sp>
    </p:spTree>
    <p:extLst>
      <p:ext uri="{BB962C8B-B14F-4D97-AF65-F5344CB8AC3E}">
        <p14:creationId xmlns:p14="http://schemas.microsoft.com/office/powerpoint/2010/main" val="1514386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63</a:t>
            </a:fld>
            <a:endParaRPr lang="es-ES" dirty="0"/>
          </a:p>
        </p:txBody>
      </p:sp>
    </p:spTree>
    <p:extLst>
      <p:ext uri="{BB962C8B-B14F-4D97-AF65-F5344CB8AC3E}">
        <p14:creationId xmlns:p14="http://schemas.microsoft.com/office/powerpoint/2010/main" val="18139202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64</a:t>
            </a:fld>
            <a:endParaRPr lang="es-ES" dirty="0"/>
          </a:p>
        </p:txBody>
      </p:sp>
    </p:spTree>
    <p:extLst>
      <p:ext uri="{BB962C8B-B14F-4D97-AF65-F5344CB8AC3E}">
        <p14:creationId xmlns:p14="http://schemas.microsoft.com/office/powerpoint/2010/main" val="38718955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65</a:t>
            </a:fld>
            <a:endParaRPr lang="es-ES" dirty="0">
              <a:solidFill>
                <a:prstClr val="black"/>
              </a:solidFill>
            </a:endParaRPr>
          </a:p>
        </p:txBody>
      </p:sp>
    </p:spTree>
    <p:extLst>
      <p:ext uri="{BB962C8B-B14F-4D97-AF65-F5344CB8AC3E}">
        <p14:creationId xmlns:p14="http://schemas.microsoft.com/office/powerpoint/2010/main" val="20310463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66</a:t>
            </a:fld>
            <a:endParaRPr lang="es-ES" dirty="0">
              <a:solidFill>
                <a:prstClr val="black"/>
              </a:solidFill>
            </a:endParaRPr>
          </a:p>
        </p:txBody>
      </p:sp>
    </p:spTree>
    <p:extLst>
      <p:ext uri="{BB962C8B-B14F-4D97-AF65-F5344CB8AC3E}">
        <p14:creationId xmlns:p14="http://schemas.microsoft.com/office/powerpoint/2010/main" val="30200242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67</a:t>
            </a:fld>
            <a:endParaRPr lang="es-ES" dirty="0">
              <a:solidFill>
                <a:prstClr val="black"/>
              </a:solidFill>
            </a:endParaRPr>
          </a:p>
        </p:txBody>
      </p:sp>
    </p:spTree>
    <p:extLst>
      <p:ext uri="{BB962C8B-B14F-4D97-AF65-F5344CB8AC3E}">
        <p14:creationId xmlns:p14="http://schemas.microsoft.com/office/powerpoint/2010/main" val="2345056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68</a:t>
            </a:fld>
            <a:endParaRPr lang="es-ES" dirty="0">
              <a:solidFill>
                <a:prstClr val="black"/>
              </a:solidFill>
            </a:endParaRPr>
          </a:p>
        </p:txBody>
      </p:sp>
    </p:spTree>
    <p:extLst>
      <p:ext uri="{BB962C8B-B14F-4D97-AF65-F5344CB8AC3E}">
        <p14:creationId xmlns:p14="http://schemas.microsoft.com/office/powerpoint/2010/main" val="3812057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69</a:t>
            </a:fld>
            <a:endParaRPr lang="es-ES" dirty="0">
              <a:solidFill>
                <a:prstClr val="black"/>
              </a:solidFill>
            </a:endParaRPr>
          </a:p>
        </p:txBody>
      </p:sp>
    </p:spTree>
    <p:extLst>
      <p:ext uri="{BB962C8B-B14F-4D97-AF65-F5344CB8AC3E}">
        <p14:creationId xmlns:p14="http://schemas.microsoft.com/office/powerpoint/2010/main" val="170850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7</a:t>
            </a:fld>
            <a:endParaRPr lang="es-ES" dirty="0"/>
          </a:p>
        </p:txBody>
      </p:sp>
    </p:spTree>
    <p:extLst>
      <p:ext uri="{BB962C8B-B14F-4D97-AF65-F5344CB8AC3E}">
        <p14:creationId xmlns:p14="http://schemas.microsoft.com/office/powerpoint/2010/main" val="36905703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70</a:t>
            </a:fld>
            <a:endParaRPr lang="es-ES" dirty="0">
              <a:solidFill>
                <a:prstClr val="black"/>
              </a:solidFill>
            </a:endParaRPr>
          </a:p>
        </p:txBody>
      </p:sp>
    </p:spTree>
    <p:extLst>
      <p:ext uri="{BB962C8B-B14F-4D97-AF65-F5344CB8AC3E}">
        <p14:creationId xmlns:p14="http://schemas.microsoft.com/office/powerpoint/2010/main" val="41040102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71</a:t>
            </a:fld>
            <a:endParaRPr lang="es-ES" dirty="0">
              <a:solidFill>
                <a:prstClr val="black"/>
              </a:solidFill>
            </a:endParaRPr>
          </a:p>
        </p:txBody>
      </p:sp>
    </p:spTree>
    <p:extLst>
      <p:ext uri="{BB962C8B-B14F-4D97-AF65-F5344CB8AC3E}">
        <p14:creationId xmlns:p14="http://schemas.microsoft.com/office/powerpoint/2010/main" val="9287698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72</a:t>
            </a:fld>
            <a:endParaRPr lang="es-ES" dirty="0">
              <a:solidFill>
                <a:prstClr val="black"/>
              </a:solidFill>
            </a:endParaRPr>
          </a:p>
        </p:txBody>
      </p:sp>
    </p:spTree>
    <p:extLst>
      <p:ext uri="{BB962C8B-B14F-4D97-AF65-F5344CB8AC3E}">
        <p14:creationId xmlns:p14="http://schemas.microsoft.com/office/powerpoint/2010/main" val="11796073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73</a:t>
            </a:fld>
            <a:endParaRPr lang="es-ES" dirty="0">
              <a:solidFill>
                <a:prstClr val="black"/>
              </a:solidFill>
            </a:endParaRPr>
          </a:p>
        </p:txBody>
      </p:sp>
    </p:spTree>
    <p:extLst>
      <p:ext uri="{BB962C8B-B14F-4D97-AF65-F5344CB8AC3E}">
        <p14:creationId xmlns:p14="http://schemas.microsoft.com/office/powerpoint/2010/main" val="19671809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74</a:t>
            </a:fld>
            <a:endParaRPr lang="es-ES" dirty="0">
              <a:solidFill>
                <a:prstClr val="black"/>
              </a:solidFill>
            </a:endParaRPr>
          </a:p>
        </p:txBody>
      </p:sp>
    </p:spTree>
    <p:extLst>
      <p:ext uri="{BB962C8B-B14F-4D97-AF65-F5344CB8AC3E}">
        <p14:creationId xmlns:p14="http://schemas.microsoft.com/office/powerpoint/2010/main" val="16730108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75</a:t>
            </a:fld>
            <a:endParaRPr lang="es-ES" dirty="0">
              <a:solidFill>
                <a:prstClr val="black"/>
              </a:solidFill>
            </a:endParaRPr>
          </a:p>
        </p:txBody>
      </p:sp>
    </p:spTree>
    <p:extLst>
      <p:ext uri="{BB962C8B-B14F-4D97-AF65-F5344CB8AC3E}">
        <p14:creationId xmlns:p14="http://schemas.microsoft.com/office/powerpoint/2010/main" val="17246180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76</a:t>
            </a:fld>
            <a:endParaRPr lang="es-ES" dirty="0">
              <a:solidFill>
                <a:prstClr val="black"/>
              </a:solidFill>
            </a:endParaRPr>
          </a:p>
        </p:txBody>
      </p:sp>
    </p:spTree>
    <p:extLst>
      <p:ext uri="{BB962C8B-B14F-4D97-AF65-F5344CB8AC3E}">
        <p14:creationId xmlns:p14="http://schemas.microsoft.com/office/powerpoint/2010/main" val="8116267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77</a:t>
            </a:fld>
            <a:endParaRPr lang="es-ES" dirty="0">
              <a:solidFill>
                <a:prstClr val="black"/>
              </a:solidFill>
            </a:endParaRPr>
          </a:p>
        </p:txBody>
      </p:sp>
    </p:spTree>
    <p:extLst>
      <p:ext uri="{BB962C8B-B14F-4D97-AF65-F5344CB8AC3E}">
        <p14:creationId xmlns:p14="http://schemas.microsoft.com/office/powerpoint/2010/main" val="1157794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78</a:t>
            </a:fld>
            <a:endParaRPr lang="es-ES" dirty="0">
              <a:solidFill>
                <a:prstClr val="black"/>
              </a:solidFill>
            </a:endParaRPr>
          </a:p>
        </p:txBody>
      </p:sp>
    </p:spTree>
    <p:extLst>
      <p:ext uri="{BB962C8B-B14F-4D97-AF65-F5344CB8AC3E}">
        <p14:creationId xmlns:p14="http://schemas.microsoft.com/office/powerpoint/2010/main" val="3319778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79</a:t>
            </a:fld>
            <a:endParaRPr lang="es-ES" dirty="0">
              <a:solidFill>
                <a:prstClr val="black"/>
              </a:solidFill>
            </a:endParaRPr>
          </a:p>
        </p:txBody>
      </p:sp>
    </p:spTree>
    <p:extLst>
      <p:ext uri="{BB962C8B-B14F-4D97-AF65-F5344CB8AC3E}">
        <p14:creationId xmlns:p14="http://schemas.microsoft.com/office/powerpoint/2010/main" val="215972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8</a:t>
            </a:fld>
            <a:endParaRPr lang="es-ES" dirty="0"/>
          </a:p>
        </p:txBody>
      </p:sp>
    </p:spTree>
    <p:extLst>
      <p:ext uri="{BB962C8B-B14F-4D97-AF65-F5344CB8AC3E}">
        <p14:creationId xmlns:p14="http://schemas.microsoft.com/office/powerpoint/2010/main" val="3563303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80</a:t>
            </a:fld>
            <a:endParaRPr lang="es-ES" dirty="0">
              <a:solidFill>
                <a:prstClr val="black"/>
              </a:solidFill>
            </a:endParaRPr>
          </a:p>
        </p:txBody>
      </p:sp>
    </p:spTree>
    <p:extLst>
      <p:ext uri="{BB962C8B-B14F-4D97-AF65-F5344CB8AC3E}">
        <p14:creationId xmlns:p14="http://schemas.microsoft.com/office/powerpoint/2010/main" val="18775069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81</a:t>
            </a:fld>
            <a:endParaRPr lang="es-ES" dirty="0">
              <a:solidFill>
                <a:prstClr val="black"/>
              </a:solidFill>
            </a:endParaRPr>
          </a:p>
        </p:txBody>
      </p:sp>
    </p:spTree>
    <p:extLst>
      <p:ext uri="{BB962C8B-B14F-4D97-AF65-F5344CB8AC3E}">
        <p14:creationId xmlns:p14="http://schemas.microsoft.com/office/powerpoint/2010/main" val="605506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82</a:t>
            </a:fld>
            <a:endParaRPr lang="es-ES" dirty="0">
              <a:solidFill>
                <a:prstClr val="black"/>
              </a:solidFill>
            </a:endParaRPr>
          </a:p>
        </p:txBody>
      </p:sp>
    </p:spTree>
    <p:extLst>
      <p:ext uri="{BB962C8B-B14F-4D97-AF65-F5344CB8AC3E}">
        <p14:creationId xmlns:p14="http://schemas.microsoft.com/office/powerpoint/2010/main" val="35593889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83</a:t>
            </a:fld>
            <a:endParaRPr lang="es-ES" dirty="0">
              <a:solidFill>
                <a:prstClr val="black"/>
              </a:solidFill>
            </a:endParaRPr>
          </a:p>
        </p:txBody>
      </p:sp>
    </p:spTree>
    <p:extLst>
      <p:ext uri="{BB962C8B-B14F-4D97-AF65-F5344CB8AC3E}">
        <p14:creationId xmlns:p14="http://schemas.microsoft.com/office/powerpoint/2010/main" val="40848429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84</a:t>
            </a:fld>
            <a:endParaRPr lang="es-ES" dirty="0">
              <a:solidFill>
                <a:prstClr val="black"/>
              </a:solidFill>
            </a:endParaRPr>
          </a:p>
        </p:txBody>
      </p:sp>
    </p:spTree>
    <p:extLst>
      <p:ext uri="{BB962C8B-B14F-4D97-AF65-F5344CB8AC3E}">
        <p14:creationId xmlns:p14="http://schemas.microsoft.com/office/powerpoint/2010/main" val="4279037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85</a:t>
            </a:fld>
            <a:endParaRPr lang="es-ES" dirty="0">
              <a:solidFill>
                <a:prstClr val="black"/>
              </a:solidFill>
            </a:endParaRPr>
          </a:p>
        </p:txBody>
      </p:sp>
    </p:spTree>
    <p:extLst>
      <p:ext uri="{BB962C8B-B14F-4D97-AF65-F5344CB8AC3E}">
        <p14:creationId xmlns:p14="http://schemas.microsoft.com/office/powerpoint/2010/main" val="27509040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86</a:t>
            </a:fld>
            <a:endParaRPr lang="es-ES" dirty="0">
              <a:solidFill>
                <a:prstClr val="black"/>
              </a:solidFill>
            </a:endParaRPr>
          </a:p>
        </p:txBody>
      </p:sp>
    </p:spTree>
    <p:extLst>
      <p:ext uri="{BB962C8B-B14F-4D97-AF65-F5344CB8AC3E}">
        <p14:creationId xmlns:p14="http://schemas.microsoft.com/office/powerpoint/2010/main" val="37071844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87</a:t>
            </a:fld>
            <a:endParaRPr lang="es-ES" dirty="0">
              <a:solidFill>
                <a:prstClr val="black"/>
              </a:solidFill>
            </a:endParaRPr>
          </a:p>
        </p:txBody>
      </p:sp>
    </p:spTree>
    <p:extLst>
      <p:ext uri="{BB962C8B-B14F-4D97-AF65-F5344CB8AC3E}">
        <p14:creationId xmlns:p14="http://schemas.microsoft.com/office/powerpoint/2010/main" val="34478808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88</a:t>
            </a:fld>
            <a:endParaRPr lang="es-ES" dirty="0">
              <a:solidFill>
                <a:prstClr val="black"/>
              </a:solidFill>
            </a:endParaRPr>
          </a:p>
        </p:txBody>
      </p:sp>
    </p:spTree>
    <p:extLst>
      <p:ext uri="{BB962C8B-B14F-4D97-AF65-F5344CB8AC3E}">
        <p14:creationId xmlns:p14="http://schemas.microsoft.com/office/powerpoint/2010/main" val="34025014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89</a:t>
            </a:fld>
            <a:endParaRPr lang="es-ES" dirty="0">
              <a:solidFill>
                <a:prstClr val="black"/>
              </a:solidFill>
            </a:endParaRPr>
          </a:p>
        </p:txBody>
      </p:sp>
    </p:spTree>
    <p:extLst>
      <p:ext uri="{BB962C8B-B14F-4D97-AF65-F5344CB8AC3E}">
        <p14:creationId xmlns:p14="http://schemas.microsoft.com/office/powerpoint/2010/main" val="227179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9</a:t>
            </a:fld>
            <a:endParaRPr lang="es-ES" dirty="0"/>
          </a:p>
        </p:txBody>
      </p:sp>
    </p:spTree>
    <p:extLst>
      <p:ext uri="{BB962C8B-B14F-4D97-AF65-F5344CB8AC3E}">
        <p14:creationId xmlns:p14="http://schemas.microsoft.com/office/powerpoint/2010/main" val="6877017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90</a:t>
            </a:fld>
            <a:endParaRPr lang="es-ES" dirty="0"/>
          </a:p>
        </p:txBody>
      </p:sp>
    </p:spTree>
    <p:extLst>
      <p:ext uri="{BB962C8B-B14F-4D97-AF65-F5344CB8AC3E}">
        <p14:creationId xmlns:p14="http://schemas.microsoft.com/office/powerpoint/2010/main" val="8112955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91</a:t>
            </a:fld>
            <a:endParaRPr lang="es-ES" dirty="0"/>
          </a:p>
        </p:txBody>
      </p:sp>
    </p:spTree>
    <p:extLst>
      <p:ext uri="{BB962C8B-B14F-4D97-AF65-F5344CB8AC3E}">
        <p14:creationId xmlns:p14="http://schemas.microsoft.com/office/powerpoint/2010/main" val="35195549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92</a:t>
            </a:fld>
            <a:endParaRPr lang="es-ES" dirty="0"/>
          </a:p>
        </p:txBody>
      </p:sp>
    </p:spTree>
    <p:extLst>
      <p:ext uri="{BB962C8B-B14F-4D97-AF65-F5344CB8AC3E}">
        <p14:creationId xmlns:p14="http://schemas.microsoft.com/office/powerpoint/2010/main" val="1644080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93</a:t>
            </a:fld>
            <a:endParaRPr lang="es-ES" dirty="0"/>
          </a:p>
        </p:txBody>
      </p:sp>
    </p:spTree>
    <p:extLst>
      <p:ext uri="{BB962C8B-B14F-4D97-AF65-F5344CB8AC3E}">
        <p14:creationId xmlns:p14="http://schemas.microsoft.com/office/powerpoint/2010/main" val="11716709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94</a:t>
            </a:fld>
            <a:endParaRPr lang="es-ES" dirty="0">
              <a:solidFill>
                <a:prstClr val="black"/>
              </a:solidFill>
            </a:endParaRPr>
          </a:p>
        </p:txBody>
      </p:sp>
    </p:spTree>
    <p:extLst>
      <p:ext uri="{BB962C8B-B14F-4D97-AF65-F5344CB8AC3E}">
        <p14:creationId xmlns:p14="http://schemas.microsoft.com/office/powerpoint/2010/main" val="25757470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95</a:t>
            </a:fld>
            <a:endParaRPr lang="es-ES" dirty="0">
              <a:solidFill>
                <a:prstClr val="black"/>
              </a:solidFill>
            </a:endParaRPr>
          </a:p>
        </p:txBody>
      </p:sp>
    </p:spTree>
    <p:extLst>
      <p:ext uri="{BB962C8B-B14F-4D97-AF65-F5344CB8AC3E}">
        <p14:creationId xmlns:p14="http://schemas.microsoft.com/office/powerpoint/2010/main" val="37690077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96</a:t>
            </a:fld>
            <a:endParaRPr lang="es-ES" dirty="0">
              <a:solidFill>
                <a:prstClr val="black"/>
              </a:solidFill>
            </a:endParaRPr>
          </a:p>
        </p:txBody>
      </p:sp>
    </p:spTree>
    <p:extLst>
      <p:ext uri="{BB962C8B-B14F-4D97-AF65-F5344CB8AC3E}">
        <p14:creationId xmlns:p14="http://schemas.microsoft.com/office/powerpoint/2010/main" val="18989666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97</a:t>
            </a:fld>
            <a:endParaRPr lang="es-ES" dirty="0">
              <a:solidFill>
                <a:prstClr val="black"/>
              </a:solidFill>
            </a:endParaRPr>
          </a:p>
        </p:txBody>
      </p:sp>
    </p:spTree>
    <p:extLst>
      <p:ext uri="{BB962C8B-B14F-4D97-AF65-F5344CB8AC3E}">
        <p14:creationId xmlns:p14="http://schemas.microsoft.com/office/powerpoint/2010/main" val="2238838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98</a:t>
            </a:fld>
            <a:endParaRPr lang="es-ES" dirty="0">
              <a:solidFill>
                <a:prstClr val="black"/>
              </a:solidFill>
            </a:endParaRPr>
          </a:p>
        </p:txBody>
      </p:sp>
    </p:spTree>
    <p:extLst>
      <p:ext uri="{BB962C8B-B14F-4D97-AF65-F5344CB8AC3E}">
        <p14:creationId xmlns:p14="http://schemas.microsoft.com/office/powerpoint/2010/main" val="821035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99</a:t>
            </a:fld>
            <a:endParaRPr lang="es-ES" dirty="0">
              <a:solidFill>
                <a:prstClr val="black"/>
              </a:solidFill>
            </a:endParaRPr>
          </a:p>
        </p:txBody>
      </p:sp>
    </p:spTree>
    <p:extLst>
      <p:ext uri="{BB962C8B-B14F-4D97-AF65-F5344CB8AC3E}">
        <p14:creationId xmlns:p14="http://schemas.microsoft.com/office/powerpoint/2010/main" val="328970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20/09/2020</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20/09/2020</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20/09/2020</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pPr/>
              <a:t>20/09/2020</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20/09/2020</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20/09/2020</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20/09/2020</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20/09/2020</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5" name="Date Placeholder 4"/>
          <p:cNvSpPr>
            <a:spLocks noGrp="1"/>
          </p:cNvSpPr>
          <p:nvPr>
            <p:ph type="dt" sz="half" idx="10"/>
          </p:nvPr>
        </p:nvSpPr>
        <p:spPr/>
        <p:txBody>
          <a:bodyPr/>
          <a:lstStyle/>
          <a:p>
            <a:fld id="{A258050E-B668-4FA7-85AD-C750C80A6E9B}" type="datetimeFigureOut">
              <a:pPr/>
              <a:t>20/09/2020</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20/09/2020</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20/09/2020</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20/09/2020</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20/09/2020</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a:t>Haga clic para modificar el estilo de título del patrón</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20/09/2020</a:t>
            </a:fld>
            <a:endParaRPr kumimoji="0"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12.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12.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12.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12.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12.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1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12.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12.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12.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12.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12.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12.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image" Target="../media/image12.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12.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tags" Target="../tags/tag70.xml"/><Relationship Id="rId4" Type="http://schemas.openxmlformats.org/officeDocument/2006/relationships/image" Target="../media/image12.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tags" Target="../tags/tag71.xml"/><Relationship Id="rId4" Type="http://schemas.openxmlformats.org/officeDocument/2006/relationships/image" Target="../media/image12.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image" Target="../media/image12.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image" Target="../media/image12.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tags" Target="../tags/tag7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2.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2.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2.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2.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12.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2.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2.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12.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12.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12.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12.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12.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12.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12.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12.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12.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12.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12.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12.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12.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12.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12.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12.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12.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35896" y="332656"/>
            <a:ext cx="4953000" cy="2304256"/>
          </a:xfrm>
        </p:spPr>
        <p:txBody>
          <a:bodyPr>
            <a:normAutofit fontScale="92500"/>
          </a:bodyPr>
          <a:lstStyle/>
          <a:p>
            <a:pPr algn="ctr">
              <a:lnSpc>
                <a:spcPct val="115000"/>
              </a:lnSpc>
              <a:spcAft>
                <a:spcPts val="1000"/>
              </a:spcAft>
            </a:pPr>
            <a:r>
              <a:rPr lang="es-P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ACUERDO PLENARIO EXTRAORDINARIO Nº 2–2016/CIJ</a:t>
            </a:r>
          </a:p>
          <a:p>
            <a:pPr algn="ctr">
              <a:lnSpc>
                <a:spcPct val="115000"/>
              </a:lnSpc>
              <a:spcAft>
                <a:spcPts val="1000"/>
              </a:spcAft>
            </a:pPr>
            <a:r>
              <a:rPr lang="es-P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PROCESO PENAL INMEDIATO REFORMADO. LEGITIMACIÓN Y ALCANCES.</a:t>
            </a:r>
            <a:endParaRPr lang="es-E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P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LIMA, UNO DE JUNIO DE DOS MIL DIECISÉIS.</a:t>
            </a:r>
            <a:endParaRPr lang="es-E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228600" y="2924944"/>
            <a:ext cx="7295728" cy="2088232"/>
          </a:xfrm>
        </p:spPr>
        <p:txBody>
          <a:bodyPr>
            <a:normAutofit/>
          </a:bodyPr>
          <a:lstStyle/>
          <a:p>
            <a:pPr algn="l"/>
            <a:r>
              <a:rPr lang="es-ES" sz="1800" b="0" dirty="0">
                <a:solidFill>
                  <a:prstClr val="white"/>
                </a:solidFill>
              </a:rPr>
              <a:t>Victor Jimmy Arbulú Martínez. Docente Ordinario de la  Facultad de Derecho UNMSM, pre y pos grado. Magister en Derecho. Doctorando en UNMSM. Juez Superior de la Corte de Lima</a:t>
            </a:r>
            <a:endParaRPr lang="es-ES" sz="1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23528" y="1412776"/>
            <a:ext cx="8515672" cy="3816425"/>
          </a:xfrm>
          <a:prstGeom prst="rect">
            <a:avLst/>
          </a:prstGeom>
          <a:noFill/>
        </p:spPr>
        <p:txBody>
          <a:bodyPr wrap="square" rtlCol="0">
            <a:noAutofit/>
          </a:bodyPr>
          <a:lstStyle/>
          <a:p>
            <a:pPr algn="just">
              <a:lnSpc>
                <a:spcPct val="115000"/>
              </a:lnSpc>
              <a:spcAft>
                <a:spcPts val="1000"/>
              </a:spcAft>
            </a:pPr>
            <a:r>
              <a:rPr lang="es-PE" sz="2400" dirty="0">
                <a:latin typeface="Arial" panose="020B0604020202020204" pitchFamily="34" charset="0"/>
                <a:ea typeface="Times New Roman" panose="02020603050405020304" pitchFamily="18" charset="0"/>
                <a:cs typeface="Times New Roman" panose="02020603050405020304" pitchFamily="18" charset="0"/>
              </a:rPr>
              <a:t>S</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e define a partir de tres instituciones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DELITO FLAGRANTE, CONFESIÓN DEL IMPUTADO Y DELITO EVIDENTE</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endParaRPr lang="es-PE" sz="2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 Su objetivo o efecto es meramente procesal. Estriba, instrumentalmente, en concretar el ámbito de aplicación de un procedimiento especial más rápido y sencillo, menos formalista y complejo que el común u ordinario.</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PE" sz="2400" dirty="0">
              <a:solidFill>
                <a:prstClr val="black"/>
              </a:solidFill>
            </a:endParaRPr>
          </a:p>
          <a:p>
            <a:pPr algn="just"/>
            <a:endParaRPr lang="es-ES" sz="2000"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es-ES" dirty="0">
                <a:latin typeface="+mn-lt"/>
              </a:rPr>
              <a:t>PRUEBA EVIDENTE O EVIDENCIA DELICTIVA</a:t>
            </a: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Un motivo de presunta incoherencia normativa se presenta cuando el proceso inmediato es denegado, ya sea en primera o en segunda instancia. Es claro que </a:t>
            </a:r>
            <a:r>
              <a:rPr lang="es-PE" sz="2400" dirty="0" err="1"/>
              <a:t>lacausa</a:t>
            </a:r>
            <a:r>
              <a:rPr lang="es-PE" sz="2400" dirty="0"/>
              <a:t> debe retrotraerse al momento de su calificación. Sin embargo, ¿qué sucede con el mandato de prisión preventiva en caso que se hubiera dictado en la causa? </a:t>
            </a:r>
            <a:br>
              <a:rPr lang="es-ES" sz="2400" dirty="0"/>
            </a:br>
            <a:r>
              <a:rPr lang="es-PE" sz="2400" dirty="0"/>
              <a:t>¿La retroacción de actuaciones importa su anulación automática y, por tanto, la libertad del imputado en cárcel?</a:t>
            </a:r>
            <a:br>
              <a:rPr lang="es-ES" sz="2400" dirty="0"/>
            </a:br>
            <a:r>
              <a:rPr lang="es-PE" sz="2400" dirty="0"/>
              <a:t> </a:t>
            </a:r>
            <a:endParaRPr lang="es-ES" sz="2400" dirty="0"/>
          </a:p>
        </p:txBody>
      </p:sp>
    </p:spTree>
    <p:custDataLst>
      <p:tags r:id="rId1"/>
    </p:custDataLst>
    <p:extLst>
      <p:ext uri="{BB962C8B-B14F-4D97-AF65-F5344CB8AC3E}">
        <p14:creationId xmlns:p14="http://schemas.microsoft.com/office/powerpoint/2010/main" val="335430528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Las normas sobre prisión preventiva del CPP, con sus respectivas modificatorias, igualmente, son de aplicación en todo el territorio nacional, conforme con la Primera Disposición Complementaria Final de la Ley número 30076, del 19-8-2013. </a:t>
            </a:r>
            <a:endParaRPr lang="es-ES" sz="2400" dirty="0"/>
          </a:p>
        </p:txBody>
      </p:sp>
    </p:spTree>
    <p:custDataLst>
      <p:tags r:id="rId1"/>
    </p:custDataLst>
    <p:extLst>
      <p:ext uri="{BB962C8B-B14F-4D97-AF65-F5344CB8AC3E}">
        <p14:creationId xmlns:p14="http://schemas.microsoft.com/office/powerpoint/2010/main" val="7192965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Luego, en aquellos distritos judiciales donde no está en vigencia en su integridad el CPP, rigen esas disposiciones. Su interpretación y aplicación son, por consiguiente, comunes; no se presentan en ambos sistemas procesales, en virtud de la reforma operada, contradicción o falta de armonía: las normas son las mismas.</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202606559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Se podría sostener que en esos casos se presenta una paradoja: existiría, formalmente, un preso preventivo sin auto de apertura de instrucción; preso preventivo sin procesamiento. </a:t>
            </a:r>
            <a:br>
              <a:rPr lang="es-PE" sz="2400" dirty="0"/>
            </a:br>
            <a:r>
              <a:rPr lang="es-PE" sz="2400" dirty="0"/>
              <a:t>Es evidente, asimismo, que para dictar prisión preventiva se requiere un análisis acerca de la corrección de la imputación, un juicio favorable al fumus delicti comissi y a los motivos de prisión –gravedad del delito y peligrosismo procesal (periculum libertatis)–. </a:t>
            </a:r>
            <a:endParaRPr lang="es-ES" sz="2400" dirty="0"/>
          </a:p>
        </p:txBody>
      </p:sp>
    </p:spTree>
    <p:custDataLst>
      <p:tags r:id="rId1"/>
    </p:custDataLst>
    <p:extLst>
      <p:ext uri="{BB962C8B-B14F-4D97-AF65-F5344CB8AC3E}">
        <p14:creationId xmlns:p14="http://schemas.microsoft.com/office/powerpoint/2010/main" val="103926970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Cabe entender que el auto de prisión preventiva cumple esos presupuestos –es la presunción de la que se parte al haberse dictado esa medida de coerción personal mediando requerimiento y discusión o debate oral y contradictorio– y, en tal virtud, la no admisión del proceso inmediato no cuestiona la corrección de los cargos –existe, con toda regularidad, un procedimiento previo– sino la no satisfacción de los requisitos y presupuestos necesarios para incoar un tal proceso especial.</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257487333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En suma, la retroacción de actuaciones, en este caso, no importa la anulación de pleno derecho del auto de prisión preventiva, pues la inadmisión del proceso inmediato no comprende la de los presupuestos materiales y formales de dicha medida de coerción personal –propia del proceso de coerción y, como tal, independiente del proceso “principal”, aunque sin desconocer sus bases de conexión</a:t>
            </a:r>
            <a:endParaRPr lang="es-ES" sz="2400" dirty="0"/>
          </a:p>
        </p:txBody>
      </p:sp>
    </p:spTree>
    <p:custDataLst>
      <p:tags r:id="rId1"/>
    </p:custDataLst>
    <p:extLst>
      <p:ext uri="{BB962C8B-B14F-4D97-AF65-F5344CB8AC3E}">
        <p14:creationId xmlns:p14="http://schemas.microsoft.com/office/powerpoint/2010/main" val="1665409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 Lo único que sucederá será que el juez Penal, una vez remitidas las actuaciones al fiscal y que este las devuelva con la formalización de la denuncia–en virtud del principio de unidad del Ministerio Público no es del caso una posición distinta del fiscal que no sea la de formalizar la denuncia–, en el curso de la audiencia de presentación de cargos califique su mérito y, de ser el caso, dicte el auto de apertura de instrucción, conforme con el artículo 77 CPP.</a:t>
            </a:r>
            <a:endParaRPr lang="es-ES" sz="2400" dirty="0"/>
          </a:p>
        </p:txBody>
      </p:sp>
    </p:spTree>
    <p:custDataLst>
      <p:tags r:id="rId1"/>
    </p:custDataLst>
    <p:extLst>
      <p:ext uri="{BB962C8B-B14F-4D97-AF65-F5344CB8AC3E}">
        <p14:creationId xmlns:p14="http://schemas.microsoft.com/office/powerpoint/2010/main" val="163622920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 La reforma del auto de prisión preventiva muy bien puede producirse en esa causa si se deniega el procesamiento penal –excarcelación automática– o sí se presenta algún motivo vinculado al rebus sic stantibus que la justifique.</a:t>
            </a:r>
            <a:endParaRPr lang="es-ES" sz="2400" dirty="0"/>
          </a:p>
        </p:txBody>
      </p:sp>
    </p:spTree>
    <p:custDataLst>
      <p:tags r:id="rId1"/>
    </p:custDataLst>
    <p:extLst>
      <p:ext uri="{BB962C8B-B14F-4D97-AF65-F5344CB8AC3E}">
        <p14:creationId xmlns:p14="http://schemas.microsoft.com/office/powerpoint/2010/main" val="27973345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El actor civil, como parte acusadora, y el tercero civil, como parte acusada, no son partes necesarias, imprescindibles para la constitución del proceso penal –son partes contingentes: pueden o no estar presentes en un concreto proceso jurisdiccional–. Su incorporación en la causa está en función, de un lado, a la propia voluntad del perjudicado por el delito y, de otro lado, a que existan criterios legales de imputación, objetiva y subjetiva, para incorporar a un tercero como responsable de la reparación civil.</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42067832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br>
              <a:rPr lang="es-ES" sz="2400" dirty="0"/>
            </a:br>
            <a:r>
              <a:rPr lang="es-PE" sz="2400" dirty="0"/>
              <a:t>El CPP, en la lógica del proceso ordinario o común, exige para la constitución de estos sujetos procesales una resolución judicial, dictada previa instancia de parte legitimada, planteada antes de la culminación de la investigación preparatoria, y bajo el procedimiento de audiencia correspondiente (artículos 8, 100, 101 y 102 CPP).</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31412612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412776"/>
            <a:ext cx="8515672" cy="4104456"/>
          </a:xfrm>
          <a:prstGeom prst="rect">
            <a:avLst/>
          </a:prstGeom>
          <a:noFill/>
        </p:spPr>
        <p:txBody>
          <a:bodyPr wrap="square" rtlCol="0">
            <a:noAutofit/>
          </a:bodyPr>
          <a:lstStyle/>
          <a:p>
            <a:pPr algn="just">
              <a:lnSpc>
                <a:spcPct val="115000"/>
              </a:lnSpc>
              <a:spcAft>
                <a:spcPts val="1000"/>
              </a:spcAft>
            </a:pPr>
            <a:endParaRPr lang="es-PE"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PE" sz="2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PE" sz="2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PE" sz="2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PE"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Se configura por la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evidencia sensorial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del hecho delictivo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que se está cometiendo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o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que se acaba de cometer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en el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mismo instante de ser sorprendido el delincuente</a:t>
            </a:r>
          </a:p>
        </p:txBody>
      </p:sp>
      <p:sp>
        <p:nvSpPr>
          <p:cNvPr id="9" name="Title 8"/>
          <p:cNvSpPr>
            <a:spLocks noGrp="1"/>
          </p:cNvSpPr>
          <p:nvPr>
            <p:ph type="title"/>
          </p:nvPr>
        </p:nvSpPr>
        <p:spPr/>
        <p:txBody>
          <a:bodyPr>
            <a:noAutofit/>
          </a:bodyPr>
          <a:lstStyle/>
          <a:p>
            <a:pPr lvl="0" algn="ctr">
              <a:spcBef>
                <a:spcPts val="0"/>
              </a:spcBef>
            </a:pPr>
            <a:r>
              <a:rPr lang="es-ES" sz="2200" b="1" dirty="0">
                <a:latin typeface="+mn-lt"/>
              </a:rPr>
              <a:t>DELITO FLAGRANTE </a:t>
            </a:r>
            <a:r>
              <a:rPr lang="es-PE" sz="2200" b="1" dirty="0">
                <a:effectLst/>
                <a:latin typeface="Arial" panose="020B0604020202020204" pitchFamily="34" charset="0"/>
                <a:ea typeface="Times New Roman" panose="02020603050405020304" pitchFamily="18" charset="0"/>
                <a:cs typeface="Times New Roman" panose="02020603050405020304" pitchFamily="18" charset="0"/>
              </a:rPr>
              <a:t>EN SU CONCEPCIÓN CONSTITUCIONALMENTE CLÁSICA </a:t>
            </a:r>
            <a:endParaRPr lang="es-ES" sz="2200" b="1" dirty="0">
              <a:latin typeface="+mn-lt"/>
            </a:endParaRPr>
          </a:p>
        </p:txBody>
      </p:sp>
      <p:pic>
        <p:nvPicPr>
          <p:cNvPr id="3" name="Imagen 2">
            <a:extLst>
              <a:ext uri="{FF2B5EF4-FFF2-40B4-BE49-F238E27FC236}">
                <a16:creationId xmlns:a16="http://schemas.microsoft.com/office/drawing/2014/main" id="{FAF7B52C-1480-4BC7-AE01-E91F140A73FB}"/>
              </a:ext>
            </a:extLst>
          </p:cNvPr>
          <p:cNvPicPr>
            <a:picLocks noChangeAspect="1"/>
          </p:cNvPicPr>
          <p:nvPr/>
        </p:nvPicPr>
        <p:blipFill>
          <a:blip r:embed="rId3"/>
          <a:stretch>
            <a:fillRect/>
          </a:stretch>
        </p:blipFill>
        <p:spPr>
          <a:xfrm>
            <a:off x="1403648" y="762000"/>
            <a:ext cx="5893668" cy="2754649"/>
          </a:xfrm>
          <a:prstGeom prst="rect">
            <a:avLst/>
          </a:prstGeom>
        </p:spPr>
      </p:pic>
    </p:spTree>
    <p:extLst>
      <p:ext uri="{BB962C8B-B14F-4D97-AF65-F5344CB8AC3E}">
        <p14:creationId xmlns:p14="http://schemas.microsoft.com/office/powerpoint/2010/main" val="71211513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Esta secuencia procedimental, sin duda, no es la que corresponde al proceso inmediato, ni se condice con las lógicas de aceleramiento procesal que lo informan. No obstante, no está prohibida la posibilidad de su incorporación en la causa –fundada en consideraciones de derecho material–, siempre que el daño y su acreditación, y además, la legitimación respectiva, respondan a la condición de su “evidencia” en línea acreditativa. Sin prueba evidente, no es posible aprobar su constitución en partes procesales.</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209756380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Siendo así, es claro que el fiscal deberá comprender en el requerimiento de incoación del proceso inmediato a quien considere tercero civil responsable, el cual ha de ser debidamente citado a las dos audiencias para que tenga la oportunidad de ejercer su derecho de contradicción. </a:t>
            </a:r>
            <a:endParaRPr lang="es-ES" sz="2400" dirty="0"/>
          </a:p>
        </p:txBody>
      </p:sp>
    </p:spTree>
    <p:custDataLst>
      <p:tags r:id="rId1"/>
    </p:custDataLst>
    <p:extLst>
      <p:ext uri="{BB962C8B-B14F-4D97-AF65-F5344CB8AC3E}">
        <p14:creationId xmlns:p14="http://schemas.microsoft.com/office/powerpoint/2010/main" val="190854144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En este caso, el juez de la Investigación Preparatoria, aplicando supletoriamente y en vía de integración el artículo 447.3 CPP, debe decidir, primero, si incorpora como parte al tercero civil; y, segundo, de ser admitida esa constitución –que se emitirá a continuación del pronunciamiento acerca de la medida coercitiva–, continuará con los pasos procedimentales legalmente estipulados.</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262055283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Para el caso del actor civil se requiere, desde luego, que el perjudicado por el delito, primero, sea informado por la Policía o la Fiscalía de la existencia del delito en su contra y comunicado del derecho que tiene para intervenir en las actuaciones –es lo que se denomina  “ofrecimiento de acciones”– (artículo 95.2 CPP); segundo, que antes de la instalación de la audiencia única de incoación del proceso inmediato solicite, por escrito y en debida forma, su constitución en actor civil (artículo 100 CPP)</a:t>
            </a:r>
            <a:endParaRPr lang="es-ES" sz="2400" dirty="0"/>
          </a:p>
        </p:txBody>
      </p:sp>
    </p:spTree>
    <p:custDataLst>
      <p:tags r:id="rId1"/>
    </p:custDataLst>
    <p:extLst>
      <p:ext uri="{BB962C8B-B14F-4D97-AF65-F5344CB8AC3E}">
        <p14:creationId xmlns:p14="http://schemas.microsoft.com/office/powerpoint/2010/main" val="133484433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CONSTITUCIÓN DE LAS PARTES CONTINGENTES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 y, tercero, que previo traslado contradictorio el juez de la Investigación Preparatoria decida sobre su mérito, resolución que se emitirá a continuación del pronunciamiento de la medida coercitiva y antes de la decisión acerca de la constitución en tercero civil.</a:t>
            </a:r>
            <a:br>
              <a:rPr lang="es-PE" sz="2400" dirty="0"/>
            </a:br>
            <a:br>
              <a:rPr lang="es-ES" sz="2400" dirty="0"/>
            </a:br>
            <a:r>
              <a:rPr lang="es-PE" sz="2400" dirty="0"/>
              <a:t> </a:t>
            </a:r>
            <a:endParaRPr lang="es-ES" sz="2400" dirty="0"/>
          </a:p>
        </p:txBody>
      </p:sp>
    </p:spTree>
    <p:custDataLst>
      <p:tags r:id="rId1"/>
    </p:custDataLst>
    <p:extLst>
      <p:ext uri="{BB962C8B-B14F-4D97-AF65-F5344CB8AC3E}">
        <p14:creationId xmlns:p14="http://schemas.microsoft.com/office/powerpoint/2010/main" val="21708920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PRUEBA PERICIAL</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La prueba pericial es fundamental para la acreditación de numerosos delitos –la necesidad de la pericia deriva del aporte de conocimientos especializados para facilitar la percepción y la apreciación de los hechos de la causa</a:t>
            </a:r>
            <a:endParaRPr lang="es-ES" sz="2400" dirty="0"/>
          </a:p>
        </p:txBody>
      </p:sp>
    </p:spTree>
    <p:custDataLst>
      <p:tags r:id="rId1"/>
    </p:custDataLst>
    <p:extLst>
      <p:ext uri="{BB962C8B-B14F-4D97-AF65-F5344CB8AC3E}">
        <p14:creationId xmlns:p14="http://schemas.microsoft.com/office/powerpoint/2010/main" val="297525708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PRUEBA PERICIAL</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Tanto en el delito de conducción en estado de ebriedad o drogadicción como en otros ilícitos penales (por ejemplo, y a título enunciativo, homicidio, aborto, falsedad documental, tráfico ilícito de drogas y agresión sexual) la prueba pericial es especialmente relevante –en tanto prueba fundamental– para su definitiva comprobación o, en todo caso, para su consolidación probatoria.</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121525279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PRUEBA PERICIAL</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El fiscal, desde esta perspectiva, instará que el informe pericial –que es el segundo elemento de la actividad pericial– corra en autos al momento del requerimiento de incoación del proceso inmediato. </a:t>
            </a:r>
            <a:endParaRPr lang="es-ES" sz="2400" dirty="0"/>
          </a:p>
        </p:txBody>
      </p:sp>
    </p:spTree>
    <p:custDataLst>
      <p:tags r:id="rId1"/>
    </p:custDataLst>
    <p:extLst>
      <p:ext uri="{BB962C8B-B14F-4D97-AF65-F5344CB8AC3E}">
        <p14:creationId xmlns:p14="http://schemas.microsoft.com/office/powerpoint/2010/main" val="17686444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PRUEBA PERICIAL</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Sin embargo, en muchos casos bastará que el reconocimiento o percepción pericial, como primer elemento de la actividad pericial–al que sigue en ese mismo nivel las operaciones técnicas sobre el objeto peritado–, se haya realizado o, por lo demás, que existan informes provisionales, muy comunes en el caso de tráfico ilícito de drogas y también con las primeras pruebas en el delito de conducción en estado de ebriedad o drogadicción.</a:t>
            </a:r>
            <a:endParaRPr lang="es-ES" sz="2400" dirty="0"/>
          </a:p>
        </p:txBody>
      </p:sp>
    </p:spTree>
    <p:custDataLst>
      <p:tags r:id="rId1"/>
    </p:custDataLst>
    <p:extLst>
      <p:ext uri="{BB962C8B-B14F-4D97-AF65-F5344CB8AC3E}">
        <p14:creationId xmlns:p14="http://schemas.microsoft.com/office/powerpoint/2010/main" val="252929881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PRUEBA PERICIAL</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 </a:t>
            </a:r>
            <a:br>
              <a:rPr lang="es-ES" sz="2400" dirty="0"/>
            </a:br>
            <a:r>
              <a:rPr lang="es-PE" sz="2400" dirty="0"/>
              <a:t>Las características de la inicial intervención de la autoridad pública y las vicisitudes de los actos urgentes de investigación, como las capacidades del órgano pericial, pueden determinar, antes de la presentación del informe pericial, una calificación positiva de los presupuestos y requisitos del proceso inmediato, lo que no obsta a que necesariamente el citado informe pericial ha de constar antes de la instalación de la audiencia única de juicio inmediato.</a:t>
            </a:r>
            <a:endParaRPr lang="es-ES" sz="2400" dirty="0"/>
          </a:p>
        </p:txBody>
      </p:sp>
    </p:spTree>
    <p:custDataLst>
      <p:tags r:id="rId1"/>
    </p:custDataLst>
    <p:extLst>
      <p:ext uri="{BB962C8B-B14F-4D97-AF65-F5344CB8AC3E}">
        <p14:creationId xmlns:p14="http://schemas.microsoft.com/office/powerpoint/2010/main" val="411830330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412776"/>
            <a:ext cx="8515672" cy="3816425"/>
          </a:xfrm>
          <a:prstGeom prst="rect">
            <a:avLst/>
          </a:prstGeom>
          <a:noFill/>
        </p:spPr>
        <p:txBody>
          <a:bodyPr wrap="square" rtlCol="0">
            <a:noAutofit/>
          </a:bodyPr>
          <a:lstStyle/>
          <a:p>
            <a:pPr algn="just">
              <a:lnSpc>
                <a:spcPct val="115000"/>
              </a:lnSpc>
              <a:spcAft>
                <a:spcPts val="1000"/>
              </a:spcAft>
            </a:pPr>
            <a:endParaRPr lang="es-PE" sz="2400" b="1"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b="1" dirty="0">
                <a:latin typeface="Arial" panose="020B0604020202020204" pitchFamily="34" charset="0"/>
                <a:ea typeface="Times New Roman" panose="02020603050405020304" pitchFamily="18" charset="0"/>
                <a:cs typeface="Times New Roman" panose="02020603050405020304" pitchFamily="18" charset="0"/>
              </a:rPr>
              <a:t>Se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conoce directamente tanto la existencia del hecho como la identidad del autor y se percibe, al mismo tiempo, la relación de este último con la ejecución del delito y se da evidencia patente de tal relación. </a:t>
            </a:r>
            <a:endParaRPr lang="es-ES" sz="2400" dirty="0">
              <a:solidFill>
                <a:prstClr val="black"/>
              </a:solidFill>
            </a:endParaRPr>
          </a:p>
        </p:txBody>
      </p:sp>
      <p:sp>
        <p:nvSpPr>
          <p:cNvPr id="9" name="Title 8"/>
          <p:cNvSpPr>
            <a:spLocks noGrp="1"/>
          </p:cNvSpPr>
          <p:nvPr>
            <p:ph type="title"/>
          </p:nvPr>
        </p:nvSpPr>
        <p:spPr/>
        <p:txBody>
          <a:bodyPr>
            <a:noAutofit/>
          </a:bodyPr>
          <a:lstStyle/>
          <a:p>
            <a:pPr lvl="0" algn="ctr">
              <a:spcBef>
                <a:spcPts val="0"/>
              </a:spcBef>
            </a:pPr>
            <a:r>
              <a:rPr lang="es-ES" sz="2200" b="1" dirty="0">
                <a:latin typeface="+mn-lt"/>
              </a:rPr>
              <a:t>DELITO FLAGRANTE </a:t>
            </a:r>
            <a:r>
              <a:rPr lang="es-PE" sz="2200" b="1" dirty="0">
                <a:effectLst/>
                <a:latin typeface="Arial" panose="020B0604020202020204" pitchFamily="34" charset="0"/>
                <a:ea typeface="Times New Roman" panose="02020603050405020304" pitchFamily="18" charset="0"/>
                <a:cs typeface="Times New Roman" panose="02020603050405020304" pitchFamily="18" charset="0"/>
              </a:rPr>
              <a:t>EN SU CONCEPCIÓN CONSTITUCIONALMENTE CLÁSICA </a:t>
            </a:r>
            <a:endParaRPr lang="es-ES" sz="2200" b="1" dirty="0">
              <a:latin typeface="+mn-lt"/>
            </a:endParaRPr>
          </a:p>
        </p:txBody>
      </p:sp>
    </p:spTree>
    <p:extLst>
      <p:ext uri="{BB962C8B-B14F-4D97-AF65-F5344CB8AC3E}">
        <p14:creationId xmlns:p14="http://schemas.microsoft.com/office/powerpoint/2010/main" val="338520615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ctr">
              <a:lnSpc>
                <a:spcPct val="115000"/>
              </a:lnSpc>
              <a:spcAft>
                <a:spcPts val="1000"/>
              </a:spcAft>
            </a:pPr>
            <a:endParaRPr lang="es-PE" sz="4000" b="1"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s-PE" sz="4000" b="1"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PE" sz="4000" b="1" dirty="0">
                <a:latin typeface="Arial" panose="020B0604020202020204" pitchFamily="34" charset="0"/>
                <a:ea typeface="Times New Roman" panose="02020603050405020304" pitchFamily="18" charset="0"/>
                <a:cs typeface="Times New Roman" panose="02020603050405020304" pitchFamily="18" charset="0"/>
              </a:rPr>
              <a:t>GRACIAS</a:t>
            </a:r>
          </a:p>
          <a:p>
            <a:pPr algn="just">
              <a:lnSpc>
                <a:spcPct val="115000"/>
              </a:lnSpc>
              <a:spcAft>
                <a:spcPts val="1000"/>
              </a:spcAft>
            </a:pP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373566" y="656594"/>
            <a:ext cx="8313234" cy="468150"/>
          </a:xfrm>
          <a:prstGeom prst="rect">
            <a:avLst/>
          </a:prstGeom>
          <a:noFill/>
          <a:ln>
            <a:noFill/>
          </a:ln>
        </p:spPr>
        <p:txBody>
          <a:bodyPr wrap="square" tIns="0" bIns="0" rtlCol="0" anchor="b" anchorCtr="0">
            <a:normAutofit fontScale="62500" lnSpcReduction="20000"/>
          </a:bodyPr>
          <a:lstStyle/>
          <a:p>
            <a:endParaRPr lang="es-ES" sz="5500" b="1" spc="-150" dirty="0">
              <a:latin typeface="Arial" pitchFamily="34" charset="0"/>
              <a:cs typeface="Arial" pitchFamily="34" charset="0"/>
            </a:endParaRPr>
          </a:p>
        </p:txBody>
      </p:sp>
    </p:spTree>
    <p:extLst>
      <p:ext uri="{BB962C8B-B14F-4D97-AF65-F5344CB8AC3E}">
        <p14:creationId xmlns:p14="http://schemas.microsoft.com/office/powerpoint/2010/main" val="25432858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412776"/>
            <a:ext cx="8515672" cy="3816425"/>
          </a:xfrm>
          <a:prstGeom prst="rect">
            <a:avLst/>
          </a:prstGeom>
          <a:noFill/>
        </p:spPr>
        <p:txBody>
          <a:bodyPr wrap="square" rtlCol="0">
            <a:noAutofit/>
          </a:bodyPr>
          <a:lstStyle/>
          <a:p>
            <a:pPr algn="just">
              <a:lnSpc>
                <a:spcPct val="115000"/>
              </a:lnSpc>
              <a:spcAft>
                <a:spcPts val="1000"/>
              </a:spcAft>
            </a:pPr>
            <a:endParaRPr lang="es-PE"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Se trata de una situación fáctica, en que el delito se percibe con evidencia y exige inexcusablemente una inmediata intervención [STSE de 3-2-2004], se requiere una evidencia sensorial y luego de la noción de urgencia.</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 sz="2400" dirty="0">
              <a:solidFill>
                <a:prstClr val="black"/>
              </a:solidFill>
            </a:endParaRPr>
          </a:p>
        </p:txBody>
      </p:sp>
      <p:sp>
        <p:nvSpPr>
          <p:cNvPr id="9" name="Title 8"/>
          <p:cNvSpPr>
            <a:spLocks noGrp="1"/>
          </p:cNvSpPr>
          <p:nvPr>
            <p:ph type="title"/>
          </p:nvPr>
        </p:nvSpPr>
        <p:spPr/>
        <p:txBody>
          <a:bodyPr>
            <a:noAutofit/>
          </a:bodyPr>
          <a:lstStyle/>
          <a:p>
            <a:pPr lvl="0" algn="ctr">
              <a:spcBef>
                <a:spcPts val="0"/>
              </a:spcBef>
            </a:pPr>
            <a:r>
              <a:rPr lang="es-ES" sz="2200" b="1" dirty="0">
                <a:latin typeface="+mn-lt"/>
              </a:rPr>
              <a:t>DELITO FLAGRANTE </a:t>
            </a:r>
            <a:r>
              <a:rPr lang="es-PE" sz="2200" b="1" dirty="0">
                <a:effectLst/>
                <a:latin typeface="Arial" panose="020B0604020202020204" pitchFamily="34" charset="0"/>
                <a:ea typeface="Times New Roman" panose="02020603050405020304" pitchFamily="18" charset="0"/>
                <a:cs typeface="Times New Roman" panose="02020603050405020304" pitchFamily="18" charset="0"/>
              </a:rPr>
              <a:t>EN SU CONCEPCIÓN CONSTITUCIONALMENTE CLÁSICA </a:t>
            </a:r>
            <a:endParaRPr lang="es-ES" sz="2200" b="1" dirty="0">
              <a:latin typeface="+mn-lt"/>
            </a:endParaRPr>
          </a:p>
        </p:txBody>
      </p:sp>
    </p:spTree>
    <p:extLst>
      <p:ext uri="{BB962C8B-B14F-4D97-AF65-F5344CB8AC3E}">
        <p14:creationId xmlns:p14="http://schemas.microsoft.com/office/powerpoint/2010/main" val="40160412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r>
              <a:rPr lang="es-ES" sz="3400" b="1" dirty="0">
                <a:solidFill>
                  <a:srgbClr val="002060"/>
                </a:solidFill>
              </a:rPr>
              <a:t>NOTAS SUSTANTIVAS DE LA FLAGRANCIA</a:t>
            </a:r>
          </a:p>
          <a:p>
            <a:endParaRPr lang="es-ES" sz="3400" b="1" dirty="0">
              <a:solidFill>
                <a:srgbClr val="002060"/>
              </a:solidFill>
            </a:endParaRPr>
          </a:p>
        </p:txBody>
      </p:sp>
      <p:sp>
        <p:nvSpPr>
          <p:cNvPr id="7" name="Title 6"/>
          <p:cNvSpPr>
            <a:spLocks noGrp="1"/>
          </p:cNvSpPr>
          <p:nvPr>
            <p:ph type="title"/>
          </p:nvPr>
        </p:nvSpPr>
        <p:spPr>
          <a:xfrm>
            <a:off x="1105200" y="1641666"/>
            <a:ext cx="7745288" cy="4071503"/>
          </a:xfrm>
        </p:spPr>
        <p:txBody>
          <a:bodyPr wrap="square" tIns="0" bIns="0" anchor="t" anchorCtr="0">
            <a:noAutofit/>
          </a:bodyPr>
          <a:lstStyle/>
          <a:p>
            <a:r>
              <a:rPr lang="es-PE" sz="2400" dirty="0"/>
              <a:t>a) inmediatez temporal, que la acción delictiva se esté desarrollando o acabe de desarrollarse en el momento en que se sorprende o percibe</a:t>
            </a:r>
            <a:br>
              <a:rPr lang="es-PE" sz="2400" dirty="0"/>
            </a:br>
            <a:br>
              <a:rPr lang="es-PE" sz="2400" dirty="0"/>
            </a:br>
            <a:r>
              <a:rPr lang="es-PE" sz="2400" dirty="0"/>
              <a:t>b) inmediatez personal, que el delincuente se encuentre en el lugar del hecho en situación o en relación con aspectos del delito (objetos, instrumentos, efectos, pruebas o vestigios materiales), que proclamen su directa participación en la ejecución de la acción delictiva. </a:t>
            </a:r>
            <a:endParaRPr lang="es-ES" sz="24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954107"/>
          </a:xfrm>
          <a:prstGeom prst="rect">
            <a:avLst/>
          </a:prstGeom>
          <a:noFill/>
        </p:spPr>
        <p:txBody>
          <a:bodyPr wrap="square" rtlCol="0">
            <a:spAutoFit/>
          </a:bodyPr>
          <a:lstStyle/>
          <a:p>
            <a:pPr algn="just"/>
            <a:r>
              <a:rPr lang="es-ES" sz="2800" b="1" dirty="0">
                <a:solidFill>
                  <a:schemeClr val="bg1"/>
                </a:solidFill>
                <a:cs typeface="Arial" pitchFamily="34" charset="0"/>
              </a:rPr>
              <a:t>Notas adjetivas</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a) la percepción directa y efectiva: visto directamente o percibido de otro modo, tal como material fílmico o fotografías (medio audiovisual) –nunca meramente presuntiva o indiciaria– de ambas condiciones materiales</a:t>
            </a:r>
            <a:endParaRPr lang="es-ES" sz="2400" b="0" cap="none" dirty="0"/>
          </a:p>
        </p:txBody>
      </p:sp>
    </p:spTree>
    <p:extLst>
      <p:ext uri="{BB962C8B-B14F-4D97-AF65-F5344CB8AC3E}">
        <p14:creationId xmlns:p14="http://schemas.microsoft.com/office/powerpoint/2010/main" val="205785040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954107"/>
          </a:xfrm>
          <a:prstGeom prst="rect">
            <a:avLst/>
          </a:prstGeom>
          <a:noFill/>
        </p:spPr>
        <p:txBody>
          <a:bodyPr wrap="square" rtlCol="0">
            <a:spAutoFit/>
          </a:bodyPr>
          <a:lstStyle/>
          <a:p>
            <a:pPr algn="just"/>
            <a:r>
              <a:rPr lang="es-ES" sz="2800" b="1" dirty="0">
                <a:solidFill>
                  <a:schemeClr val="bg1"/>
                </a:solidFill>
                <a:cs typeface="Arial" pitchFamily="34" charset="0"/>
              </a:rPr>
              <a:t>Notas adjetivas</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b) la necesidad urgente de la intervención policial, la cual debe valorarse siempre en función del principio de proporcionalidad, de tal suerte que evite intervenciones desmedidas o la lesión desproporcionada de derechos respecto al fin con ellas perseguidas</a:t>
            </a:r>
            <a:endParaRPr lang="es-ES" sz="2400" b="0" cap="none" dirty="0"/>
          </a:p>
        </p:txBody>
      </p:sp>
    </p:spTree>
    <p:extLst>
      <p:ext uri="{BB962C8B-B14F-4D97-AF65-F5344CB8AC3E}">
        <p14:creationId xmlns:p14="http://schemas.microsoft.com/office/powerpoint/2010/main" val="65110781"/>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954107"/>
          </a:xfrm>
          <a:prstGeom prst="rect">
            <a:avLst/>
          </a:prstGeom>
          <a:noFill/>
        </p:spPr>
        <p:txBody>
          <a:bodyPr wrap="square" rtlCol="0">
            <a:spAutoFit/>
          </a:bodyPr>
          <a:lstStyle/>
          <a:p>
            <a:pPr algn="just"/>
            <a:r>
              <a:rPr lang="es-ES" sz="2800" b="1" dirty="0">
                <a:solidFill>
                  <a:schemeClr val="bg1"/>
                </a:solidFill>
                <a:cs typeface="Arial" pitchFamily="34" charset="0"/>
              </a:rPr>
              <a:t>Notas adjetivas</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La noción general de “delito flagrante” requiere una aplicación jurisdiccional siempre atenta a las singularidades del modo de verificación de cada concreta conducta delictiva</a:t>
            </a:r>
            <a:endParaRPr lang="es-ES" sz="2400" b="0" cap="none" dirty="0"/>
          </a:p>
        </p:txBody>
      </p:sp>
    </p:spTree>
    <p:extLst>
      <p:ext uri="{BB962C8B-B14F-4D97-AF65-F5344CB8AC3E}">
        <p14:creationId xmlns:p14="http://schemas.microsoft.com/office/powerpoint/2010/main" val="346999939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rmAutofit/>
          </a:bodyPr>
          <a:lstStyle/>
          <a:p>
            <a:pPr marL="457200" indent="-457200" algn="just">
              <a:buAutoNum type="arabicPeriod"/>
            </a:pPr>
            <a:r>
              <a:rPr lang="es-PE" sz="2400" dirty="0">
                <a:effectLst/>
                <a:latin typeface="Arial" panose="020B0604020202020204" pitchFamily="34" charset="0"/>
                <a:ea typeface="Times New Roman" panose="02020603050405020304" pitchFamily="18" charset="0"/>
              </a:rPr>
              <a:t>Flagrancia estricta: el sujeto es sorprendido y detenido en el momento de ejecutar el hecho delictivo.</a:t>
            </a:r>
          </a:p>
          <a:p>
            <a:pPr marL="457200" indent="-457200" algn="just">
              <a:buAutoNum type="arabicPeriod"/>
            </a:pPr>
            <a:endParaRPr lang="es-PE" sz="2400" dirty="0">
              <a:latin typeface="Arial" panose="020B0604020202020204" pitchFamily="34" charset="0"/>
              <a:ea typeface="Times New Roman" panose="02020603050405020304" pitchFamily="18" charset="0"/>
            </a:endParaRPr>
          </a:p>
          <a:p>
            <a:pPr marL="457200" indent="-457200" algn="just">
              <a:buAutoNum type="arabicPeriod"/>
            </a:pPr>
            <a:r>
              <a:rPr lang="es-PE" sz="2400" dirty="0">
                <a:effectLst/>
                <a:latin typeface="Arial" panose="020B0604020202020204" pitchFamily="34" charset="0"/>
                <a:ea typeface="Times New Roman" panose="02020603050405020304" pitchFamily="18" charset="0"/>
              </a:rPr>
              <a:t>Cuasi flagrancia: el individuo capturado después de ejecutado el hecho delictivo, siempre que no se le haya perdido de vista y haya sido perseguido desde la realización del delito. </a:t>
            </a:r>
            <a:endParaRPr lang="es-ES" sz="2400" dirty="0">
              <a:solidFill>
                <a:prstClr val="black"/>
              </a:solidFill>
            </a:endParaRPr>
          </a:p>
        </p:txBody>
      </p:sp>
      <p:sp>
        <p:nvSpPr>
          <p:cNvPr id="9" name="Title 8"/>
          <p:cNvSpPr>
            <a:spLocks noGrp="1"/>
          </p:cNvSpPr>
          <p:nvPr>
            <p:ph type="title"/>
          </p:nvPr>
        </p:nvSpPr>
        <p:spPr/>
        <p:txBody>
          <a:bodyPr>
            <a:noAutofit/>
          </a:bodyPr>
          <a:lstStyle/>
          <a:p>
            <a:pPr algn="ctr"/>
            <a:r>
              <a:rPr lang="es-PE" sz="2400" b="1" dirty="0">
                <a:effectLst/>
                <a:latin typeface="Arial" panose="020B0604020202020204" pitchFamily="34" charset="0"/>
                <a:ea typeface="Times New Roman" panose="02020603050405020304" pitchFamily="18" charset="0"/>
              </a:rPr>
              <a:t>LA DOCTRINA PROCESALISTA RECONOCE COMO TRES TIPOS DE FLAGRANCIA</a:t>
            </a:r>
            <a:endParaRPr lang="es-ES" sz="2400" b="1" dirty="0">
              <a:latin typeface="+mn-lt"/>
            </a:endParaRPr>
          </a:p>
        </p:txBody>
      </p:sp>
    </p:spTree>
    <p:extLst>
      <p:ext uri="{BB962C8B-B14F-4D97-AF65-F5344CB8AC3E}">
        <p14:creationId xmlns:p14="http://schemas.microsoft.com/office/powerpoint/2010/main" val="109074208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1403648" y="1295400"/>
            <a:ext cx="5184576" cy="3645768"/>
          </a:xfrm>
          <a:prstGeom prst="rect">
            <a:avLst/>
          </a:prstGeom>
          <a:noFill/>
        </p:spPr>
        <p:txBody>
          <a:bodyPr wrap="square" rtlCol="0" anchor="ctr">
            <a:noAutofit/>
          </a:bodyPr>
          <a:lstStyle/>
          <a:p>
            <a:pPr algn="just"/>
            <a:r>
              <a:rPr lang="es-PE" sz="2400" dirty="0">
                <a:effectLst/>
                <a:latin typeface="Arial" panose="020B0604020202020204" pitchFamily="34" charset="0"/>
                <a:ea typeface="Times New Roman" panose="02020603050405020304" pitchFamily="18" charset="0"/>
              </a:rPr>
              <a:t>3. Flagrancia presunta: la persona es intervenida por la existencia de datos que permiten intuir su intervención –en pureza, que viene de ‘intervenir’– en el hecho delictivo </a:t>
            </a:r>
            <a:endParaRPr lang="es-ES" sz="2400" dirty="0">
              <a:solidFill>
                <a:prstClr val="black"/>
              </a:solidFill>
            </a:endParaRPr>
          </a:p>
        </p:txBody>
      </p:sp>
      <p:sp>
        <p:nvSpPr>
          <p:cNvPr id="9" name="Title 8"/>
          <p:cNvSpPr>
            <a:spLocks noGrp="1"/>
          </p:cNvSpPr>
          <p:nvPr>
            <p:ph type="title"/>
          </p:nvPr>
        </p:nvSpPr>
        <p:spPr>
          <a:xfrm>
            <a:off x="434622" y="76200"/>
            <a:ext cx="6651978" cy="734291"/>
          </a:xfrm>
        </p:spPr>
        <p:txBody>
          <a:bodyPr anchor="b">
            <a:normAutofit fontScale="90000"/>
          </a:bodyPr>
          <a:lstStyle/>
          <a:p>
            <a:pPr lvl="0">
              <a:spcBef>
                <a:spcPts val="0"/>
              </a:spcBef>
            </a:pPr>
            <a:r>
              <a:rPr lang="es-MX" b="1" dirty="0">
                <a:solidFill>
                  <a:prstClr val="white"/>
                </a:solidFill>
                <a:ea typeface="+mn-ea"/>
                <a:cs typeface="+mn-cs"/>
              </a:rPr>
              <a:t>LA DOCTRINA PROCESALISTA RECONOCE COMO TRES TIPOS DE FLAGRANCIA</a:t>
            </a:r>
            <a:endParaRPr lang="es-E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9792" y="1556792"/>
            <a:ext cx="6192688" cy="4392488"/>
          </a:xfrm>
        </p:spPr>
        <p:txBody>
          <a:bodyPr>
            <a:noAutofit/>
          </a:bodyPr>
          <a:lstStyle/>
          <a:p>
            <a:pPr algn="just">
              <a:lnSpc>
                <a:spcPct val="115000"/>
              </a:lnSpc>
              <a:spcAft>
                <a:spcPts val="1000"/>
              </a:spcAft>
            </a:pPr>
            <a:r>
              <a:rPr lang="es-PE" sz="1800" dirty="0">
                <a:effectLst/>
                <a:latin typeface="Arial" panose="020B0604020202020204" pitchFamily="34" charset="0"/>
                <a:ea typeface="Times New Roman" panose="02020603050405020304" pitchFamily="18" charset="0"/>
                <a:cs typeface="Times New Roman" panose="02020603050405020304" pitchFamily="18" charset="0"/>
              </a:rPr>
              <a:t>El Código Procesal Penal de 2004 (CPP) estructuró el proceso penal a partir de un procedimiento común, destinado, desde una perspectiva general, a todo tipo de delitos y situaciones procesales –que a su vez se erigió en el procedimiento ordinario, bajo la primacía del principio procesal de contradicción y del principio procedimental de oralidad–, y con la plena asunción de las garantías constitucionales procesales que definen todo proceso jurisdiccional justo y equitativo, acorde con el programa procesal penal de la Constitución.</a:t>
            </a:r>
            <a:br>
              <a:rPr lang="es-E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569660"/>
          </a:xfrm>
          <a:prstGeom prst="rect">
            <a:avLst/>
          </a:prstGeom>
          <a:noFill/>
        </p:spPr>
        <p:txBody>
          <a:bodyPr wrap="square" rtlCol="0">
            <a:spAutoFit/>
          </a:bodyPr>
          <a:lstStyle/>
          <a:p>
            <a:r>
              <a:rPr lang="es-ES" sz="2400" b="1" dirty="0">
                <a:solidFill>
                  <a:srgbClr val="002060">
                    <a:alpha val="40000"/>
                  </a:srgbClr>
                </a:solidFill>
                <a:cs typeface="Arial" pitchFamily="34" charset="0"/>
              </a:rPr>
              <a:t>FUNDAMENTOS JURIDICOS</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036496" cy="482796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4" name="TextBox 23"/>
          <p:cNvSpPr txBox="1"/>
          <p:nvPr/>
        </p:nvSpPr>
        <p:spPr>
          <a:xfrm>
            <a:off x="373566" y="656594"/>
            <a:ext cx="8313234" cy="468150"/>
          </a:xfrm>
          <a:prstGeom prst="rect">
            <a:avLst/>
          </a:prstGeom>
          <a:noFill/>
          <a:ln>
            <a:noFill/>
          </a:ln>
        </p:spPr>
        <p:txBody>
          <a:bodyPr wrap="square" tIns="0" bIns="0" rtlCol="0" anchor="b" anchorCtr="0">
            <a:normAutofit fontScale="55000" lnSpcReduction="20000"/>
          </a:bodyPr>
          <a:lstStyle/>
          <a:p>
            <a:pPr algn="just">
              <a:lnSpc>
                <a:spcPct val="115000"/>
              </a:lnSpc>
              <a:spcAft>
                <a:spcPts val="1000"/>
              </a:spcAft>
            </a:pPr>
            <a:r>
              <a:rPr lang="es-ES" sz="5500" b="1" spc="-150" dirty="0">
                <a:solidFill>
                  <a:srgbClr val="002060"/>
                </a:solidFill>
                <a:latin typeface="Arial" pitchFamily="34" charset="0"/>
                <a:cs typeface="Arial" pitchFamily="34" charset="0"/>
              </a:rPr>
              <a:t>LA FLAGRANCIA SUPONE:</a:t>
            </a:r>
            <a:endParaRPr lang="es-PE" sz="6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CC74CC9D-8EF9-41BC-B1B0-5F4822F0F77D}"/>
              </a:ext>
            </a:extLst>
          </p:cNvPr>
          <p:cNvSpPr txBox="1"/>
          <p:nvPr/>
        </p:nvSpPr>
        <p:spPr>
          <a:xfrm>
            <a:off x="1187624" y="1628800"/>
            <a:ext cx="6768752" cy="4440575"/>
          </a:xfrm>
          <a:prstGeom prst="rect">
            <a:avLst/>
          </a:prstGeom>
          <a:noFill/>
        </p:spPr>
        <p:txBody>
          <a:bodyPr wrap="square">
            <a:spAutoFit/>
          </a:bodyPr>
          <a:lstStyle/>
          <a:p>
            <a:pPr marL="457200" indent="-457200" algn="just">
              <a:lnSpc>
                <a:spcPct val="115000"/>
              </a:lnSpc>
              <a:spcAft>
                <a:spcPts val="1000"/>
              </a:spcAft>
              <a:buAutoNum type="arabicPeriod"/>
            </a:pPr>
            <a:r>
              <a:rPr lang="es-PE" sz="2400" dirty="0">
                <a:latin typeface="Arial" panose="020B0604020202020204" pitchFamily="34" charset="0"/>
                <a:ea typeface="Times New Roman" panose="02020603050405020304" pitchFamily="18" charset="0"/>
                <a:cs typeface="Times New Roman" panose="02020603050405020304" pitchFamily="18" charset="0"/>
              </a:rPr>
              <a:t>T</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odos los elementos necesarios para evidenciar la comisión del delito se encuentren presentes en el lugar de la detención y sean recabados durante la captura; lo cual abre la puerta a la prosecución de un proceso inmediato</a:t>
            </a:r>
          </a:p>
          <a:p>
            <a:pPr marL="457200" indent="-457200" algn="just">
              <a:lnSpc>
                <a:spcPct val="115000"/>
              </a:lnSpc>
              <a:spcAft>
                <a:spcPts val="1000"/>
              </a:spcAft>
              <a:buAutoNum type="arabicPeriod"/>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Al efectuarse la detención de hecho se impide la continuación de la acción delictiva y de este modo se protegen los intereses de las víctimas del delito.</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1577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r>
              <a:rPr lang="es-ES" sz="3400" b="1" dirty="0">
                <a:solidFill>
                  <a:prstClr val="black">
                    <a:lumMod val="85000"/>
                    <a:lumOff val="15000"/>
                  </a:prstClr>
                </a:solidFill>
              </a:rPr>
              <a:t>PERCEPCION DE LA FLAGRANCIA</a:t>
            </a:r>
          </a:p>
          <a:p>
            <a:endParaRPr lang="es-ES" sz="3400" dirty="0">
              <a:solidFill>
                <a:prstClr val="black">
                  <a:lumMod val="50000"/>
                  <a:lumOff val="50000"/>
                </a:prstClr>
              </a:solidFill>
            </a:endParaRPr>
          </a:p>
        </p:txBody>
      </p:sp>
      <p:sp>
        <p:nvSpPr>
          <p:cNvPr id="7" name="Title 6"/>
          <p:cNvSpPr>
            <a:spLocks noGrp="1"/>
          </p:cNvSpPr>
          <p:nvPr>
            <p:ph type="title"/>
          </p:nvPr>
        </p:nvSpPr>
        <p:spPr>
          <a:xfrm>
            <a:off x="1105200" y="1641666"/>
            <a:ext cx="7745288" cy="4071503"/>
          </a:xfrm>
        </p:spPr>
        <p:txBody>
          <a:bodyPr wrap="square" tIns="0" bIns="0" anchor="t" anchorCtr="0">
            <a:noAutofit/>
          </a:bodyPr>
          <a:lstStyle/>
          <a:p>
            <a:r>
              <a:rPr lang="es-PE" sz="2400" dirty="0"/>
              <a:t>La flagrancia delictiva se ve, no se demuestra</a:t>
            </a:r>
            <a:br>
              <a:rPr lang="es-PE" sz="2400" dirty="0"/>
            </a:br>
            <a:br>
              <a:rPr lang="es-PE" sz="2400" dirty="0"/>
            </a:br>
            <a:r>
              <a:rPr lang="es-PE" sz="2400" dirty="0"/>
              <a:t>Está vinculada a la prueba directa y no a la indirecta, circunstancial o indiciaria </a:t>
            </a:r>
            <a:br>
              <a:rPr lang="es-PE" sz="2400" dirty="0"/>
            </a:br>
            <a:br>
              <a:rPr lang="es-PE" sz="2400" dirty="0"/>
            </a:br>
            <a:r>
              <a:rPr lang="es-PE" sz="2400" dirty="0"/>
              <a:t>Si fuese preciso elaborar un proceso deductivo más o menos complejo para establecer la realidad del delito y la participación en él del delincuente no puede considerarse un supuesto de flagrancia</a:t>
            </a:r>
            <a:endParaRPr lang="es-ES" sz="2400" dirty="0"/>
          </a:p>
        </p:txBody>
      </p:sp>
    </p:spTree>
    <p:custDataLst>
      <p:tags r:id="rId1"/>
    </p:custDataLst>
    <p:extLst>
      <p:ext uri="{BB962C8B-B14F-4D97-AF65-F5344CB8AC3E}">
        <p14:creationId xmlns:p14="http://schemas.microsoft.com/office/powerpoint/2010/main" val="4863809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1107996"/>
          </a:xfrm>
          <a:prstGeom prst="rect">
            <a:avLst/>
          </a:prstGeom>
          <a:noFill/>
        </p:spPr>
        <p:txBody>
          <a:bodyPr wrap="square" rtlCol="0">
            <a:spAutoFit/>
          </a:bodyPr>
          <a:lstStyle/>
          <a:p>
            <a:pPr algn="just"/>
            <a:r>
              <a:rPr lang="es-ES" sz="2200" b="1" dirty="0">
                <a:solidFill>
                  <a:schemeClr val="bg1"/>
                </a:solidFill>
                <a:cs typeface="Arial" pitchFamily="34" charset="0"/>
              </a:rPr>
              <a:t>PERCEPCION DE LA FLAGRANCIA</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La actualidad e inmediatez del hecho, y la percepción directa y sensorial del mismo, </a:t>
            </a:r>
            <a:r>
              <a:rPr lang="es-MX" sz="2400" cap="none" dirty="0"/>
              <a:t>excluyen de por sí la sospecha, conjetura, intuición o deducciones basadas en ello</a:t>
            </a:r>
            <a:endParaRPr lang="es-ES" sz="2400" cap="none" dirty="0"/>
          </a:p>
        </p:txBody>
      </p:sp>
    </p:spTree>
    <p:extLst>
      <p:ext uri="{BB962C8B-B14F-4D97-AF65-F5344CB8AC3E}">
        <p14:creationId xmlns:p14="http://schemas.microsoft.com/office/powerpoint/2010/main" val="1063096388"/>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rmAutofit fontScale="92500" lnSpcReduction="20000"/>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La modificación del artículo 259 CPP, por Ley 29596 amplió, exagerada e irrazonablemente</a:t>
            </a:r>
          </a:p>
          <a:p>
            <a:pPr algn="just">
              <a:lnSpc>
                <a:spcPct val="115000"/>
              </a:lnSpc>
              <a:spcAft>
                <a:spcPts val="1000"/>
              </a:spcAft>
            </a:pPr>
            <a:endParaRPr lang="es-PE"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La relación que debe existir entre la percepción del hecho y el momento mismo de la intervención al imputado –notas sustantivas de la flagrancia delictiva–, lo que le resta, en gran medida, inmediatez temporal y personal, así como evidencia. </a:t>
            </a:r>
          </a:p>
          <a:p>
            <a:pPr algn="just">
              <a:lnSpc>
                <a:spcPct val="115000"/>
              </a:lnSpc>
              <a:spcAft>
                <a:spcPts val="1000"/>
              </a:spcAft>
            </a:pPr>
            <a:endParaRPr lang="es-PE"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PE" sz="2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p:txBody>
          <a:bodyPr>
            <a:noAutofit/>
          </a:bodyPr>
          <a:lstStyle/>
          <a:p>
            <a:r>
              <a:rPr lang="es-ES" sz="2400" dirty="0">
                <a:latin typeface="+mn-lt"/>
              </a:rPr>
              <a:t>CRITICA AL CONCEPTO DE FLAGRANCIA EN EL CPP 2004</a:t>
            </a:r>
          </a:p>
        </p:txBody>
      </p:sp>
    </p:spTree>
    <p:extLst>
      <p:ext uri="{BB962C8B-B14F-4D97-AF65-F5344CB8AC3E}">
        <p14:creationId xmlns:p14="http://schemas.microsoft.com/office/powerpoint/2010/main" val="23597675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Pa</a:t>
            </a:r>
            <a:r>
              <a:rPr lang="es-PE" sz="2400" dirty="0">
                <a:latin typeface="Arial" panose="020B0604020202020204" pitchFamily="34" charset="0"/>
                <a:ea typeface="Times New Roman" panose="02020603050405020304" pitchFamily="18" charset="0"/>
                <a:cs typeface="Times New Roman" panose="02020603050405020304" pitchFamily="18" charset="0"/>
              </a:rPr>
              <a:t>ra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los efectos de la compatibilidad de la flagrancia delictiva con el proceso inmediato,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en la noción de evidencia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siempre ha de primar: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claridad de la comisión del delito por el imputado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y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lógica concluyente de lo que se aprecia y observa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–incluso a través de medios audiovisuales.</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p:txBody>
          <a:bodyPr>
            <a:noAutofit/>
          </a:bodyPr>
          <a:lstStyle/>
          <a:p>
            <a:r>
              <a:rPr lang="es-ES" sz="2400" dirty="0">
                <a:latin typeface="+mn-lt"/>
              </a:rPr>
              <a:t>CRITICA AL CONCEPTO DE FLAGRANCIA EN EL CPP 2004</a:t>
            </a:r>
          </a:p>
        </p:txBody>
      </p:sp>
    </p:spTree>
    <p:extLst>
      <p:ext uri="{BB962C8B-B14F-4D97-AF65-F5344CB8AC3E}">
        <p14:creationId xmlns:p14="http://schemas.microsoft.com/office/powerpoint/2010/main" val="255577605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r>
              <a:rPr lang="es-ES" sz="3400" b="1" dirty="0">
                <a:solidFill>
                  <a:prstClr val="black">
                    <a:lumMod val="85000"/>
                    <a:lumOff val="15000"/>
                  </a:prstClr>
                </a:solidFill>
              </a:rPr>
              <a:t>FLAGRANCIA PRESUNTA Y PRUEBA EVIDENTE</a:t>
            </a:r>
          </a:p>
        </p:txBody>
      </p:sp>
      <p:sp>
        <p:nvSpPr>
          <p:cNvPr id="7" name="Title 6"/>
          <p:cNvSpPr>
            <a:spLocks noGrp="1"/>
          </p:cNvSpPr>
          <p:nvPr>
            <p:ph type="title"/>
          </p:nvPr>
        </p:nvSpPr>
        <p:spPr>
          <a:xfrm>
            <a:off x="1105200" y="1641666"/>
            <a:ext cx="7745288" cy="4071503"/>
          </a:xfrm>
        </p:spPr>
        <p:txBody>
          <a:bodyPr wrap="square" tIns="0" bIns="0" anchor="t" anchorCtr="0">
            <a:noAutofit/>
          </a:bodyPr>
          <a:lstStyle/>
          <a:p>
            <a:r>
              <a:rPr lang="es-PE" sz="2400" dirty="0">
                <a:latin typeface="Arial" panose="020B0604020202020204" pitchFamily="34" charset="0"/>
                <a:cs typeface="Arial" panose="020B0604020202020204" pitchFamily="34" charset="0"/>
              </a:rPr>
              <a:t>Puede llegar a presentar dificultades porque la tenencia de los efectos del delito no se considera, por sí solo, suficiente para desvirtuar el principio de presunción de inocencia. </a:t>
            </a:r>
            <a:br>
              <a:rPr lang="es-PE" sz="2400" dirty="0">
                <a:latin typeface="Arial" panose="020B0604020202020204" pitchFamily="34" charset="0"/>
                <a:cs typeface="Arial" panose="020B0604020202020204" pitchFamily="34" charset="0"/>
              </a:rPr>
            </a:br>
            <a:br>
              <a:rPr lang="es-PE" sz="2400" dirty="0">
                <a:latin typeface="Arial" panose="020B0604020202020204" pitchFamily="34" charset="0"/>
                <a:cs typeface="Arial" panose="020B0604020202020204" pitchFamily="34" charset="0"/>
              </a:rPr>
            </a:br>
            <a:r>
              <a:rPr lang="es-PE" sz="2400" dirty="0">
                <a:latin typeface="Arial" panose="020B0604020202020204" pitchFamily="34" charset="0"/>
                <a:cs typeface="Arial" panose="020B0604020202020204" pitchFamily="34" charset="0"/>
              </a:rPr>
              <a:t>Constituye un indicio aislado que no se acredita cómo llegaron a su poder. </a:t>
            </a:r>
            <a:br>
              <a:rPr lang="es-PE" sz="2400" dirty="0">
                <a:latin typeface="Arial" panose="020B0604020202020204" pitchFamily="34" charset="0"/>
                <a:cs typeface="Arial" panose="020B0604020202020204" pitchFamily="34" charset="0"/>
              </a:rPr>
            </a:br>
            <a:br>
              <a:rPr lang="es-PE" sz="2400" dirty="0">
                <a:latin typeface="Arial" panose="020B0604020202020204" pitchFamily="34" charset="0"/>
                <a:cs typeface="Arial" panose="020B0604020202020204" pitchFamily="34" charset="0"/>
              </a:rPr>
            </a:br>
            <a:endParaRPr lang="es-E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3642289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r>
              <a:rPr lang="es-ES" sz="3400" b="1" dirty="0">
                <a:solidFill>
                  <a:prstClr val="black">
                    <a:lumMod val="85000"/>
                    <a:lumOff val="15000"/>
                  </a:prstClr>
                </a:solidFill>
              </a:rPr>
              <a:t>FLAGRANCIA PRESUNTA Y PRUEBA EVIDENTE</a:t>
            </a:r>
          </a:p>
        </p:txBody>
      </p:sp>
      <p:sp>
        <p:nvSpPr>
          <p:cNvPr id="7" name="Title 6"/>
          <p:cNvSpPr>
            <a:spLocks noGrp="1"/>
          </p:cNvSpPr>
          <p:nvPr>
            <p:ph type="title"/>
          </p:nvPr>
        </p:nvSpPr>
        <p:spPr>
          <a:xfrm>
            <a:off x="1105200" y="1641666"/>
            <a:ext cx="7745288" cy="4071503"/>
          </a:xfrm>
        </p:spPr>
        <p:txBody>
          <a:bodyPr wrap="square" tIns="0" bIns="0" anchor="t" anchorCtr="0">
            <a:noAutofit/>
          </a:bodyPr>
          <a:lstStyle/>
          <a:p>
            <a:br>
              <a:rPr lang="es-PE" sz="2400" dirty="0">
                <a:latin typeface="Arial" panose="020B0604020202020204" pitchFamily="34" charset="0"/>
                <a:cs typeface="Arial" panose="020B0604020202020204" pitchFamily="34" charset="0"/>
              </a:rPr>
            </a:br>
            <a:r>
              <a:rPr lang="es-PE" sz="2400" dirty="0">
                <a:latin typeface="Arial" panose="020B0604020202020204" pitchFamily="34" charset="0"/>
                <a:cs typeface="Arial" panose="020B0604020202020204" pitchFamily="34" charset="0"/>
              </a:rPr>
              <a:t>Los efectos del delito pueden haberse encontrado en un lugar próximo que fueron abandonados por el autor del hecho </a:t>
            </a:r>
            <a:br>
              <a:rPr lang="es-PE" sz="2400" dirty="0">
                <a:latin typeface="Arial" panose="020B0604020202020204" pitchFamily="34" charset="0"/>
                <a:cs typeface="Arial" panose="020B0604020202020204" pitchFamily="34" charset="0"/>
              </a:rPr>
            </a:br>
            <a:br>
              <a:rPr lang="es-PE" sz="2400" dirty="0">
                <a:latin typeface="Arial" panose="020B0604020202020204" pitchFamily="34" charset="0"/>
                <a:cs typeface="Arial" panose="020B0604020202020204" pitchFamily="34" charset="0"/>
              </a:rPr>
            </a:br>
            <a:r>
              <a:rPr lang="es-PE" sz="2400" dirty="0">
                <a:latin typeface="Arial" panose="020B0604020202020204" pitchFamily="34" charset="0"/>
                <a:cs typeface="Arial" panose="020B0604020202020204" pitchFamily="34" charset="0"/>
              </a:rPr>
              <a:t>o haberlos adquirido el intervenido lo que podría dar lugar a otras figuras delictivas, como la receptación y se aleja de lo que tradicionalmente se entendía por delito flagrante.</a:t>
            </a:r>
            <a:endParaRPr lang="es-E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022762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rmAutofit/>
          </a:bodyPr>
          <a:lstStyle/>
          <a:p>
            <a:pPr algn="just"/>
            <a:endParaRPr lang="es-PE" sz="2400" dirty="0">
              <a:latin typeface="Arial" panose="020B0604020202020204" pitchFamily="34" charset="0"/>
              <a:ea typeface="Times New Roman" panose="02020603050405020304" pitchFamily="18" charset="0"/>
            </a:endParaRPr>
          </a:p>
          <a:p>
            <a:pPr algn="just"/>
            <a:endParaRPr lang="es-PE" sz="5000" dirty="0">
              <a:latin typeface="Arial" panose="020B0604020202020204" pitchFamily="34" charset="0"/>
              <a:ea typeface="Times New Roman" panose="02020603050405020304" pitchFamily="18" charset="0"/>
            </a:endParaRPr>
          </a:p>
          <a:p>
            <a:pPr algn="ctr"/>
            <a:r>
              <a:rPr lang="es-ES" sz="5000" b="1" dirty="0">
                <a:latin typeface="Arial" panose="020B0604020202020204" pitchFamily="34" charset="0"/>
                <a:cs typeface="Arial" panose="020B0604020202020204" pitchFamily="34" charset="0"/>
              </a:rPr>
              <a:t>DELITO CONFESO</a:t>
            </a:r>
          </a:p>
          <a:p>
            <a:pPr algn="ctr"/>
            <a:r>
              <a:rPr lang="es-ES" sz="5000" b="1" dirty="0">
                <a:latin typeface="Arial" panose="020B0604020202020204" pitchFamily="34" charset="0"/>
                <a:cs typeface="Arial" panose="020B0604020202020204" pitchFamily="34" charset="0"/>
              </a:rPr>
              <a:t>Art. 160 CPP</a:t>
            </a:r>
            <a:endParaRPr lang="es-PE" sz="5000" dirty="0">
              <a:latin typeface="Arial" panose="020B0604020202020204" pitchFamily="34" charset="0"/>
              <a:ea typeface="Times New Roman" panose="02020603050405020304" pitchFamily="18" charset="0"/>
            </a:endParaRPr>
          </a:p>
        </p:txBody>
      </p:sp>
      <p:sp>
        <p:nvSpPr>
          <p:cNvPr id="9" name="Title 8"/>
          <p:cNvSpPr>
            <a:spLocks noGrp="1"/>
          </p:cNvSpPr>
          <p:nvPr>
            <p:ph type="title"/>
          </p:nvPr>
        </p:nvSpPr>
        <p:spPr/>
        <p:txBody>
          <a:bodyPr>
            <a:noAutofit/>
          </a:bodyPr>
          <a:lstStyle/>
          <a:p>
            <a:pPr algn="ct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0586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rmAutofit/>
          </a:bodyPr>
          <a:lstStyle/>
          <a:p>
            <a:pPr algn="just"/>
            <a:endParaRPr lang="es-PE" sz="2400" dirty="0">
              <a:latin typeface="Arial" panose="020B0604020202020204" pitchFamily="34" charset="0"/>
              <a:ea typeface="Times New Roman" panose="02020603050405020304" pitchFamily="18" charset="0"/>
            </a:endParaRPr>
          </a:p>
          <a:p>
            <a:pPr algn="just"/>
            <a:r>
              <a:rPr lang="es-PE" sz="2400" dirty="0">
                <a:effectLst/>
                <a:latin typeface="Arial" panose="020B0604020202020204" pitchFamily="34" charset="0"/>
                <a:ea typeface="Times New Roman" panose="02020603050405020304" pitchFamily="18" charset="0"/>
              </a:rPr>
              <a:t>La regla para su admisión será la denominada </a:t>
            </a:r>
            <a:r>
              <a:rPr lang="es-PE" sz="2400" b="1" dirty="0">
                <a:effectLst/>
                <a:latin typeface="Arial" panose="020B0604020202020204" pitchFamily="34" charset="0"/>
                <a:ea typeface="Times New Roman" panose="02020603050405020304" pitchFamily="18" charset="0"/>
              </a:rPr>
              <a:t>“CONFESIÓN PURA O SIMPLE</a:t>
            </a:r>
            <a:r>
              <a:rPr lang="es-PE" sz="2400" dirty="0">
                <a:effectLst/>
                <a:latin typeface="Arial" panose="020B0604020202020204" pitchFamily="34" charset="0"/>
                <a:ea typeface="Times New Roman" panose="02020603050405020304" pitchFamily="18" charset="0"/>
              </a:rPr>
              <a:t>, en cuya virtud el imputado voluntariamente admite los cargos o imputación formulada en su contra –relación de hechos propios por medio de la cual reconoce su intervención en el delito</a:t>
            </a:r>
          </a:p>
          <a:p>
            <a:pPr algn="just"/>
            <a:endParaRPr lang="es-PE" sz="2400" dirty="0">
              <a:latin typeface="Arial" panose="020B0604020202020204" pitchFamily="34" charset="0"/>
              <a:ea typeface="Times New Roman" panose="02020603050405020304" pitchFamily="18" charset="0"/>
            </a:endParaRPr>
          </a:p>
        </p:txBody>
      </p:sp>
      <p:sp>
        <p:nvSpPr>
          <p:cNvPr id="9" name="Title 8"/>
          <p:cNvSpPr>
            <a:spLocks noGrp="1"/>
          </p:cNvSpPr>
          <p:nvPr>
            <p:ph type="title"/>
          </p:nvPr>
        </p:nvSpPr>
        <p:spPr/>
        <p:txBody>
          <a:bodyPr>
            <a:noAutofit/>
          </a:bodyPr>
          <a:lstStyle/>
          <a:p>
            <a:pPr algn="ctr"/>
            <a:r>
              <a:rPr lang="es-ES" b="1" dirty="0">
                <a:latin typeface="Arial" panose="020B0604020202020204" pitchFamily="34" charset="0"/>
                <a:cs typeface="Arial" panose="020B0604020202020204" pitchFamily="34" charset="0"/>
              </a:rPr>
              <a:t>DELITO CONFESO. Art. 160 CPP</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73189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rmAutofit/>
          </a:bodyPr>
          <a:lstStyle/>
          <a:p>
            <a:pPr algn="just"/>
            <a:endParaRPr lang="es-PE" sz="2400" dirty="0">
              <a:latin typeface="Arial" panose="020B0604020202020204" pitchFamily="34" charset="0"/>
              <a:ea typeface="Times New Roman" panose="02020603050405020304" pitchFamily="18" charset="0"/>
            </a:endParaRPr>
          </a:p>
          <a:p>
            <a:pPr algn="just"/>
            <a:endParaRPr lang="es-PE" sz="2400" dirty="0">
              <a:latin typeface="Arial" panose="020B0604020202020204" pitchFamily="34" charset="0"/>
              <a:ea typeface="Times New Roman" panose="02020603050405020304" pitchFamily="18" charset="0"/>
            </a:endParaRPr>
          </a:p>
          <a:p>
            <a:pPr algn="just"/>
            <a:r>
              <a:rPr lang="es-PE" sz="2400" dirty="0">
                <a:effectLst/>
                <a:latin typeface="Arial" panose="020B0604020202020204" pitchFamily="34" charset="0"/>
                <a:ea typeface="Times New Roman" panose="02020603050405020304" pitchFamily="18" charset="0"/>
              </a:rPr>
              <a:t>El reconocimiento de los hechos  </a:t>
            </a:r>
            <a:r>
              <a:rPr lang="es-PE" sz="2400" b="1" dirty="0">
                <a:effectLst/>
                <a:latin typeface="Arial" panose="020B0604020202020204" pitchFamily="34" charset="0"/>
                <a:ea typeface="Times New Roman" panose="02020603050405020304" pitchFamily="18" charset="0"/>
              </a:rPr>
              <a:t>ha de ser libre –sin presiones o amenazas: violencia, intimidación y/o engaño</a:t>
            </a:r>
            <a:r>
              <a:rPr lang="es-PE" sz="2400" dirty="0">
                <a:effectLst/>
                <a:latin typeface="Arial" panose="020B0604020202020204" pitchFamily="34" charset="0"/>
                <a:ea typeface="Times New Roman" panose="02020603050405020304" pitchFamily="18" charset="0"/>
              </a:rPr>
              <a:t>– </a:t>
            </a:r>
            <a:r>
              <a:rPr lang="es-PE" sz="2400" b="1" dirty="0">
                <a:effectLst/>
                <a:latin typeface="Arial" panose="020B0604020202020204" pitchFamily="34" charset="0"/>
                <a:ea typeface="Times New Roman" panose="02020603050405020304" pitchFamily="18" charset="0"/>
              </a:rPr>
              <a:t>y prestado en estado normal de las facultades psíquicas del imputado, así como con información al imputado de sus derechos</a:t>
            </a:r>
            <a:endParaRPr lang="es-ES" sz="2400" b="1" dirty="0">
              <a:solidFill>
                <a:prstClr val="black"/>
              </a:solidFill>
            </a:endParaRPr>
          </a:p>
        </p:txBody>
      </p:sp>
      <p:sp>
        <p:nvSpPr>
          <p:cNvPr id="9" name="Title 8"/>
          <p:cNvSpPr>
            <a:spLocks noGrp="1"/>
          </p:cNvSpPr>
          <p:nvPr>
            <p:ph type="title"/>
          </p:nvPr>
        </p:nvSpPr>
        <p:spPr/>
        <p:txBody>
          <a:bodyPr>
            <a:noAutofit/>
          </a:bodyPr>
          <a:lstStyle/>
          <a:p>
            <a:pPr algn="ctr"/>
            <a:r>
              <a:rPr lang="es-ES" b="1" dirty="0">
                <a:latin typeface="Arial" panose="020B0604020202020204" pitchFamily="34" charset="0"/>
                <a:cs typeface="Arial" panose="020B0604020202020204" pitchFamily="34" charset="0"/>
              </a:rPr>
              <a:t>DELITO CONFESO. Art. 160 CPP</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43373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268760"/>
            <a:ext cx="6068598" cy="4680520"/>
          </a:xfrm>
        </p:spPr>
        <p:txBody>
          <a:bodyPr>
            <a:noAutofit/>
          </a:bodyPr>
          <a:lstStyle/>
          <a:p>
            <a:pPr>
              <a:lnSpc>
                <a:spcPct val="115000"/>
              </a:lnSpc>
              <a:spcAft>
                <a:spcPts val="1000"/>
              </a:spcAft>
            </a:pPr>
            <a:br>
              <a:rPr lang="es-ES" sz="1800" dirty="0">
                <a:effectLst/>
                <a:latin typeface="Calibri" panose="020F0502020204030204" pitchFamily="34" charset="0"/>
                <a:ea typeface="Times New Roman" panose="02020603050405020304" pitchFamily="18" charset="0"/>
                <a:cs typeface="Times New Roman" panose="02020603050405020304" pitchFamily="18" charset="0"/>
              </a:rPr>
            </a:br>
            <a:r>
              <a:rPr lang="es-PE" sz="1800" dirty="0">
                <a:effectLst/>
                <a:latin typeface="Arial" panose="020B0604020202020204" pitchFamily="34" charset="0"/>
                <a:ea typeface="Times New Roman" panose="02020603050405020304" pitchFamily="18" charset="0"/>
                <a:cs typeface="Times New Roman" panose="02020603050405020304" pitchFamily="18" charset="0"/>
              </a:rPr>
              <a:t>el CPP incorporó un conjunto de procesos especiales que se sustentaron en la necesidad de tomar en cuenta diversas circunstancias, de derecho </a:t>
            </a:r>
            <a:r>
              <a:rPr lang="es-PE" sz="1800" dirty="0">
                <a:latin typeface="Arial" panose="020B0604020202020204" pitchFamily="34" charset="0"/>
                <a:ea typeface="Times New Roman" panose="02020603050405020304" pitchFamily="18" charset="0"/>
                <a:cs typeface="Times New Roman" panose="02020603050405020304" pitchFamily="18" charset="0"/>
              </a:rPr>
              <a:t>SUSTANTIVO PROCESAL. </a:t>
            </a:r>
            <a:br>
              <a:rPr lang="es-PE" sz="1800" dirty="0">
                <a:latin typeface="Arial" panose="020B0604020202020204" pitchFamily="34" charset="0"/>
                <a:ea typeface="Times New Roman" panose="02020603050405020304" pitchFamily="18" charset="0"/>
                <a:cs typeface="Times New Roman" panose="02020603050405020304" pitchFamily="18" charset="0"/>
              </a:rPr>
            </a:br>
            <a:r>
              <a:rPr lang="es-PE" sz="1800" dirty="0">
                <a:effectLst/>
                <a:latin typeface="Arial" panose="020B0604020202020204" pitchFamily="34" charset="0"/>
                <a:ea typeface="Times New Roman" panose="02020603050405020304" pitchFamily="18" charset="0"/>
                <a:cs typeface="Times New Roman" panose="02020603050405020304" pitchFamily="18" charset="0"/>
              </a:rPr>
              <a:t>la asunción de distintas modulaciones en la configuración de determinadas garantías procesales específicas y en la concreción diferenciada de varios principios procesales y procedimentales, con la finalidad de plasmar respuestas institucionales en la persecución procesal, adecuadas y proporcionales a los fundamentos que les dieron origen.</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569660"/>
          </a:xfrm>
          <a:prstGeom prst="rect">
            <a:avLst/>
          </a:prstGeom>
          <a:noFill/>
        </p:spPr>
        <p:txBody>
          <a:bodyPr wrap="square" rtlCol="0">
            <a:spAutoFit/>
          </a:bodyPr>
          <a:lstStyle/>
          <a:p>
            <a:r>
              <a:rPr lang="es-ES" sz="24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189688179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pPr algn="ctr"/>
            <a:r>
              <a:rPr lang="es-ES" sz="4000" b="1" dirty="0">
                <a:latin typeface="Arial" panose="020B0604020202020204" pitchFamily="34" charset="0"/>
                <a:cs typeface="Arial" panose="020B0604020202020204" pitchFamily="34" charset="0"/>
              </a:rPr>
              <a:t>DELITO CONFESO. Art. 160 CPP. Requisitos</a:t>
            </a:r>
            <a:endParaRPr lang="es-ES" sz="4000" dirty="0">
              <a:solidFill>
                <a:prstClr val="black">
                  <a:lumMod val="50000"/>
                  <a:lumOff val="50000"/>
                </a:prstClr>
              </a:solidFill>
            </a:endParaRPr>
          </a:p>
        </p:txBody>
      </p:sp>
      <p:sp>
        <p:nvSpPr>
          <p:cNvPr id="7" name="Title 6"/>
          <p:cNvSpPr>
            <a:spLocks noGrp="1"/>
          </p:cNvSpPr>
          <p:nvPr>
            <p:ph type="title"/>
          </p:nvPr>
        </p:nvSpPr>
        <p:spPr>
          <a:xfrm>
            <a:off x="1105200" y="1641666"/>
            <a:ext cx="7745288" cy="4071503"/>
          </a:xfrm>
        </p:spPr>
        <p:txBody>
          <a:bodyPr wrap="square" tIns="0" bIns="0" anchor="t" anchorCtr="0">
            <a:noAutofit/>
          </a:bodyPr>
          <a:lstStyle/>
          <a:p>
            <a:br>
              <a:rPr lang="es-MX" sz="2400" dirty="0">
                <a:latin typeface="Arial" panose="020B0604020202020204" pitchFamily="34" charset="0"/>
                <a:cs typeface="Arial" panose="020B0604020202020204" pitchFamily="34" charset="0"/>
              </a:rPr>
            </a:br>
            <a:r>
              <a:rPr lang="es-MX" sz="2400" dirty="0">
                <a:latin typeface="Arial" panose="020B0604020202020204" pitchFamily="34" charset="0"/>
                <a:cs typeface="Arial" panose="020B0604020202020204" pitchFamily="34" charset="0"/>
              </a:rPr>
              <a:t>(i) Debe rendirse ante el juez o el fiscal en presencia del abogado del imputado</a:t>
            </a:r>
            <a:br>
              <a:rPr lang="es-MX" sz="2400" dirty="0">
                <a:latin typeface="Arial" panose="020B0604020202020204" pitchFamily="34" charset="0"/>
                <a:cs typeface="Arial" panose="020B0604020202020204" pitchFamily="34" charset="0"/>
              </a:rPr>
            </a:br>
            <a:br>
              <a:rPr lang="es-PE" sz="2400" dirty="0">
                <a:latin typeface="Arial" panose="020B0604020202020204" pitchFamily="34" charset="0"/>
                <a:cs typeface="Arial" panose="020B0604020202020204" pitchFamily="34" charset="0"/>
              </a:rPr>
            </a:br>
            <a:r>
              <a:rPr lang="es-PE" sz="2400" dirty="0">
                <a:latin typeface="Arial" panose="020B0604020202020204" pitchFamily="34" charset="0"/>
                <a:cs typeface="Arial" panose="020B0604020202020204" pitchFamily="34" charset="0"/>
              </a:rPr>
              <a:t>ii) Debe ser sincera –verdadera y con ánimo de esclarecer los hechos y espontánea– de inmediato y circunstanciada–; y, como requisito esencial de validez, </a:t>
            </a:r>
            <a:br>
              <a:rPr lang="es-PE" sz="2400" dirty="0">
                <a:latin typeface="Arial" panose="020B0604020202020204" pitchFamily="34" charset="0"/>
                <a:cs typeface="Arial" panose="020B0604020202020204" pitchFamily="34" charset="0"/>
              </a:rPr>
            </a:br>
            <a:br>
              <a:rPr lang="es-PE" sz="2400" dirty="0">
                <a:latin typeface="Arial" panose="020B0604020202020204" pitchFamily="34" charset="0"/>
                <a:cs typeface="Arial" panose="020B0604020202020204" pitchFamily="34" charset="0"/>
              </a:rPr>
            </a:br>
            <a:endParaRPr lang="es-E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844936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pPr algn="ctr"/>
            <a:r>
              <a:rPr lang="es-ES" sz="4000" b="1" dirty="0">
                <a:latin typeface="Arial" panose="020B0604020202020204" pitchFamily="34" charset="0"/>
                <a:cs typeface="Arial" panose="020B0604020202020204" pitchFamily="34" charset="0"/>
              </a:rPr>
              <a:t>DELITO CONFESO. Art. 160 CPP. Requisitos</a:t>
            </a:r>
            <a:endParaRPr lang="es-ES" sz="4000" dirty="0">
              <a:solidFill>
                <a:prstClr val="black">
                  <a:lumMod val="50000"/>
                  <a:lumOff val="50000"/>
                </a:prstClr>
              </a:solidFill>
            </a:endParaRPr>
          </a:p>
        </p:txBody>
      </p:sp>
      <p:sp>
        <p:nvSpPr>
          <p:cNvPr id="7" name="Title 6"/>
          <p:cNvSpPr>
            <a:spLocks noGrp="1"/>
          </p:cNvSpPr>
          <p:nvPr>
            <p:ph type="title"/>
          </p:nvPr>
        </p:nvSpPr>
        <p:spPr>
          <a:xfrm>
            <a:off x="1105200" y="1556792"/>
            <a:ext cx="7745288" cy="4071503"/>
          </a:xfrm>
        </p:spPr>
        <p:txBody>
          <a:bodyPr wrap="square" tIns="0" bIns="0" anchor="t" anchorCtr="0">
            <a:noAutofit/>
          </a:bodyPr>
          <a:lstStyle/>
          <a:p>
            <a:br>
              <a:rPr lang="es-PE" sz="2400" dirty="0">
                <a:latin typeface="Arial" panose="020B0604020202020204" pitchFamily="34" charset="0"/>
                <a:cs typeface="Arial" panose="020B0604020202020204" pitchFamily="34" charset="0"/>
              </a:rPr>
            </a:br>
            <a:r>
              <a:rPr lang="es-PE" sz="2400" dirty="0">
                <a:latin typeface="Arial" panose="020B0604020202020204" pitchFamily="34" charset="0"/>
                <a:cs typeface="Arial" panose="020B0604020202020204" pitchFamily="34" charset="0"/>
              </a:rPr>
              <a:t>(iii) Ha de estar debidamente corroborado con otros actos de investigación –fuentes o medios de investigación–, pues permite al órgano jurisdiccional alcanzar una plena convicción sobre su certidumbre y verosimilitud, a partir de un debido respeto a las reglas de la lógica o las máximas de la experiencia. </a:t>
            </a:r>
            <a:endParaRPr lang="es-E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917046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05200" y="332656"/>
            <a:ext cx="7488832" cy="1284312"/>
          </a:xfrm>
          <a:prstGeom prst="rect">
            <a:avLst/>
          </a:prstGeom>
          <a:noFill/>
        </p:spPr>
        <p:txBody>
          <a:bodyPr wrap="square" rtlCol="0" anchor="b" anchorCtr="0">
            <a:noAutofit/>
          </a:bodyPr>
          <a:lstStyle/>
          <a:p>
            <a:pPr algn="ctr"/>
            <a:r>
              <a:rPr lang="es-ES" sz="4000" b="1" dirty="0">
                <a:latin typeface="Arial" panose="020B0604020202020204" pitchFamily="34" charset="0"/>
                <a:cs typeface="Arial" panose="020B0604020202020204" pitchFamily="34" charset="0"/>
              </a:rPr>
              <a:t>DELITO CONFESO. Art. 160 CPP. </a:t>
            </a:r>
            <a:r>
              <a:rPr lang="es-ES" sz="4000" b="1" dirty="0" err="1">
                <a:latin typeface="Arial" panose="020B0604020202020204" pitchFamily="34" charset="0"/>
                <a:cs typeface="Arial" panose="020B0604020202020204" pitchFamily="34" charset="0"/>
              </a:rPr>
              <a:t>Corroboracion</a:t>
            </a:r>
            <a:r>
              <a:rPr lang="es-ES" sz="4000" b="1" dirty="0">
                <a:latin typeface="Arial" panose="020B0604020202020204" pitchFamily="34" charset="0"/>
                <a:cs typeface="Arial" panose="020B0604020202020204" pitchFamily="34" charset="0"/>
              </a:rPr>
              <a:t> </a:t>
            </a:r>
            <a:endParaRPr lang="es-ES" sz="4000" dirty="0">
              <a:solidFill>
                <a:prstClr val="black">
                  <a:lumMod val="50000"/>
                  <a:lumOff val="50000"/>
                </a:prstClr>
              </a:solidFill>
            </a:endParaRPr>
          </a:p>
        </p:txBody>
      </p:sp>
      <p:sp>
        <p:nvSpPr>
          <p:cNvPr id="7" name="Title 6"/>
          <p:cNvSpPr>
            <a:spLocks noGrp="1"/>
          </p:cNvSpPr>
          <p:nvPr>
            <p:ph type="title"/>
          </p:nvPr>
        </p:nvSpPr>
        <p:spPr>
          <a:xfrm>
            <a:off x="1105200" y="1641666"/>
            <a:ext cx="7745288" cy="4071503"/>
          </a:xfrm>
        </p:spPr>
        <p:txBody>
          <a:bodyPr wrap="square" tIns="0" bIns="0" anchor="t" anchorCtr="0">
            <a:noAutofit/>
          </a:bodyPr>
          <a:lstStyle/>
          <a:p>
            <a:pPr algn="just"/>
            <a:br>
              <a:rPr lang="es-PE" sz="2400" dirty="0">
                <a:latin typeface="Arial" panose="020B0604020202020204" pitchFamily="34" charset="0"/>
                <a:cs typeface="Arial" panose="020B0604020202020204" pitchFamily="34" charset="0"/>
              </a:rPr>
            </a:br>
            <a:br>
              <a:rPr lang="es-PE" sz="2400" dirty="0">
                <a:latin typeface="Arial" panose="020B0604020202020204" pitchFamily="34" charset="0"/>
                <a:cs typeface="Arial" panose="020B0604020202020204" pitchFamily="34" charset="0"/>
              </a:rPr>
            </a:br>
            <a:r>
              <a:rPr lang="es-PE" sz="2400" dirty="0">
                <a:latin typeface="Arial" panose="020B0604020202020204" pitchFamily="34" charset="0"/>
                <a:cs typeface="Arial" panose="020B0604020202020204" pitchFamily="34" charset="0"/>
              </a:rPr>
              <a:t>Tiene el propósito de desterrar el sistema de valoración tasado del proceso penal inquisitivo, en el que la fase instructora buscaba arrancar la confesión del imputado que, por su carácter de “prueba plena”, se erigía en la “ reina de las pruebas</a:t>
            </a:r>
            <a:endParaRPr lang="es-E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79860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954107"/>
          </a:xfrm>
          <a:prstGeom prst="rect">
            <a:avLst/>
          </a:prstGeom>
          <a:noFill/>
        </p:spPr>
        <p:txBody>
          <a:bodyPr wrap="square" rtlCol="0">
            <a:spAutoFit/>
          </a:bodyPr>
          <a:lstStyle/>
          <a:p>
            <a:pPr algn="just"/>
            <a:r>
              <a:rPr lang="es-ES" sz="2800" b="1" dirty="0">
                <a:solidFill>
                  <a:schemeClr val="bg1"/>
                </a:solidFill>
                <a:cs typeface="Arial" pitchFamily="34" charset="0"/>
              </a:rPr>
              <a:t>Confesión calificada</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La  “confesión calificada”, es decir, la incorporación en el relato del imputado de aceptación de haber intervenido en los hechos atribuidos de circunstancias que tienden a eximir o atenuar la responsabilidad penal</a:t>
            </a:r>
            <a:endParaRPr lang="es-ES" sz="2400" b="0" cap="none" dirty="0"/>
          </a:p>
        </p:txBody>
      </p:sp>
    </p:spTree>
    <p:extLst>
      <p:ext uri="{BB962C8B-B14F-4D97-AF65-F5344CB8AC3E}">
        <p14:creationId xmlns:p14="http://schemas.microsoft.com/office/powerpoint/2010/main" val="275238848"/>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954107"/>
          </a:xfrm>
          <a:prstGeom prst="rect">
            <a:avLst/>
          </a:prstGeom>
          <a:noFill/>
        </p:spPr>
        <p:txBody>
          <a:bodyPr wrap="square" rtlCol="0">
            <a:spAutoFit/>
          </a:bodyPr>
          <a:lstStyle/>
          <a:p>
            <a:pPr algn="just"/>
            <a:r>
              <a:rPr lang="es-ES" sz="2800" b="1" dirty="0">
                <a:solidFill>
                  <a:schemeClr val="bg1"/>
                </a:solidFill>
                <a:cs typeface="Arial" pitchFamily="34" charset="0"/>
              </a:rPr>
              <a:t>Confesión calificada</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Debe descartarse, como un supuesto de confesión idónea para el proceso inmediato, a menos que ese dato alternativo sea claro o fácilmente demostrable con mínima prueba de urgencia. </a:t>
            </a:r>
            <a:endParaRPr lang="es-ES" sz="2400" b="0" cap="none" dirty="0"/>
          </a:p>
        </p:txBody>
      </p:sp>
    </p:spTree>
    <p:extLst>
      <p:ext uri="{BB962C8B-B14F-4D97-AF65-F5344CB8AC3E}">
        <p14:creationId xmlns:p14="http://schemas.microsoft.com/office/powerpoint/2010/main" val="941793916"/>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954107"/>
          </a:xfrm>
          <a:prstGeom prst="rect">
            <a:avLst/>
          </a:prstGeom>
          <a:noFill/>
        </p:spPr>
        <p:txBody>
          <a:bodyPr wrap="square" rtlCol="0">
            <a:spAutoFit/>
          </a:bodyPr>
          <a:lstStyle/>
          <a:p>
            <a:pPr algn="just"/>
            <a:r>
              <a:rPr lang="es-ES" sz="2800" b="1" dirty="0">
                <a:solidFill>
                  <a:schemeClr val="bg1"/>
                </a:solidFill>
                <a:cs typeface="Arial" pitchFamily="34" charset="0"/>
              </a:rPr>
              <a:t>Confesión calificada</a:t>
            </a:r>
          </a:p>
        </p:txBody>
      </p:sp>
      <p:sp>
        <p:nvSpPr>
          <p:cNvPr id="8" name="Title 7"/>
          <p:cNvSpPr>
            <a:spLocks noGrp="1"/>
          </p:cNvSpPr>
          <p:nvPr>
            <p:ph type="title"/>
          </p:nvPr>
        </p:nvSpPr>
        <p:spPr>
          <a:xfrm>
            <a:off x="2766882" y="1190992"/>
            <a:ext cx="6269614" cy="3318128"/>
          </a:xfrm>
        </p:spPr>
        <p:txBody>
          <a:bodyPr>
            <a:noAutofit/>
          </a:bodyPr>
          <a:lstStyle/>
          <a:p>
            <a:r>
              <a:rPr lang="es-MX" sz="2400" b="0" cap="none" dirty="0"/>
              <a:t>Si la verosimilitud de la confesión está en crisis, su indagación es esencial para investigar el hecho en toda su extensión y determinar la existencia de otros intervinientes en su comisión, lo que de por sí aleja la posibilidad de optar por el proceso inmediato.</a:t>
            </a:r>
            <a:endParaRPr lang="es-ES" sz="2400" b="0" cap="none" dirty="0"/>
          </a:p>
        </p:txBody>
      </p:sp>
    </p:spTree>
    <p:extLst>
      <p:ext uri="{BB962C8B-B14F-4D97-AF65-F5344CB8AC3E}">
        <p14:creationId xmlns:p14="http://schemas.microsoft.com/office/powerpoint/2010/main" val="2864646931"/>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8568952" cy="4032448"/>
          </a:xfrm>
          <a:prstGeom prst="rect">
            <a:avLst/>
          </a:prstGeom>
          <a:noFill/>
        </p:spPr>
        <p:txBody>
          <a:bodyPr wrap="square" rtlCol="0">
            <a:normAutofit/>
          </a:bodyPr>
          <a:lstStyle/>
          <a:p>
            <a:pPr algn="just"/>
            <a:endParaRPr lang="es-ES" sz="5000" dirty="0">
              <a:solidFill>
                <a:prstClr val="black"/>
              </a:solidFill>
            </a:endParaRPr>
          </a:p>
          <a:p>
            <a:pPr algn="ctr"/>
            <a:r>
              <a:rPr lang="es-ES" sz="6000" b="1" dirty="0">
                <a:solidFill>
                  <a:prstClr val="black"/>
                </a:solidFill>
              </a:rPr>
              <a:t>DELITO EVIDENTE</a:t>
            </a:r>
          </a:p>
        </p:txBody>
      </p:sp>
      <p:sp>
        <p:nvSpPr>
          <p:cNvPr id="9" name="Title 8"/>
          <p:cNvSpPr>
            <a:spLocks noGrp="1"/>
          </p:cNvSpPr>
          <p:nvPr>
            <p:ph type="title"/>
          </p:nvPr>
        </p:nvSpPr>
        <p:spPr/>
        <p:txBody>
          <a:bodyPr>
            <a:noAutofit/>
          </a:bodyPr>
          <a:lstStyle/>
          <a:p>
            <a:endParaRPr lang="es-ES" sz="2400" dirty="0">
              <a:latin typeface="+mn-lt"/>
            </a:endParaRPr>
          </a:p>
        </p:txBody>
      </p:sp>
    </p:spTree>
    <p:extLst>
      <p:ext uri="{BB962C8B-B14F-4D97-AF65-F5344CB8AC3E}">
        <p14:creationId xmlns:p14="http://schemas.microsoft.com/office/powerpoint/2010/main" val="179796951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El delito evidente no tiene una referencia legislativa específica. </a:t>
            </a: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Un delito evidente es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aquel cierto, claro, patente y acreditado sin la menor duda</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Cuando la ley hace mención a la denominada “prueba evidente” exige una prueba que inmediatamente, esto es, prima facie, persuada de su correspondencia con la realidad; busca que la apreciación del juez en aquel supuesto sea exacta con extrema probabilidad.</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373566" y="656594"/>
            <a:ext cx="8313234" cy="468150"/>
          </a:xfrm>
          <a:prstGeom prst="rect">
            <a:avLst/>
          </a:prstGeom>
          <a:noFill/>
          <a:ln>
            <a:noFill/>
          </a:ln>
        </p:spPr>
        <p:txBody>
          <a:bodyPr wrap="square" tIns="0" bIns="0" rtlCol="0" anchor="b" anchorCtr="0">
            <a:normAutofit fontScale="92500" lnSpcReduction="10000"/>
          </a:bodyPr>
          <a:lstStyle/>
          <a:p>
            <a:r>
              <a:rPr lang="es-419" sz="3600" b="1" dirty="0"/>
              <a:t>DEFINICION </a:t>
            </a:r>
          </a:p>
        </p:txBody>
      </p:sp>
    </p:spTree>
    <p:extLst>
      <p:ext uri="{BB962C8B-B14F-4D97-AF65-F5344CB8AC3E}">
        <p14:creationId xmlns:p14="http://schemas.microsoft.com/office/powerpoint/2010/main" val="34618035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03648" y="1295400"/>
            <a:ext cx="6768752" cy="4725888"/>
          </a:xfrm>
          <a:prstGeom prst="rect">
            <a:avLst/>
          </a:prstGeom>
          <a:noFill/>
        </p:spPr>
        <p:txBody>
          <a:bodyPr wrap="square" rtlCol="0" anchor="ctr">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Los iniciales actos de investigación deben reflejar, sin duda o incertidumbre, la realidad del delito y de la intervención en su comisión del imputado.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a:solidFill>
                  <a:prstClr val="white"/>
                </a:solidFill>
                <a:ea typeface="+mn-ea"/>
                <a:cs typeface="+mn-cs"/>
              </a:rPr>
              <a:t>CONFIGURACION DEL DELITO EVIDENTE</a:t>
            </a:r>
            <a:endParaRPr lang="es-ES" dirty="0"/>
          </a:p>
        </p:txBody>
      </p:sp>
    </p:spTree>
    <p:custDataLst>
      <p:tags r:id="rId1"/>
    </p:custDataLst>
    <p:extLst>
      <p:ext uri="{BB962C8B-B14F-4D97-AF65-F5344CB8AC3E}">
        <p14:creationId xmlns:p14="http://schemas.microsoft.com/office/powerpoint/2010/main" val="1103349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03648" y="1295400"/>
            <a:ext cx="6768752" cy="4725888"/>
          </a:xfrm>
          <a:prstGeom prst="rect">
            <a:avLst/>
          </a:prstGeom>
          <a:noFill/>
        </p:spPr>
        <p:txBody>
          <a:bodyPr wrap="square" rtlCol="0" anchor="ctr">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Fuera de los casos de flagrancia o de confesión –en tanto supuestos propios de evidencia delictiva–, las fuentes de investigación o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los medios de investigación llevados a cabo han de apuntar, con certeza manifiesta, con conocimiento indudable, la comisión de un delito y la autoría o participación del imputado. </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a:solidFill>
                  <a:prstClr val="white"/>
                </a:solidFill>
                <a:ea typeface="+mn-ea"/>
                <a:cs typeface="+mn-cs"/>
              </a:rPr>
              <a:t>CONFIGURACION DEL DELITO EVIDENTE</a:t>
            </a:r>
            <a:endParaRPr lang="es-ES" dirty="0"/>
          </a:p>
        </p:txBody>
      </p:sp>
    </p:spTree>
    <p:custDataLst>
      <p:tags r:id="rId1"/>
    </p:custDataLst>
    <p:extLst>
      <p:ext uri="{BB962C8B-B14F-4D97-AF65-F5344CB8AC3E}">
        <p14:creationId xmlns:p14="http://schemas.microsoft.com/office/powerpoint/2010/main" val="2978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992354"/>
            <a:ext cx="6068598" cy="3956926"/>
          </a:xfrm>
        </p:spPr>
        <p:txBody>
          <a:bodyPr>
            <a:noAutofit/>
          </a:bodyPr>
          <a:lstStyle/>
          <a:p>
            <a:pPr>
              <a:lnSpc>
                <a:spcPct val="115000"/>
              </a:lnSpc>
              <a:spcAft>
                <a:spcPts val="1000"/>
              </a:spcAft>
            </a:pPr>
            <a:r>
              <a:rPr lang="es-PE" sz="1800" dirty="0">
                <a:effectLst/>
                <a:latin typeface="Arial" panose="020B0604020202020204" pitchFamily="34" charset="0"/>
                <a:ea typeface="Times New Roman" panose="02020603050405020304" pitchFamily="18" charset="0"/>
                <a:cs typeface="Times New Roman" panose="02020603050405020304" pitchFamily="18" charset="0"/>
              </a:rPr>
              <a:t>el proceso inmediato –de fuente italiana–, en clave de legitimación constitucional o de fundamento objetivo y razonable, se sustenta, primero, en la noción de “simplificación procesal”, cuyo propósito consiste en eliminar o reducir etapas procesales y aligerar el sistema probatorio para lograr una justicia célere, sin mengua de su efectividad</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569660"/>
          </a:xfrm>
          <a:prstGeom prst="rect">
            <a:avLst/>
          </a:prstGeom>
          <a:noFill/>
        </p:spPr>
        <p:txBody>
          <a:bodyPr wrap="square" rtlCol="0">
            <a:spAutoFit/>
          </a:bodyPr>
          <a:lstStyle/>
          <a:p>
            <a:r>
              <a:rPr lang="es-ES" sz="24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153559903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03648" y="1295400"/>
            <a:ext cx="6768752" cy="4725888"/>
          </a:xfrm>
          <a:prstGeom prst="rect">
            <a:avLst/>
          </a:prstGeom>
          <a:noFill/>
        </p:spPr>
        <p:txBody>
          <a:bodyPr wrap="square" rtlCol="0" anchor="ctr">
            <a:norm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No debe haber ningún ámbito relevante no cubierto por un medio de investigación, y los actos de investigación han de ser precisos y sin deficiencia legal alguna, esto es, idóneos y con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suficiente fiabilidad inculpatoria. </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a:solidFill>
                  <a:prstClr val="white"/>
                </a:solidFill>
                <a:ea typeface="+mn-ea"/>
                <a:cs typeface="+mn-cs"/>
              </a:rPr>
              <a:t>CONFIGURACION DEL DELITO EVIDENTE</a:t>
            </a:r>
            <a:endParaRPr lang="es-ES" dirty="0"/>
          </a:p>
        </p:txBody>
      </p:sp>
    </p:spTree>
    <p:custDataLst>
      <p:tags r:id="rId1"/>
    </p:custDataLst>
    <p:extLst>
      <p:ext uri="{BB962C8B-B14F-4D97-AF65-F5344CB8AC3E}">
        <p14:creationId xmlns:p14="http://schemas.microsoft.com/office/powerpoint/2010/main" val="1292111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03648" y="1295400"/>
            <a:ext cx="6768752" cy="4725888"/>
          </a:xfrm>
          <a:prstGeom prst="rect">
            <a:avLst/>
          </a:prstGeom>
          <a:noFill/>
        </p:spPr>
        <p:txBody>
          <a:bodyPr wrap="square" rtlCol="0" anchor="ctr">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El concepto de  “prueba evidente” está referido a la valoración del resultado de la prueba –si esta se produce de un modo seguro y rápido– y es la que proporciona la comprensión completa del hecho delictuoso en modo irresistible y rápido</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a:solidFill>
                  <a:prstClr val="white"/>
                </a:solidFill>
                <a:ea typeface="+mn-ea"/>
                <a:cs typeface="+mn-cs"/>
              </a:rPr>
              <a:t>CONFIGURACION DEL DELITO EVIDENTE</a:t>
            </a:r>
            <a:endParaRPr lang="es-ES" dirty="0"/>
          </a:p>
        </p:txBody>
      </p:sp>
    </p:spTree>
    <p:custDataLst>
      <p:tags r:id="rId1"/>
    </p:custDataLst>
    <p:extLst>
      <p:ext uri="{BB962C8B-B14F-4D97-AF65-F5344CB8AC3E}">
        <p14:creationId xmlns:p14="http://schemas.microsoft.com/office/powerpoint/2010/main" val="2346988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03648" y="1295400"/>
            <a:ext cx="6768752" cy="4725888"/>
          </a:xfrm>
          <a:prstGeom prst="rect">
            <a:avLst/>
          </a:prstGeom>
          <a:noFill/>
        </p:spPr>
        <p:txBody>
          <a:bodyPr wrap="square" rtlCol="0" anchor="ctr">
            <a:norm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La prueba debe demostrar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un modo seguro, necesario y rápida la existencia de un determinado hecho,</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 demostración que puede emerger implícitamente de uno o más elementos de convicción unívocos, por lo que no se requiere un laborioso proceso lógico para el convencimiento judicial a partir de los elementos de cargo</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a:solidFill>
                  <a:prstClr val="white"/>
                </a:solidFill>
                <a:ea typeface="+mn-ea"/>
                <a:cs typeface="+mn-cs"/>
              </a:rPr>
              <a:t>CONFIGURACION DEL DELITO EVIDENTE</a:t>
            </a:r>
            <a:endParaRPr lang="es-ES" dirty="0"/>
          </a:p>
        </p:txBody>
      </p:sp>
    </p:spTree>
    <p:custDataLst>
      <p:tags r:id="rId1"/>
    </p:custDataLst>
    <p:extLst>
      <p:ext uri="{BB962C8B-B14F-4D97-AF65-F5344CB8AC3E}">
        <p14:creationId xmlns:p14="http://schemas.microsoft.com/office/powerpoint/2010/main" val="3070426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4000" b="1" dirty="0">
                <a:solidFill>
                  <a:prstClr val="black">
                    <a:lumMod val="85000"/>
                    <a:lumOff val="15000"/>
                  </a:prstClr>
                </a:solidFill>
              </a:rPr>
              <a:t>AUSENCIA DE COMPLEJIDAD O SIMPLICIDAD PROCESAL</a:t>
            </a:r>
            <a:endParaRPr lang="es-ES" sz="40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ES" sz="2400" dirty="0"/>
              <a:t>Referencia normativa el Art. 342.3 CPP que establece los supuestos de complejidad</a:t>
            </a:r>
            <a:endParaRPr lang="es-ES" sz="2400" b="1" dirty="0">
              <a:latin typeface="+mn-lt"/>
            </a:endParaRPr>
          </a:p>
        </p:txBody>
      </p:sp>
    </p:spTree>
    <p:custDataLst>
      <p:tags r:id="rId1"/>
    </p:custDataLst>
    <p:extLst>
      <p:ext uri="{BB962C8B-B14F-4D97-AF65-F5344CB8AC3E}">
        <p14:creationId xmlns:p14="http://schemas.microsoft.com/office/powerpoint/2010/main" val="292355866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4000" b="1" dirty="0">
                <a:solidFill>
                  <a:prstClr val="black">
                    <a:lumMod val="85000"/>
                    <a:lumOff val="15000"/>
                  </a:prstClr>
                </a:solidFill>
              </a:rPr>
              <a:t>AUSENCIA DE COMPLEJIDAD O SIMPLICIDAD PROCESAL</a:t>
            </a:r>
            <a:endParaRPr lang="es-ES" sz="40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419" sz="2400" dirty="0"/>
              <a:t>a) requiera de la actuación de una cantidad significativa de actos de investigación </a:t>
            </a:r>
            <a:br>
              <a:rPr lang="es-419" sz="2400" dirty="0"/>
            </a:br>
            <a:br>
              <a:rPr lang="es-419" sz="2400" dirty="0"/>
            </a:br>
            <a:r>
              <a:rPr lang="es-419" sz="2400" dirty="0"/>
              <a:t>b) comprenda la investigación de numerosos delitos</a:t>
            </a:r>
            <a:br>
              <a:rPr lang="es-419" sz="2400" dirty="0"/>
            </a:br>
            <a:br>
              <a:rPr lang="es-419" sz="2400" dirty="0"/>
            </a:br>
            <a:r>
              <a:rPr lang="es-419" sz="2400" dirty="0"/>
              <a:t> c) involucra una cantidad importante de imputados o agraviados</a:t>
            </a:r>
            <a:endParaRPr lang="es-ES" sz="2400" dirty="0"/>
          </a:p>
        </p:txBody>
      </p:sp>
    </p:spTree>
    <p:custDataLst>
      <p:tags r:id="rId1"/>
    </p:custDataLst>
    <p:extLst>
      <p:ext uri="{BB962C8B-B14F-4D97-AF65-F5344CB8AC3E}">
        <p14:creationId xmlns:p14="http://schemas.microsoft.com/office/powerpoint/2010/main" val="11131972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4000" b="1" dirty="0">
                <a:solidFill>
                  <a:prstClr val="black">
                    <a:lumMod val="85000"/>
                    <a:lumOff val="15000"/>
                  </a:prstClr>
                </a:solidFill>
              </a:rPr>
              <a:t>AUSENCIA DE COMPLEJIDAD O SIMPLICIDAD PROCESAL</a:t>
            </a:r>
            <a:endParaRPr lang="es-ES" sz="40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419" sz="2400" dirty="0"/>
              <a:t>d) demanda la realización de pericias que comportan la revisión de una nutrida documentación o de complicados análisis técnicos</a:t>
            </a:r>
            <a:br>
              <a:rPr lang="es-419" sz="2400" dirty="0"/>
            </a:br>
            <a:br>
              <a:rPr lang="es-419" sz="2400" dirty="0"/>
            </a:br>
            <a:r>
              <a:rPr lang="es-419" sz="2400" dirty="0"/>
              <a:t>e) necesita realizar gestiones de carácter procesal fuera del país</a:t>
            </a:r>
            <a:br>
              <a:rPr lang="es-419" sz="2400" dirty="0"/>
            </a:br>
            <a:br>
              <a:rPr lang="es-419" sz="2400" dirty="0"/>
            </a:br>
            <a:r>
              <a:rPr lang="es-419" sz="2400" dirty="0"/>
              <a:t>f) involucra llevar a cabo diligencias en varios distritos judiciales</a:t>
            </a:r>
            <a:endParaRPr lang="es-ES" sz="2400" dirty="0"/>
          </a:p>
        </p:txBody>
      </p:sp>
    </p:spTree>
    <p:custDataLst>
      <p:tags r:id="rId1"/>
    </p:custDataLst>
    <p:extLst>
      <p:ext uri="{BB962C8B-B14F-4D97-AF65-F5344CB8AC3E}">
        <p14:creationId xmlns:p14="http://schemas.microsoft.com/office/powerpoint/2010/main" val="12445094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4000" b="1" dirty="0">
                <a:solidFill>
                  <a:prstClr val="black">
                    <a:lumMod val="85000"/>
                    <a:lumOff val="15000"/>
                  </a:prstClr>
                </a:solidFill>
              </a:rPr>
              <a:t>AUSENCIA DE COMPLEJIDAD O SIMPLICIDAD PROCESAL</a:t>
            </a:r>
            <a:endParaRPr lang="es-ES" sz="40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419" sz="2400" dirty="0"/>
              <a:t>g) revisa la gestión de personas jurídicas o entidades del Estado</a:t>
            </a:r>
            <a:br>
              <a:rPr lang="es-419" sz="2400" dirty="0"/>
            </a:br>
            <a:br>
              <a:rPr lang="es-419" sz="2400" dirty="0"/>
            </a:br>
            <a:r>
              <a:rPr lang="es-419" sz="2400" dirty="0"/>
              <a:t>h) comprenda la investigación de delitos perpetrados por integrantes de una organización criminal, personas vinculadas a ella o que actúan por encargo de la misma.</a:t>
            </a:r>
            <a:endParaRPr lang="es-ES" sz="2400" dirty="0"/>
          </a:p>
        </p:txBody>
      </p:sp>
    </p:spTree>
    <p:custDataLst>
      <p:tags r:id="rId1"/>
    </p:custDataLst>
    <p:extLst>
      <p:ext uri="{BB962C8B-B14F-4D97-AF65-F5344CB8AC3E}">
        <p14:creationId xmlns:p14="http://schemas.microsoft.com/office/powerpoint/2010/main" val="41525613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3000" b="1" dirty="0">
                <a:solidFill>
                  <a:prstClr val="black">
                    <a:lumMod val="85000"/>
                    <a:lumOff val="15000"/>
                  </a:prstClr>
                </a:solidFill>
              </a:rPr>
              <a:t>AUSENCIA DE COMPLEJIDAD O SIMPLICIDAD PROCESAL. DIFICULTAD PROBATORIA</a:t>
            </a:r>
            <a:endParaRPr lang="es-ES" sz="30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Demandan un procedimiento de </a:t>
            </a:r>
            <a:r>
              <a:rPr lang="es-PE" sz="2400" b="1" dirty="0"/>
              <a:t>averiguación amplio </a:t>
            </a:r>
            <a:r>
              <a:rPr lang="es-PE" sz="2400" dirty="0"/>
              <a:t>y </a:t>
            </a:r>
            <a:r>
              <a:rPr lang="es-PE" sz="2400" b="1" dirty="0"/>
              <a:t>particularmente difícil</a:t>
            </a:r>
            <a:br>
              <a:rPr lang="es-PE" sz="2400" b="1" dirty="0"/>
            </a:br>
            <a:br>
              <a:rPr lang="es-PE" sz="2400" b="1" dirty="0"/>
            </a:br>
            <a:r>
              <a:rPr lang="es-PE" sz="2400" dirty="0"/>
              <a:t>Necesita de una </a:t>
            </a:r>
            <a:r>
              <a:rPr lang="es-PE" sz="2400" b="1" dirty="0"/>
              <a:t>variada y estructurada estrategia investigativa</a:t>
            </a:r>
            <a:r>
              <a:rPr lang="es-PE" sz="2400" dirty="0"/>
              <a:t>,</a:t>
            </a:r>
            <a:br>
              <a:rPr lang="es-PE" sz="2400" dirty="0"/>
            </a:br>
            <a:br>
              <a:rPr lang="es-PE" sz="2400" dirty="0"/>
            </a:br>
            <a:r>
              <a:rPr lang="es-PE" sz="2400" dirty="0"/>
              <a:t>El </a:t>
            </a:r>
            <a:r>
              <a:rPr lang="es-PE" sz="2400" b="1" dirty="0"/>
              <a:t>tiempo de maduración para la formación de una inculpación formal demanda un tiempo razonable y se aleja de toda posibilidad de SIMPLIFICACIÓN PROCESAL. </a:t>
            </a:r>
            <a:endParaRPr lang="es-ES" sz="2400" b="1" dirty="0"/>
          </a:p>
        </p:txBody>
      </p:sp>
    </p:spTree>
    <p:custDataLst>
      <p:tags r:id="rId1"/>
    </p:custDataLst>
    <p:extLst>
      <p:ext uri="{BB962C8B-B14F-4D97-AF65-F5344CB8AC3E}">
        <p14:creationId xmlns:p14="http://schemas.microsoft.com/office/powerpoint/2010/main" val="29544712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2800" b="1" dirty="0">
                <a:solidFill>
                  <a:prstClr val="black">
                    <a:lumMod val="85000"/>
                    <a:lumOff val="15000"/>
                  </a:prstClr>
                </a:solidFill>
              </a:rPr>
              <a:t>AUSENCIA DE COMPLEJIDAD O SIMPLICIDAD PROCESAL, PLURALIDAD DE PERSONAS Y DELITOS</a:t>
            </a:r>
            <a:endParaRPr lang="es-ES" sz="28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ES" sz="2400" dirty="0">
                <a:latin typeface="Arial" panose="020B0604020202020204" pitchFamily="34" charset="0"/>
                <a:cs typeface="Arial" panose="020B0604020202020204" pitchFamily="34" charset="0"/>
              </a:rPr>
              <a:t>No se descarta la pluralidad de imputados si </a:t>
            </a:r>
            <a:r>
              <a:rPr lang="es-PE" sz="2400" dirty="0">
                <a:latin typeface="Arial" panose="020B0604020202020204" pitchFamily="34" charset="0"/>
                <a:cs typeface="Arial" panose="020B0604020202020204" pitchFamily="34" charset="0"/>
              </a:rPr>
              <a:t>, </a:t>
            </a:r>
            <a:r>
              <a:rPr lang="es-PE" sz="2400" b="1" dirty="0">
                <a:latin typeface="Arial" panose="020B0604020202020204" pitchFamily="34" charset="0"/>
                <a:cs typeface="Arial" panose="020B0604020202020204" pitchFamily="34" charset="0"/>
              </a:rPr>
              <a:t>LA NOCIÓN DE PRUEBA EVIDENTE O EVIDENCIA DELICTIVA DEBE COMPRENDER A TODOS ELLOS </a:t>
            </a:r>
            <a:r>
              <a:rPr lang="es-PE" sz="2400" dirty="0">
                <a:latin typeface="Arial" panose="020B0604020202020204" pitchFamily="34" charset="0"/>
                <a:cs typeface="Arial" panose="020B0604020202020204" pitchFamily="34" charset="0"/>
              </a:rPr>
              <a:t>–a los elementos de convicción referidos a la intervención de todos los indiciados en el hecho o hechos delictuosos. </a:t>
            </a:r>
            <a:endParaRPr lang="es-ES"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575102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r>
              <a:rPr lang="es-ES" sz="2800" b="1" dirty="0">
                <a:solidFill>
                  <a:prstClr val="black">
                    <a:lumMod val="85000"/>
                    <a:lumOff val="15000"/>
                  </a:prstClr>
                </a:solidFill>
              </a:rPr>
              <a:t>AUSENCIA DE COMPLEJIDAD O SIMPLICIDAD PROCESAL, PLURALIDAD DE PERSONAS Y DELITOS</a:t>
            </a:r>
            <a:endParaRPr lang="es-ES" sz="2800" dirty="0">
              <a:solidFill>
                <a:prstClr val="black">
                  <a:lumMod val="50000"/>
                  <a:lumOff val="50000"/>
                </a:prstClr>
              </a:solidFill>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ES" sz="2400" dirty="0">
                <a:latin typeface="Arial" panose="020B0604020202020204" pitchFamily="34" charset="0"/>
                <a:cs typeface="Arial" panose="020B0604020202020204" pitchFamily="34" charset="0"/>
              </a:rPr>
              <a:t>S</a:t>
            </a:r>
            <a:r>
              <a:rPr lang="es-PE" sz="2400" dirty="0">
                <a:latin typeface="Arial" panose="020B0604020202020204" pitchFamily="34" charset="0"/>
                <a:cs typeface="Arial" panose="020B0604020202020204" pitchFamily="34" charset="0"/>
              </a:rPr>
              <a:t>i se imputan </a:t>
            </a:r>
            <a:r>
              <a:rPr lang="es-PE" sz="2400" b="1" dirty="0">
                <a:latin typeface="Arial" panose="020B0604020202020204" pitchFamily="34" charset="0"/>
                <a:cs typeface="Arial" panose="020B0604020202020204" pitchFamily="34" charset="0"/>
              </a:rPr>
              <a:t>varios hechos </a:t>
            </a:r>
            <a:r>
              <a:rPr lang="es-PE" sz="2400" dirty="0">
                <a:latin typeface="Arial" panose="020B0604020202020204" pitchFamily="34" charset="0"/>
                <a:cs typeface="Arial" panose="020B0604020202020204" pitchFamily="34" charset="0"/>
              </a:rPr>
              <a:t>a distintas personas, </a:t>
            </a:r>
            <a:r>
              <a:rPr lang="es-PE" sz="2400" b="1" dirty="0">
                <a:latin typeface="Arial" panose="020B0604020202020204" pitchFamily="34" charset="0"/>
                <a:cs typeface="Arial" panose="020B0604020202020204" pitchFamily="34" charset="0"/>
              </a:rPr>
              <a:t>la evidencia delictiva –prueba evidente– debe comprenderlas acabadamente.</a:t>
            </a:r>
            <a:br>
              <a:rPr lang="es-ES" sz="2400" b="1" dirty="0">
                <a:latin typeface="Arial" panose="020B0604020202020204" pitchFamily="34" charset="0"/>
                <a:cs typeface="Arial" panose="020B0604020202020204" pitchFamily="34" charset="0"/>
              </a:rPr>
            </a:br>
            <a:endParaRPr lang="es-ES"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504140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992354"/>
            <a:ext cx="6068598" cy="3956926"/>
          </a:xfrm>
        </p:spPr>
        <p:txBody>
          <a:bodyPr>
            <a:noAutofit/>
          </a:bodyPr>
          <a:lstStyle/>
          <a:p>
            <a:pPr>
              <a:lnSpc>
                <a:spcPct val="115000"/>
              </a:lnSpc>
              <a:spcAft>
                <a:spcPts val="1000"/>
              </a:spcAft>
            </a:pPr>
            <a:r>
              <a:rPr lang="es-PE" sz="1800" dirty="0">
                <a:latin typeface="Arial" panose="020B0604020202020204" pitchFamily="34" charset="0"/>
                <a:ea typeface="Times New Roman" panose="02020603050405020304" pitchFamily="18" charset="0"/>
                <a:cs typeface="Times New Roman" panose="02020603050405020304" pitchFamily="18" charset="0"/>
              </a:rPr>
              <a:t>SEGUNDO </a:t>
            </a:r>
            <a:r>
              <a:rPr lang="es-PE" sz="1800" dirty="0">
                <a:effectLst/>
                <a:latin typeface="Arial" panose="020B0604020202020204" pitchFamily="34" charset="0"/>
                <a:ea typeface="Times New Roman" panose="02020603050405020304" pitchFamily="18" charset="0"/>
                <a:cs typeface="Times New Roman" panose="02020603050405020304" pitchFamily="18" charset="0"/>
              </a:rPr>
              <a:t>en el reconocimiento de que la sociedad requiere de una decisión rápida, a partir de la noción de “evidencia delictiva” o “prueba evidente”, lo que a su vez explica la reducción de etapas procesales o de periodos en su desarrollo. Ello, a su vez, necesita, como criterios de seguridad –para que la celeridad y la eficacia no se instauren en desmedro de la justicia–, la simplicidad del proceso y lo evidente o patente de las pruebas de cargo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569660"/>
          </a:xfrm>
          <a:prstGeom prst="rect">
            <a:avLst/>
          </a:prstGeom>
          <a:noFill/>
        </p:spPr>
        <p:txBody>
          <a:bodyPr wrap="square" rtlCol="0">
            <a:spAutoFit/>
          </a:bodyPr>
          <a:lstStyle/>
          <a:p>
            <a:r>
              <a:rPr lang="es-ES" sz="24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133689878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lnSpc>
                <a:spcPct val="115000"/>
              </a:lnSpc>
              <a:spcAft>
                <a:spcPts val="1000"/>
              </a:spcAft>
            </a:pPr>
            <a:r>
              <a:rPr lang="es-PE" sz="2800" dirty="0">
                <a:effectLst/>
                <a:latin typeface="Arial" panose="020B0604020202020204" pitchFamily="34" charset="0"/>
                <a:ea typeface="Times New Roman" panose="02020603050405020304" pitchFamily="18" charset="0"/>
                <a:cs typeface="Times New Roman" panose="02020603050405020304" pitchFamily="18" charset="0"/>
              </a:rPr>
              <a:t>A mayor gravedad del hecho, más intensa será la necesidad de circunscribir o limitar la admisión y procedencia del proceso inmediato. </a:t>
            </a:r>
          </a:p>
          <a:p>
            <a:pPr algn="just">
              <a:lnSpc>
                <a:spcPct val="115000"/>
              </a:lnSpc>
              <a:spcAft>
                <a:spcPts val="1000"/>
              </a:spcAft>
            </a:pP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800" dirty="0">
                <a:effectLst/>
                <a:latin typeface="Arial" panose="020B0604020202020204" pitchFamily="34" charset="0"/>
                <a:ea typeface="Times New Roman" panose="02020603050405020304" pitchFamily="18" charset="0"/>
                <a:cs typeface="Times New Roman" panose="02020603050405020304" pitchFamily="18" charset="0"/>
              </a:rPr>
              <a:t>Sus presupuestos y sus requisitos se analizarán con mayor rigor para justificar, en clave de proporcionalidad, la exclusión del proceso común.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373566" y="656594"/>
            <a:ext cx="8313234" cy="468150"/>
          </a:xfrm>
          <a:prstGeom prst="rect">
            <a:avLst/>
          </a:prstGeom>
          <a:noFill/>
          <a:ln>
            <a:noFill/>
          </a:ln>
        </p:spPr>
        <p:txBody>
          <a:bodyPr wrap="square" tIns="0" bIns="0" rtlCol="0" anchor="b" anchorCtr="0">
            <a:normAutofit fontScale="62500" lnSpcReduction="20000"/>
          </a:bodyPr>
          <a:lstStyle/>
          <a:p>
            <a:r>
              <a:rPr lang="es-ES" sz="5500" b="1" spc="-150" dirty="0">
                <a:latin typeface="Arial" pitchFamily="34" charset="0"/>
                <a:cs typeface="Arial" pitchFamily="34" charset="0"/>
              </a:rPr>
              <a:t>GRAVEDAD DEL DELITO Y LA PENA</a:t>
            </a:r>
          </a:p>
        </p:txBody>
      </p:sp>
    </p:spTree>
    <p:extLst>
      <p:ext uri="{BB962C8B-B14F-4D97-AF65-F5344CB8AC3E}">
        <p14:creationId xmlns:p14="http://schemas.microsoft.com/office/powerpoint/2010/main" val="340614046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Arial" panose="020B0604020202020204" pitchFamily="34" charset="0"/>
              </a:rPr>
              <a:t>La idoneidad y estricta proporcionalidad del proceso inmediato, que asegura una respuesta rápida al delito, pero con una flexibilización de las garantías de defensa procesal y tutela jurisdiccional, siempre </a:t>
            </a:r>
            <a:r>
              <a:rPr lang="es-PE" sz="2400" b="1" dirty="0">
                <a:effectLst/>
                <a:latin typeface="Arial" panose="020B0604020202020204" pitchFamily="34" charset="0"/>
                <a:ea typeface="Times New Roman" panose="02020603050405020304" pitchFamily="18" charset="0"/>
                <a:cs typeface="Arial" panose="020B0604020202020204" pitchFamily="34" charset="0"/>
              </a:rPr>
              <a:t>Debe estar en función a delitos que no sean especialmente graves. </a:t>
            </a:r>
          </a:p>
          <a:p>
            <a:pPr algn="just">
              <a:lnSpc>
                <a:spcPct val="115000"/>
              </a:lnSpc>
              <a:spcAft>
                <a:spcPts val="1000"/>
              </a:spcAft>
            </a:pPr>
            <a:endParaRPr lang="es-PE" sz="2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Arial" panose="020B0604020202020204" pitchFamily="34" charset="0"/>
              </a:rPr>
              <a:t>Basta una duda mínima </a:t>
            </a:r>
            <a:r>
              <a:rPr lang="es-PE" sz="2400" dirty="0">
                <a:effectLst/>
                <a:latin typeface="Arial" panose="020B0604020202020204" pitchFamily="34" charset="0"/>
                <a:ea typeface="Times New Roman" panose="02020603050405020304" pitchFamily="18" charset="0"/>
                <a:cs typeface="Arial" panose="020B0604020202020204" pitchFamily="34" charset="0"/>
              </a:rPr>
              <a:t>acerca del cumplimiento de estos presupuestos y requisitos para optar por el proceso común, cuya preferencia es obvia. </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p:cNvSpPr txBox="1"/>
          <p:nvPr/>
        </p:nvSpPr>
        <p:spPr>
          <a:xfrm>
            <a:off x="373566" y="656594"/>
            <a:ext cx="8313234" cy="468150"/>
          </a:xfrm>
          <a:prstGeom prst="rect">
            <a:avLst/>
          </a:prstGeom>
          <a:noFill/>
          <a:ln>
            <a:noFill/>
          </a:ln>
        </p:spPr>
        <p:txBody>
          <a:bodyPr wrap="square" tIns="0" bIns="0" rtlCol="0" anchor="b" anchorCtr="0">
            <a:normAutofit fontScale="62500" lnSpcReduction="20000"/>
          </a:bodyPr>
          <a:lstStyle/>
          <a:p>
            <a:r>
              <a:rPr lang="es-ES" sz="5500" b="1" spc="-150" dirty="0">
                <a:latin typeface="Arial" pitchFamily="34" charset="0"/>
                <a:cs typeface="Arial" pitchFamily="34" charset="0"/>
              </a:rPr>
              <a:t>GRAVEDAD DEL DELITO Y LA PENA</a:t>
            </a:r>
          </a:p>
        </p:txBody>
      </p:sp>
    </p:spTree>
    <p:extLst>
      <p:ext uri="{BB962C8B-B14F-4D97-AF65-F5344CB8AC3E}">
        <p14:creationId xmlns:p14="http://schemas.microsoft.com/office/powerpoint/2010/main" val="7237110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1124744"/>
            <a:ext cx="7416824" cy="780256"/>
          </a:xfrm>
          <a:prstGeom prst="rect">
            <a:avLst/>
          </a:prstGeom>
          <a:noFill/>
        </p:spPr>
        <p:txBody>
          <a:bodyPr wrap="square" rtlCol="0" anchor="b" anchorCtr="0">
            <a:noAutofit/>
          </a:bodyPr>
          <a:lstStyle/>
          <a:p>
            <a:pPr algn="ctr"/>
            <a:r>
              <a:rPr lang="es-ES" sz="3000" b="1" dirty="0">
                <a:solidFill>
                  <a:srgbClr val="002060"/>
                </a:solidFill>
              </a:rPr>
              <a:t>DELITOS GRAVES Y ADMISION DE PROCESO INMEDIATO. CRITERIOS DE SELECCION</a:t>
            </a:r>
          </a:p>
        </p:txBody>
      </p:sp>
      <p:sp>
        <p:nvSpPr>
          <p:cNvPr id="7" name="Title 6"/>
          <p:cNvSpPr>
            <a:spLocks noGrp="1"/>
          </p:cNvSpPr>
          <p:nvPr>
            <p:ph type="title"/>
          </p:nvPr>
        </p:nvSpPr>
        <p:spPr>
          <a:xfrm>
            <a:off x="1115616" y="2348880"/>
            <a:ext cx="7745288" cy="3495439"/>
          </a:xfrm>
        </p:spPr>
        <p:txBody>
          <a:bodyPr wrap="square" tIns="0" bIns="0" anchor="t" anchorCtr="0">
            <a:normAutofit/>
          </a:bodyPr>
          <a:lstStyle/>
          <a:p>
            <a:r>
              <a:rPr lang="es-PE" sz="2400" dirty="0"/>
              <a:t>El  eje rector es </a:t>
            </a:r>
            <a:r>
              <a:rPr lang="es-PE" sz="2400" b="1" dirty="0"/>
              <a:t>la evidencia delictiva</a:t>
            </a:r>
            <a:r>
              <a:rPr lang="es-PE" sz="2400" dirty="0"/>
              <a:t>, que debe abarcar todas las categorías del delito, las circunstancias respectivas y los factores de medición de la pena, al punto que solo requiera de un esclarecimiento adicional mínimo; sin graves dificultades desde la actividad probatoria de los sujetos procesales –investigación sencilla–.</a:t>
            </a:r>
            <a:br>
              <a:rPr lang="es-ES" sz="2400" dirty="0"/>
            </a:br>
            <a:r>
              <a:rPr lang="es-PE" sz="2400" dirty="0"/>
              <a:t> </a:t>
            </a:r>
            <a:br>
              <a:rPr lang="es-PE" sz="2400" dirty="0"/>
            </a:br>
            <a:r>
              <a:rPr lang="es-PE" sz="2400" b="1" dirty="0"/>
              <a:t>Ejemplo un delito de violación sexual de menor descubierto durante su consumación </a:t>
            </a:r>
            <a:endParaRPr lang="es-ES" sz="2400" b="1" dirty="0"/>
          </a:p>
        </p:txBody>
      </p:sp>
    </p:spTree>
    <p:custDataLst>
      <p:tags r:id="rId1"/>
    </p:custDataLst>
    <p:extLst>
      <p:ext uri="{BB962C8B-B14F-4D97-AF65-F5344CB8AC3E}">
        <p14:creationId xmlns:p14="http://schemas.microsoft.com/office/powerpoint/2010/main" val="30372017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1015663"/>
          </a:xfrm>
          <a:prstGeom prst="rect">
            <a:avLst/>
          </a:prstGeom>
          <a:noFill/>
        </p:spPr>
        <p:txBody>
          <a:bodyPr wrap="square" rtlCol="0">
            <a:spAutoFit/>
          </a:bodyPr>
          <a:lstStyle/>
          <a:p>
            <a:pPr algn="just"/>
            <a:r>
              <a:rPr lang="es-ES" sz="2000" b="1" dirty="0">
                <a:solidFill>
                  <a:schemeClr val="bg1"/>
                </a:solidFill>
                <a:cs typeface="Arial" pitchFamily="34" charset="0"/>
              </a:rPr>
              <a:t>FASES PROCESALES DEL INMEDIATO</a:t>
            </a:r>
          </a:p>
        </p:txBody>
      </p:sp>
      <p:sp>
        <p:nvSpPr>
          <p:cNvPr id="8" name="Title 7"/>
          <p:cNvSpPr>
            <a:spLocks noGrp="1"/>
          </p:cNvSpPr>
          <p:nvPr>
            <p:ph type="title"/>
          </p:nvPr>
        </p:nvSpPr>
        <p:spPr>
          <a:xfrm>
            <a:off x="2766882" y="1190992"/>
            <a:ext cx="6377118" cy="4326240"/>
          </a:xfrm>
        </p:spPr>
        <p:txBody>
          <a:bodyPr>
            <a:noAutofit/>
          </a:bodyPr>
          <a:lstStyle/>
          <a:p>
            <a:r>
              <a:rPr lang="es-MX" sz="2400" cap="none" dirty="0">
                <a:latin typeface="Arial" panose="020B0604020202020204" pitchFamily="34" charset="0"/>
                <a:cs typeface="Arial" panose="020B0604020202020204" pitchFamily="34" charset="0"/>
              </a:rPr>
              <a:t>1. Audiencia única de incoación</a:t>
            </a:r>
            <a:br>
              <a:rPr lang="es-MX" sz="2400" cap="none" dirty="0">
                <a:latin typeface="Arial" panose="020B0604020202020204" pitchFamily="34" charset="0"/>
                <a:cs typeface="Arial" panose="020B0604020202020204" pitchFamily="34" charset="0"/>
              </a:rPr>
            </a:br>
            <a:br>
              <a:rPr lang="es-MX" sz="2400" cap="none" dirty="0">
                <a:latin typeface="Arial" panose="020B0604020202020204" pitchFamily="34" charset="0"/>
                <a:cs typeface="Arial" panose="020B0604020202020204" pitchFamily="34" charset="0"/>
              </a:rPr>
            </a:br>
            <a:r>
              <a:rPr lang="es-MX" sz="2400" cap="none" dirty="0">
                <a:latin typeface="Arial" panose="020B0604020202020204" pitchFamily="34" charset="0"/>
                <a:cs typeface="Arial" panose="020B0604020202020204" pitchFamily="34" charset="0"/>
              </a:rPr>
              <a:t>2. Audiencia única de juicio. </a:t>
            </a:r>
            <a:br>
              <a:rPr lang="es-MX" sz="2400" cap="none" dirty="0">
                <a:latin typeface="Arial" panose="020B0604020202020204" pitchFamily="34" charset="0"/>
                <a:cs typeface="Arial" panose="020B0604020202020204" pitchFamily="34" charset="0"/>
              </a:rPr>
            </a:br>
            <a:br>
              <a:rPr lang="es-MX" sz="2400" b="0" cap="none" dirty="0">
                <a:latin typeface="Arial" panose="020B0604020202020204" pitchFamily="34" charset="0"/>
                <a:cs typeface="Arial" panose="020B0604020202020204" pitchFamily="34" charset="0"/>
              </a:rPr>
            </a:br>
            <a:r>
              <a:rPr lang="es-MX" sz="2400" b="0" cap="none" dirty="0">
                <a:latin typeface="Arial" panose="020B0604020202020204" pitchFamily="34" charset="0"/>
                <a:cs typeface="Arial" panose="020B0604020202020204" pitchFamily="34" charset="0"/>
              </a:rPr>
              <a:t>Ambas informadas por el principio de aceleramiento procesal, en el que rige la máxima de que las audiencias son inaplazables y la vigencia del principio de concentración procesal. </a:t>
            </a:r>
            <a:endParaRPr lang="es-E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1227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1015663"/>
          </a:xfrm>
          <a:prstGeom prst="rect">
            <a:avLst/>
          </a:prstGeom>
          <a:noFill/>
        </p:spPr>
        <p:txBody>
          <a:bodyPr wrap="square" rtlCol="0">
            <a:spAutoFit/>
          </a:bodyPr>
          <a:lstStyle/>
          <a:p>
            <a:pPr algn="just"/>
            <a:r>
              <a:rPr lang="es-ES" sz="2000" b="1" dirty="0">
                <a:solidFill>
                  <a:schemeClr val="bg1"/>
                </a:solidFill>
                <a:cs typeface="Arial" pitchFamily="34" charset="0"/>
              </a:rPr>
              <a:t>FASES PROCESALES DEL INMEDIATO</a:t>
            </a:r>
          </a:p>
        </p:txBody>
      </p:sp>
      <p:sp>
        <p:nvSpPr>
          <p:cNvPr id="8" name="Title 7"/>
          <p:cNvSpPr>
            <a:spLocks noGrp="1"/>
          </p:cNvSpPr>
          <p:nvPr>
            <p:ph type="title"/>
          </p:nvPr>
        </p:nvSpPr>
        <p:spPr>
          <a:xfrm>
            <a:off x="2766882" y="1190992"/>
            <a:ext cx="6377118" cy="4326240"/>
          </a:xfrm>
        </p:spPr>
        <p:txBody>
          <a:bodyPr>
            <a:noAutofit/>
          </a:bodyPr>
          <a:lstStyle/>
          <a:p>
            <a:r>
              <a:rPr lang="es-MX" sz="2400" cap="none" dirty="0">
                <a:latin typeface="Arial" panose="020B0604020202020204" pitchFamily="34" charset="0"/>
                <a:cs typeface="Arial" panose="020B0604020202020204" pitchFamily="34" charset="0"/>
              </a:rPr>
              <a:t>AUDIENCIA ÚNICA DE INCOACIÓN </a:t>
            </a:r>
            <a:br>
              <a:rPr lang="es-MX" sz="2400" cap="none" dirty="0">
                <a:latin typeface="Arial" panose="020B0604020202020204" pitchFamily="34" charset="0"/>
                <a:cs typeface="Arial" panose="020B0604020202020204" pitchFamily="34" charset="0"/>
              </a:rPr>
            </a:br>
            <a:br>
              <a:rPr lang="es-MX" sz="2400" cap="none" dirty="0">
                <a:latin typeface="Arial" panose="020B0604020202020204" pitchFamily="34" charset="0"/>
                <a:cs typeface="Arial" panose="020B0604020202020204" pitchFamily="34" charset="0"/>
              </a:rPr>
            </a:br>
            <a:br>
              <a:rPr lang="es-MX" sz="2400" b="0" cap="none" dirty="0">
                <a:latin typeface="Arial" panose="020B0604020202020204" pitchFamily="34" charset="0"/>
                <a:cs typeface="Arial" panose="020B0604020202020204" pitchFamily="34" charset="0"/>
              </a:rPr>
            </a:br>
            <a:r>
              <a:rPr lang="es-PE" sz="1800" dirty="0">
                <a:effectLst/>
                <a:latin typeface="Arial" panose="020B0604020202020204" pitchFamily="34" charset="0"/>
                <a:ea typeface="Times New Roman" panose="02020603050405020304" pitchFamily="18" charset="0"/>
              </a:rPr>
              <a:t>la viabilidad del proceso inmediato se define en atención a los presupuestos y requisitos que lo configuran</a:t>
            </a:r>
            <a:br>
              <a:rPr lang="es-PE" sz="1800" dirty="0">
                <a:effectLst/>
                <a:latin typeface="Arial" panose="020B0604020202020204" pitchFamily="34" charset="0"/>
                <a:ea typeface="Times New Roman" panose="02020603050405020304" pitchFamily="18" charset="0"/>
              </a:rPr>
            </a:br>
            <a:br>
              <a:rPr lang="es-PE" sz="1800" dirty="0">
                <a:effectLst/>
                <a:latin typeface="Arial" panose="020B0604020202020204" pitchFamily="34" charset="0"/>
                <a:ea typeface="Times New Roman" panose="02020603050405020304" pitchFamily="18" charset="0"/>
              </a:rPr>
            </a:br>
            <a:r>
              <a:rPr lang="es-PE" sz="1800" dirty="0">
                <a:effectLst/>
                <a:latin typeface="Arial" panose="020B0604020202020204" pitchFamily="34" charset="0"/>
                <a:ea typeface="Times New Roman" panose="02020603050405020304" pitchFamily="18" charset="0"/>
              </a:rPr>
              <a:t>evidencia delictiva y no complejidad procesal</a:t>
            </a:r>
            <a:endParaRPr lang="es-E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38217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3" name="TextBox 12"/>
          <p:cNvSpPr txBox="1"/>
          <p:nvPr/>
        </p:nvSpPr>
        <p:spPr>
          <a:xfrm>
            <a:off x="826143" y="2485443"/>
            <a:ext cx="1929114" cy="1015663"/>
          </a:xfrm>
          <a:prstGeom prst="rect">
            <a:avLst/>
          </a:prstGeom>
          <a:noFill/>
        </p:spPr>
        <p:txBody>
          <a:bodyPr wrap="square" rtlCol="0">
            <a:spAutoFit/>
          </a:bodyPr>
          <a:lstStyle/>
          <a:p>
            <a:pPr algn="just"/>
            <a:r>
              <a:rPr lang="es-ES" sz="2000" b="1" dirty="0">
                <a:solidFill>
                  <a:schemeClr val="bg1"/>
                </a:solidFill>
                <a:cs typeface="Arial" pitchFamily="34" charset="0"/>
              </a:rPr>
              <a:t>FASES PROCESALES DEL INMEDIATO</a:t>
            </a:r>
          </a:p>
        </p:txBody>
      </p:sp>
      <p:sp>
        <p:nvSpPr>
          <p:cNvPr id="8" name="Title 7"/>
          <p:cNvSpPr>
            <a:spLocks noGrp="1"/>
          </p:cNvSpPr>
          <p:nvPr>
            <p:ph type="title"/>
          </p:nvPr>
        </p:nvSpPr>
        <p:spPr>
          <a:xfrm>
            <a:off x="2766882" y="1190992"/>
            <a:ext cx="6377118" cy="4326240"/>
          </a:xfrm>
        </p:spPr>
        <p:txBody>
          <a:bodyPr>
            <a:noAutofit/>
          </a:bodyPr>
          <a:lstStyle/>
          <a:p>
            <a:r>
              <a:rPr lang="es-MX" sz="2400" cap="none" dirty="0">
                <a:latin typeface="Arial" panose="020B0604020202020204" pitchFamily="34" charset="0"/>
                <a:cs typeface="Arial" panose="020B0604020202020204" pitchFamily="34" charset="0"/>
              </a:rPr>
              <a:t>AUDIENCIA ÚNICA DE JUICIO</a:t>
            </a:r>
            <a:br>
              <a:rPr lang="es-MX" sz="2400" cap="none" dirty="0">
                <a:latin typeface="Arial" panose="020B0604020202020204" pitchFamily="34" charset="0"/>
                <a:cs typeface="Arial" panose="020B0604020202020204" pitchFamily="34" charset="0"/>
              </a:rPr>
            </a:br>
            <a:br>
              <a:rPr lang="es-MX" sz="2400" cap="none" dirty="0">
                <a:latin typeface="Arial" panose="020B0604020202020204" pitchFamily="34" charset="0"/>
                <a:cs typeface="Arial" panose="020B0604020202020204" pitchFamily="34" charset="0"/>
              </a:rPr>
            </a:br>
            <a:r>
              <a:rPr lang="es-MX" sz="2400" b="0" cap="none" dirty="0">
                <a:latin typeface="Arial" panose="020B0604020202020204" pitchFamily="34" charset="0"/>
                <a:cs typeface="Arial" panose="020B0604020202020204" pitchFamily="34" charset="0"/>
              </a:rPr>
              <a:t>Dos periodos procesales</a:t>
            </a:r>
            <a:br>
              <a:rPr lang="es-MX" sz="2400" b="0" cap="none" dirty="0">
                <a:latin typeface="Arial" panose="020B0604020202020204" pitchFamily="34" charset="0"/>
                <a:cs typeface="Arial" panose="020B0604020202020204" pitchFamily="34" charset="0"/>
              </a:rPr>
            </a:br>
            <a:br>
              <a:rPr lang="es-MX" sz="2400" b="0" cap="none" dirty="0">
                <a:latin typeface="Arial" panose="020B0604020202020204" pitchFamily="34" charset="0"/>
                <a:cs typeface="Arial" panose="020B0604020202020204" pitchFamily="34" charset="0"/>
              </a:rPr>
            </a:br>
            <a:r>
              <a:rPr lang="es-MX" sz="2400" b="0" cap="none" dirty="0">
                <a:latin typeface="Arial" panose="020B0604020202020204" pitchFamily="34" charset="0"/>
                <a:cs typeface="Arial" panose="020B0604020202020204" pitchFamily="34" charset="0"/>
              </a:rPr>
              <a:t>(i) de definición de los presupuestos del juicio para dictar, si correspondiere, acumulativa y oralmente, los autos de enjuiciamiento y de citación a juicio</a:t>
            </a:r>
            <a:br>
              <a:rPr lang="es-MX" sz="2400" b="0" cap="none" dirty="0">
                <a:latin typeface="Arial" panose="020B0604020202020204" pitchFamily="34" charset="0"/>
                <a:cs typeface="Arial" panose="020B0604020202020204" pitchFamily="34" charset="0"/>
              </a:rPr>
            </a:br>
            <a:br>
              <a:rPr lang="es-MX" sz="2400" b="0" cap="none" dirty="0">
                <a:latin typeface="Arial" panose="020B0604020202020204" pitchFamily="34" charset="0"/>
                <a:cs typeface="Arial" panose="020B0604020202020204" pitchFamily="34" charset="0"/>
              </a:rPr>
            </a:br>
            <a:r>
              <a:rPr lang="es-MX" sz="2400" b="0" cap="none" dirty="0">
                <a:latin typeface="Arial" panose="020B0604020202020204" pitchFamily="34" charset="0"/>
                <a:cs typeface="Arial" panose="020B0604020202020204" pitchFamily="34" charset="0"/>
              </a:rPr>
              <a:t>(ii) de realización del juicio propiamente dicho.</a:t>
            </a:r>
            <a:br>
              <a:rPr lang="es-MX" sz="2400" b="0" cap="none" dirty="0">
                <a:latin typeface="Arial" panose="020B0604020202020204" pitchFamily="34" charset="0"/>
                <a:cs typeface="Arial" panose="020B0604020202020204" pitchFamily="34" charset="0"/>
              </a:rPr>
            </a:br>
            <a:endParaRPr lang="es-E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32620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908720"/>
            <a:ext cx="8964488" cy="5112568"/>
          </a:xfrm>
          <a:prstGeom prst="rect">
            <a:avLst/>
          </a:prstGeom>
          <a:noFill/>
        </p:spPr>
        <p:txBody>
          <a:bodyPr wrap="square" rtlCol="0">
            <a:noAutofit/>
          </a:bodyPr>
          <a:lstStyle/>
          <a:p>
            <a:r>
              <a:rPr lang="es-ES" sz="2400" dirty="0">
                <a:solidFill>
                  <a:prstClr val="black"/>
                </a:solidFill>
                <a:latin typeface="Arial" panose="020B0604020202020204" pitchFamily="34" charset="0"/>
                <a:cs typeface="Arial" panose="020B0604020202020204" pitchFamily="34" charset="0"/>
              </a:rPr>
              <a:t>Las partes deben contribuir en la presentación de sus órganos de prueba</a:t>
            </a:r>
          </a:p>
          <a:p>
            <a:endParaRPr lang="es-ES" sz="2400" dirty="0">
              <a:solidFill>
                <a:prstClr val="black"/>
              </a:solidFill>
              <a:latin typeface="Arial" panose="020B0604020202020204" pitchFamily="34" charset="0"/>
              <a:cs typeface="Arial" panose="020B0604020202020204" pitchFamily="34" charset="0"/>
            </a:endParaRPr>
          </a:p>
          <a:p>
            <a:r>
              <a:rPr lang="es-ES" sz="2400" dirty="0">
                <a:solidFill>
                  <a:prstClr val="black"/>
                </a:solidFill>
                <a:latin typeface="Arial" panose="020B0604020202020204" pitchFamily="34" charset="0"/>
                <a:cs typeface="Arial" panose="020B0604020202020204" pitchFamily="34" charset="0"/>
              </a:rPr>
              <a:t>El juez también debe convocarlos a juicio, siendo un proceso inmediato donde se cuestiona la afectación al derecho a la prueba es imprescindible hacer todos los esfuerzos por traerlos a juicio. </a:t>
            </a:r>
          </a:p>
          <a:p>
            <a:endParaRPr lang="es-ES" sz="2400" dirty="0">
              <a:solidFill>
                <a:prstClr val="black"/>
              </a:solidFill>
              <a:latin typeface="Arial" panose="020B0604020202020204" pitchFamily="34" charset="0"/>
              <a:cs typeface="Arial" panose="020B0604020202020204" pitchFamily="34" charset="0"/>
            </a:endParaRPr>
          </a:p>
          <a:p>
            <a:r>
              <a:rPr lang="es-ES" sz="2400" dirty="0">
                <a:solidFill>
                  <a:prstClr val="black"/>
                </a:solidFill>
                <a:latin typeface="Arial" panose="020B0604020202020204" pitchFamily="34" charset="0"/>
                <a:cs typeface="Arial" panose="020B0604020202020204" pitchFamily="34" charset="0"/>
              </a:rPr>
              <a:t>Se ha derogado por el Dec. Leg. 1307 que debe prescindirse de las pruebas si las partes no los presentan.</a:t>
            </a:r>
          </a:p>
        </p:txBody>
      </p:sp>
      <p:sp>
        <p:nvSpPr>
          <p:cNvPr id="9" name="Title 8"/>
          <p:cNvSpPr>
            <a:spLocks noGrp="1"/>
          </p:cNvSpPr>
          <p:nvPr>
            <p:ph type="title"/>
          </p:nvPr>
        </p:nvSpPr>
        <p:spPr/>
        <p:txBody>
          <a:bodyPr>
            <a:normAutofit/>
          </a:bodyPr>
          <a:lstStyle/>
          <a:p>
            <a:r>
              <a:rPr lang="es-ES" b="1" dirty="0">
                <a:latin typeface="+mn-lt"/>
              </a:rPr>
              <a:t>ACTUACION PROBATORIA	</a:t>
            </a:r>
            <a:endParaRPr lang="es-ES" dirty="0">
              <a:latin typeface="+mn-lt"/>
            </a:endParaRPr>
          </a:p>
        </p:txBody>
      </p:sp>
    </p:spTree>
    <p:extLst>
      <p:ext uri="{BB962C8B-B14F-4D97-AF65-F5344CB8AC3E}">
        <p14:creationId xmlns:p14="http://schemas.microsoft.com/office/powerpoint/2010/main" val="349585448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1295400"/>
            <a:ext cx="4330824" cy="3357736"/>
          </a:xfrm>
          <a:prstGeom prst="rect">
            <a:avLst/>
          </a:prstGeom>
          <a:noFill/>
        </p:spPr>
        <p:txBody>
          <a:bodyPr wrap="square" rtlCol="0" anchor="ctr">
            <a:noAutofit/>
          </a:bodyPr>
          <a:lstStyle/>
          <a:p>
            <a:r>
              <a:rPr lang="es-PE" sz="2400" dirty="0">
                <a:effectLst/>
                <a:latin typeface="Arial" panose="020B0604020202020204" pitchFamily="34" charset="0"/>
                <a:ea typeface="Times New Roman" panose="02020603050405020304" pitchFamily="18" charset="0"/>
              </a:rPr>
              <a:t>Si se circunscribe </a:t>
            </a:r>
            <a:r>
              <a:rPr lang="es-PE" sz="2400" b="1" dirty="0">
                <a:effectLst/>
                <a:latin typeface="Arial" panose="020B0604020202020204" pitchFamily="34" charset="0"/>
                <a:ea typeface="Times New Roman" panose="02020603050405020304" pitchFamily="18" charset="0"/>
              </a:rPr>
              <a:t>a los delitos evidentes y a los supuestos de investigación simple</a:t>
            </a:r>
            <a:r>
              <a:rPr lang="es-PE" sz="2400" dirty="0">
                <a:effectLst/>
                <a:latin typeface="Arial" panose="020B0604020202020204" pitchFamily="34" charset="0"/>
                <a:ea typeface="Times New Roman" panose="02020603050405020304" pitchFamily="18" charset="0"/>
              </a:rPr>
              <a:t> o sencilla </a:t>
            </a:r>
            <a:r>
              <a:rPr lang="es-PE" sz="2400" b="1" dirty="0">
                <a:effectLst/>
                <a:latin typeface="Arial" panose="020B0604020202020204" pitchFamily="34" charset="0"/>
                <a:ea typeface="Times New Roman" panose="02020603050405020304" pitchFamily="18" charset="0"/>
              </a:rPr>
              <a:t>no afectan </a:t>
            </a:r>
            <a:r>
              <a:rPr lang="es-PE" sz="2400" dirty="0">
                <a:effectLst/>
                <a:latin typeface="Arial" panose="020B0604020202020204" pitchFamily="34" charset="0"/>
                <a:ea typeface="Times New Roman" panose="02020603050405020304" pitchFamily="18" charset="0"/>
              </a:rPr>
              <a:t>el debido proceso, la tutela jurisdiccional y la defensa procesal.</a:t>
            </a:r>
            <a:endParaRPr lang="es-ES" sz="2400" b="1" dirty="0">
              <a:solidFill>
                <a:prstClr val="black">
                  <a:lumMod val="75000"/>
                  <a:lumOff val="25000"/>
                </a:prstClr>
              </a:solidFill>
            </a:endParaRPr>
          </a:p>
        </p:txBody>
      </p:sp>
      <p:sp>
        <p:nvSpPr>
          <p:cNvPr id="9" name="Title 8"/>
          <p:cNvSpPr>
            <a:spLocks noGrp="1"/>
          </p:cNvSpPr>
          <p:nvPr>
            <p:ph type="title"/>
          </p:nvPr>
        </p:nvSpPr>
        <p:spPr>
          <a:xfrm>
            <a:off x="434622" y="76200"/>
            <a:ext cx="6651978" cy="734291"/>
          </a:xfrm>
        </p:spPr>
        <p:txBody>
          <a:bodyPr anchor="b">
            <a:normAutofit fontScale="90000"/>
          </a:bodyPr>
          <a:lstStyle/>
          <a:p>
            <a:pPr lvl="0">
              <a:spcBef>
                <a:spcPts val="0"/>
              </a:spcBef>
            </a:pPr>
            <a:r>
              <a:rPr lang="es-ES" b="1" dirty="0">
                <a:solidFill>
                  <a:prstClr val="white"/>
                </a:solidFill>
                <a:ea typeface="+mn-ea"/>
                <a:cs typeface="+mn-cs"/>
              </a:rPr>
              <a:t>PROCESO INMEDIATO FABRICA DE CONDENAS</a:t>
            </a:r>
            <a:r>
              <a:rPr lang="en-US" b="1" dirty="0">
                <a:solidFill>
                  <a:prstClr val="white"/>
                </a:solidFill>
                <a:ea typeface="+mn-ea"/>
                <a:cs typeface="+mn-cs"/>
              </a:rPr>
              <a:t>?</a:t>
            </a:r>
            <a:endParaRPr lang="es-ES" dirty="0"/>
          </a:p>
        </p:txBody>
      </p:sp>
    </p:spTree>
    <p:custDataLst>
      <p:tags r:id="rId1"/>
    </p:custDataLst>
    <p:extLst>
      <p:ext uri="{BB962C8B-B14F-4D97-AF65-F5344CB8AC3E}">
        <p14:creationId xmlns:p14="http://schemas.microsoft.com/office/powerpoint/2010/main" val="827678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92022" y="1412776"/>
            <a:ext cx="6651978" cy="4536504"/>
          </a:xfrm>
          <a:prstGeom prst="rect">
            <a:avLst/>
          </a:prstGeom>
          <a:noFill/>
        </p:spPr>
        <p:txBody>
          <a:bodyPr wrap="square" rtlCol="0" anchor="ctr">
            <a:noAutofit/>
          </a:bodyPr>
          <a:lstStyle/>
          <a:p>
            <a:r>
              <a:rPr lang="es-PE" sz="2400" dirty="0">
                <a:effectLst/>
                <a:latin typeface="Arial" panose="020B0604020202020204" pitchFamily="34" charset="0"/>
                <a:ea typeface="Times New Roman" panose="02020603050405020304" pitchFamily="18" charset="0"/>
              </a:rPr>
              <a:t>No es un proceso configurado legalmente para condenar a los imputados. </a:t>
            </a:r>
          </a:p>
          <a:p>
            <a:endParaRPr lang="es-PE" sz="2400" dirty="0">
              <a:effectLst/>
              <a:latin typeface="Arial" panose="020B0604020202020204" pitchFamily="34" charset="0"/>
              <a:ea typeface="Times New Roman" panose="02020603050405020304" pitchFamily="18" charset="0"/>
            </a:endParaRPr>
          </a:p>
          <a:p>
            <a:r>
              <a:rPr lang="es-PE" sz="2400" dirty="0">
                <a:latin typeface="Arial" panose="020B0604020202020204" pitchFamily="34" charset="0"/>
                <a:ea typeface="Times New Roman" panose="02020603050405020304" pitchFamily="18" charset="0"/>
              </a:rPr>
              <a:t>L</a:t>
            </a:r>
            <a:r>
              <a:rPr lang="es-PE" sz="2400" dirty="0">
                <a:effectLst/>
                <a:latin typeface="Arial" panose="020B0604020202020204" pitchFamily="34" charset="0"/>
                <a:ea typeface="Times New Roman" panose="02020603050405020304" pitchFamily="18" charset="0"/>
              </a:rPr>
              <a:t>as audiencias de incoación y de juicio permite esclarecer probatoriamente el hecho punible con pleno cumplimiento de los principios de contradicción, igualdad, publicidad, inmediación y oralidad. </a:t>
            </a:r>
          </a:p>
          <a:p>
            <a:endParaRPr lang="es-PE" sz="2400" dirty="0">
              <a:latin typeface="Arial" panose="020B0604020202020204" pitchFamily="34" charset="0"/>
              <a:ea typeface="Times New Roman" panose="02020603050405020304" pitchFamily="18" charset="0"/>
            </a:endParaRPr>
          </a:p>
          <a:p>
            <a:r>
              <a:rPr lang="es-PE" sz="2400" dirty="0">
                <a:effectLst/>
                <a:latin typeface="Arial" panose="020B0604020202020204" pitchFamily="34" charset="0"/>
                <a:ea typeface="Times New Roman" panose="02020603050405020304" pitchFamily="18" charset="0"/>
              </a:rPr>
              <a:t>No es, pues, un proceso “ofensivo” tendente a condenar irremediablemente al imputado.</a:t>
            </a:r>
          </a:p>
          <a:p>
            <a:r>
              <a:rPr lang="es-PE" sz="2400" b="1" dirty="0">
                <a:solidFill>
                  <a:prstClr val="black"/>
                </a:solidFill>
                <a:latin typeface="Arial" panose="020B0604020202020204" pitchFamily="34" charset="0"/>
              </a:rPr>
              <a:t>Considerando decimo tercero</a:t>
            </a:r>
            <a:endParaRPr lang="es-ES" sz="2400" b="1" dirty="0">
              <a:solidFill>
                <a:prstClr val="black"/>
              </a:solidFill>
            </a:endParaRPr>
          </a:p>
        </p:txBody>
      </p:sp>
      <p:sp>
        <p:nvSpPr>
          <p:cNvPr id="9" name="Title 8"/>
          <p:cNvSpPr>
            <a:spLocks noGrp="1"/>
          </p:cNvSpPr>
          <p:nvPr>
            <p:ph type="title"/>
          </p:nvPr>
        </p:nvSpPr>
        <p:spPr>
          <a:xfrm>
            <a:off x="434622" y="76200"/>
            <a:ext cx="6651978" cy="734291"/>
          </a:xfrm>
        </p:spPr>
        <p:txBody>
          <a:bodyPr anchor="b">
            <a:normAutofit fontScale="90000"/>
          </a:bodyPr>
          <a:lstStyle/>
          <a:p>
            <a:pPr lvl="0">
              <a:spcBef>
                <a:spcPts val="0"/>
              </a:spcBef>
            </a:pPr>
            <a:r>
              <a:rPr lang="es-ES" b="1" dirty="0">
                <a:solidFill>
                  <a:prstClr val="white"/>
                </a:solidFill>
                <a:ea typeface="+mn-ea"/>
                <a:cs typeface="+mn-cs"/>
              </a:rPr>
              <a:t>PROCESO INMEDIATO FABRICA DE CONDENAS</a:t>
            </a:r>
            <a:r>
              <a:rPr lang="en-US" b="1" dirty="0">
                <a:solidFill>
                  <a:prstClr val="white"/>
                </a:solidFill>
                <a:ea typeface="+mn-ea"/>
                <a:cs typeface="+mn-cs"/>
              </a:rPr>
              <a:t>?</a:t>
            </a:r>
            <a:endParaRPr lang="es-ES" dirty="0"/>
          </a:p>
        </p:txBody>
      </p:sp>
    </p:spTree>
    <p:custDataLst>
      <p:tags r:id="rId1"/>
    </p:custDataLst>
    <p:extLst>
      <p:ext uri="{BB962C8B-B14F-4D97-AF65-F5344CB8AC3E}">
        <p14:creationId xmlns:p14="http://schemas.microsoft.com/office/powerpoint/2010/main" val="886618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r>
              <a:rPr lang="es-ES" sz="3000" dirty="0">
                <a:solidFill>
                  <a:prstClr val="black"/>
                </a:solidFill>
              </a:rPr>
              <a:t>Se estableció por razones de política criminal e impulsar descarga procesal. Exp. Motivos Dec. Leg. 1194</a:t>
            </a:r>
          </a:p>
          <a:p>
            <a:pPr algn="just"/>
            <a:endParaRPr lang="es-ES" sz="3000" dirty="0">
              <a:solidFill>
                <a:prstClr val="black"/>
              </a:solidFill>
            </a:endParaRPr>
          </a:p>
          <a:p>
            <a:pPr algn="just"/>
            <a:r>
              <a:rPr lang="es-ES" sz="3000" dirty="0">
                <a:solidFill>
                  <a:prstClr val="black"/>
                </a:solidFill>
              </a:rPr>
              <a:t>Pero deben pasar por el filtro de simplicidad y prueba evidente</a:t>
            </a:r>
          </a:p>
          <a:p>
            <a:pPr algn="just"/>
            <a:endParaRPr lang="es-ES" sz="3000" dirty="0">
              <a:solidFill>
                <a:prstClr val="black"/>
              </a:solidFill>
            </a:endParaRPr>
          </a:p>
          <a:p>
            <a:pPr algn="just"/>
            <a:r>
              <a:rPr lang="es-ES" sz="3000" b="1" dirty="0">
                <a:solidFill>
                  <a:prstClr val="black"/>
                </a:solidFill>
              </a:rPr>
              <a:t>Considerando decimoquinto</a:t>
            </a: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s-ES" sz="2400" b="1" spc="-150" dirty="0">
                <a:solidFill>
                  <a:srgbClr val="002060"/>
                </a:solidFill>
                <a:latin typeface="Arial" pitchFamily="34" charset="0"/>
                <a:cs typeface="Arial" pitchFamily="34" charset="0"/>
              </a:rPr>
              <a:t>DELITOS DE CONDUCCIÓN EN ESTADO DE EBRIEDAD Y OMISION A LA ASISTENCIA FAMILIAR</a:t>
            </a:r>
          </a:p>
        </p:txBody>
      </p:sp>
    </p:spTree>
    <p:extLst>
      <p:ext uri="{BB962C8B-B14F-4D97-AF65-F5344CB8AC3E}">
        <p14:creationId xmlns:p14="http://schemas.microsoft.com/office/powerpoint/2010/main" val="9249094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992354"/>
            <a:ext cx="6068598" cy="3956926"/>
          </a:xfrm>
        </p:spPr>
        <p:txBody>
          <a:bodyPr>
            <a:noAutofit/>
          </a:bodyPr>
          <a:lstStyle/>
          <a:p>
            <a:pPr>
              <a:lnSpc>
                <a:spcPct val="115000"/>
              </a:lnSpc>
              <a:spcAft>
                <a:spcPts val="1000"/>
              </a:spcAft>
            </a:pPr>
            <a:r>
              <a:rPr lang="es-PE" sz="1800" dirty="0">
                <a:effectLst/>
                <a:latin typeface="Arial" panose="020B0604020202020204" pitchFamily="34" charset="0"/>
                <a:ea typeface="Times New Roman" panose="02020603050405020304" pitchFamily="18" charset="0"/>
                <a:cs typeface="Times New Roman" panose="02020603050405020304" pitchFamily="18" charset="0"/>
              </a:rPr>
              <a:t>Se desarrolla en consecuencia, una actividad probatoria reducida, a partir de la noción de “evidencia delictiva”; lo que demanda, aunque a nivel secundario pero siempre presente, una relación determinada entre delito objeto de persecución y conminación penal.</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569660"/>
          </a:xfrm>
          <a:prstGeom prst="rect">
            <a:avLst/>
          </a:prstGeom>
          <a:noFill/>
        </p:spPr>
        <p:txBody>
          <a:bodyPr wrap="square" rtlCol="0">
            <a:spAutoFit/>
          </a:bodyPr>
          <a:lstStyle/>
          <a:p>
            <a:r>
              <a:rPr lang="es-ES" sz="24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122570880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r>
              <a:rPr lang="es-PE" sz="3000" dirty="0">
                <a:solidFill>
                  <a:prstClr val="black"/>
                </a:solidFill>
              </a:rPr>
              <a:t>Si hay flagrancia con detenido debe solicitar el inicio del processo immediato luego de vencido el plazo de 24 horas o 15 en caso de delitos como TID, Terrorismo.</a:t>
            </a:r>
          </a:p>
          <a:p>
            <a:pPr algn="just"/>
            <a:endParaRPr lang="es-PE" sz="3000" dirty="0">
              <a:solidFill>
                <a:prstClr val="black"/>
              </a:solidFill>
            </a:endParaRPr>
          </a:p>
          <a:p>
            <a:pPr algn="just"/>
            <a:r>
              <a:rPr lang="es-PE" sz="3000" dirty="0">
                <a:solidFill>
                  <a:prstClr val="black"/>
                </a:solidFill>
              </a:rPr>
              <a:t>Si es delito menor puede aplicar principio de oportunidad</a:t>
            </a: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s-419" sz="2400" b="1" dirty="0"/>
              <a:t>OBLIGATORIDAD DE REQUERIR PROCESO INMEDIATO AL MP</a:t>
            </a:r>
            <a:endParaRPr lang="es-ES" sz="2400" b="1" spc="-1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2503943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r>
              <a:rPr lang="es-PE" sz="3000" dirty="0">
                <a:solidFill>
                  <a:prstClr val="black"/>
                </a:solidFill>
              </a:rPr>
              <a:t>Si se dan los presupuestos materiales el Fiscal tiene el deber de solicitar proceso immediato</a:t>
            </a:r>
          </a:p>
          <a:p>
            <a:pPr algn="just"/>
            <a:endParaRPr lang="es-PE" sz="3000" dirty="0">
              <a:solidFill>
                <a:prstClr val="black"/>
              </a:solidFill>
            </a:endParaRPr>
          </a:p>
          <a:p>
            <a:pPr algn="just"/>
            <a:r>
              <a:rPr lang="es-PE" sz="3000" dirty="0">
                <a:solidFill>
                  <a:prstClr val="black"/>
                </a:solidFill>
              </a:rPr>
              <a:t>Si no lo hace irrazonablemente, esto genera responsabilidad </a:t>
            </a:r>
            <a:r>
              <a:rPr lang="es-PE" sz="3000" dirty="0" err="1">
                <a:solidFill>
                  <a:prstClr val="black"/>
                </a:solidFill>
              </a:rPr>
              <a:t>functional</a:t>
            </a:r>
            <a:r>
              <a:rPr lang="es-PE" sz="3000" dirty="0">
                <a:solidFill>
                  <a:prstClr val="black"/>
                </a:solidFill>
              </a:rPr>
              <a:t>, nunca penal</a:t>
            </a:r>
          </a:p>
          <a:p>
            <a:pPr algn="just"/>
            <a:endParaRPr lang="en-US" sz="3000" dirty="0">
              <a:solidFill>
                <a:prstClr val="black"/>
              </a:solidFill>
            </a:endParaRP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s-419" sz="2400" b="1" dirty="0"/>
              <a:t>OBLIGATORIDAD DE REQUERIR PROCESO INMEDIATO AL MP</a:t>
            </a:r>
            <a:endParaRPr lang="es-ES" sz="2400" b="1" spc="-1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59312630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216890"/>
            <a:ext cx="8759572" cy="4424220"/>
          </a:xfrm>
          <a:prstGeom prst="rect">
            <a:avLst/>
          </a:prstGeom>
          <a:noFill/>
        </p:spPr>
        <p:txBody>
          <a:bodyPr wrap="square" lIns="91440" rtlCol="0">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La flagrancia delictiva, no es el único presupuesto material de la evidencia delictiva, también se encuentran los presupuestos de confesión y de delito evidente. </a:t>
            </a: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En estos últimos, el párrafo final, del artículo 447 CPP dispone que el requerimiento de incoación del procedimiento inmediato se presenta luego de culminar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la sub fase de diligencias preliminares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(artículo 330 CPP)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–claro está, si se dan los requisitos para su instauración– o, en su defecto, antes de los treinta días de formalizada la investigación preparatoria.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n-US" sz="2400" b="1" spc="-150" dirty="0">
                <a:solidFill>
                  <a:srgbClr val="002060"/>
                </a:solidFill>
                <a:latin typeface="Arial" pitchFamily="34" charset="0"/>
                <a:cs typeface="Arial" pitchFamily="34" charset="0"/>
              </a:rPr>
              <a:t>SUPUESTO DE CONFESION Y DELITO EVIDENTE</a:t>
            </a:r>
            <a:endParaRPr lang="es-ES" sz="2400" b="1" spc="-1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3499426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Las diligencias de averiguación fiscal, como paso inevitable al requerimiento de procedimiento inmediato, desde luego, tendrán lugar cuando a final de cuentas se superen los defectos de la intervención en flagrancia.</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n-US" sz="2400" b="1" spc="-150" dirty="0">
                <a:solidFill>
                  <a:srgbClr val="002060"/>
                </a:solidFill>
                <a:latin typeface="Arial" pitchFamily="34" charset="0"/>
                <a:cs typeface="Arial" pitchFamily="34" charset="0"/>
              </a:rPr>
              <a:t>SUPUESTO DE CONFESION Y DELITO EVIDENTE</a:t>
            </a:r>
            <a:endParaRPr lang="es-ES" sz="2400" b="1" spc="-1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980354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Se presente con toda claridad una confesión corroborada o se consolide y/o superen omisiones o defectos en actos de investigación, que dan lugar a un delito evidente; a consecuencia de lo cual no se requiere de nuevos o distintos actos de investigación, siempre que ello no importe una restricción irrazonable del derecho de probar de las </a:t>
            </a:r>
            <a:r>
              <a:rPr lang="es-PE" sz="2400" dirty="0" err="1">
                <a:effectLst/>
                <a:latin typeface="Arial" panose="020B0604020202020204" pitchFamily="34" charset="0"/>
                <a:ea typeface="Times New Roman" panose="02020603050405020304" pitchFamily="18" charset="0"/>
                <a:cs typeface="Times New Roman" panose="02020603050405020304" pitchFamily="18" charset="0"/>
              </a:rPr>
              <a:t>copartes</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 o de las contrapartes.</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n-US" sz="2400" b="1" spc="-150" dirty="0">
                <a:solidFill>
                  <a:srgbClr val="002060"/>
                </a:solidFill>
                <a:latin typeface="Arial" pitchFamily="34" charset="0"/>
                <a:cs typeface="Arial" pitchFamily="34" charset="0"/>
              </a:rPr>
              <a:t>SUPUESTO DE CONFESION Y DELITO EVIDENTE</a:t>
            </a:r>
            <a:endParaRPr lang="es-ES" sz="2400" b="1" spc="-1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77618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El artículo 447 CPP estipula dos momentos procesales para la solicitud de incoación del proceso inmediato. </a:t>
            </a:r>
            <a:br>
              <a:rPr lang="es-PE" sz="2400" dirty="0"/>
            </a:br>
            <a:br>
              <a:rPr lang="es-PE" sz="2400" dirty="0"/>
            </a:br>
            <a:r>
              <a:rPr lang="es-PE" sz="2400" dirty="0"/>
              <a:t>El primer momento está circunscripto al delito flagrante –artículo 446, literal a) del apartado 1, CPP– y siempre que el imputado se encuentra sujeto materialmente a una detención efectiva –artículo 447, numeral 1) CPP–, supuesto en el que el Fiscal lo hará, si correspondiere claro está, a su término o vencimiento. </a:t>
            </a:r>
            <a:endParaRPr lang="es-ES" sz="2400" dirty="0"/>
          </a:p>
        </p:txBody>
      </p:sp>
    </p:spTree>
    <p:custDataLst>
      <p:tags r:id="rId1"/>
    </p:custDataLst>
    <p:extLst>
      <p:ext uri="{BB962C8B-B14F-4D97-AF65-F5344CB8AC3E}">
        <p14:creationId xmlns:p14="http://schemas.microsoft.com/office/powerpoint/2010/main" val="188510119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El segundo momento está referido </a:t>
            </a:r>
            <a:r>
              <a:rPr lang="es-PE" sz="2400" b="1" dirty="0"/>
              <a:t>al delito confeso y al delito evidente </a:t>
            </a:r>
            <a:r>
              <a:rPr lang="es-PE" sz="2400" dirty="0"/>
              <a:t>–artículo 446, literales b) y c) del apartado 1, CPP–, supuestos en los cuales el fiscal presentará el requerimiento de incoación de este proceso,  </a:t>
            </a:r>
            <a:r>
              <a:rPr lang="es-PE" sz="2400" b="1" dirty="0"/>
              <a:t>“…luego de culminar las diligencias preliminares o, en su defecto, antes de los treinta días de formalizada la investigación preparatoria…”.</a:t>
            </a:r>
            <a:endParaRPr lang="es-ES" sz="2400" b="1" dirty="0"/>
          </a:p>
        </p:txBody>
      </p:sp>
    </p:spTree>
    <p:custDataLst>
      <p:tags r:id="rId1"/>
    </p:custDataLst>
    <p:extLst>
      <p:ext uri="{BB962C8B-B14F-4D97-AF65-F5344CB8AC3E}">
        <p14:creationId xmlns:p14="http://schemas.microsoft.com/office/powerpoint/2010/main" val="364764341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FLAGRANCIA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El proceso inmediato por delito flagrante requiere que el imputado esté detenido y que no se necesite realizar, luego de las veinticuatro horas de detención, algún acto de investigación adicional o de confirmación ineludible. </a:t>
            </a:r>
            <a:endParaRPr lang="es-ES" sz="2400" dirty="0"/>
          </a:p>
        </p:txBody>
      </p:sp>
    </p:spTree>
    <p:custDataLst>
      <p:tags r:id="rId1"/>
    </p:custDataLst>
    <p:extLst>
      <p:ext uri="{BB962C8B-B14F-4D97-AF65-F5344CB8AC3E}">
        <p14:creationId xmlns:p14="http://schemas.microsoft.com/office/powerpoint/2010/main" val="375141005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FLAGRANCIA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En tal caso, el fiscal inmediatamente debe formular el requerimiento y el juez debe realizar la audiencia única de incoación del proceso inmediato dentro de las cuarenta y ocho horas siguientes a dicho requerimiento. </a:t>
            </a:r>
            <a:endParaRPr lang="es-ES" sz="2400" dirty="0"/>
          </a:p>
        </p:txBody>
      </p:sp>
    </p:spTree>
    <p:custDataLst>
      <p:tags r:id="rId1"/>
    </p:custDataLst>
    <p:extLst>
      <p:ext uri="{BB962C8B-B14F-4D97-AF65-F5344CB8AC3E}">
        <p14:creationId xmlns:p14="http://schemas.microsoft.com/office/powerpoint/2010/main" val="424323640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FLAGRANCIA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Es importante, a los efectos de garantizar el derecho de defensa –plazo razonable para que el imputado prepare su defensa: artículo IX, apartado 1), del Título Preliminar CPP– que ese plazo debe computarse, necesariamente, desde que el citado imputado es notificado efectivamente con el auto de citación a la referida audiencia. </a:t>
            </a:r>
            <a:endParaRPr lang="es-ES" sz="2400" dirty="0"/>
          </a:p>
        </p:txBody>
      </p:sp>
    </p:spTree>
    <p:custDataLst>
      <p:tags r:id="rId1"/>
    </p:custDataLst>
    <p:extLst>
      <p:ext uri="{BB962C8B-B14F-4D97-AF65-F5344CB8AC3E}">
        <p14:creationId xmlns:p14="http://schemas.microsoft.com/office/powerpoint/2010/main" val="265476000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992354"/>
            <a:ext cx="6068598" cy="3956926"/>
          </a:xfrm>
        </p:spPr>
        <p:txBody>
          <a:bodyPr>
            <a:noAutofit/>
          </a:bodyPr>
          <a:lstStyle/>
          <a:p>
            <a:pPr algn="just">
              <a:lnSpc>
                <a:spcPct val="115000"/>
              </a:lnSpc>
              <a:spcAft>
                <a:spcPts val="1000"/>
              </a:spcAft>
            </a:pPr>
            <a:r>
              <a:rPr lang="es-PE" sz="1800" dirty="0">
                <a:effectLst/>
                <a:latin typeface="Arial" panose="020B0604020202020204" pitchFamily="34" charset="0"/>
                <a:ea typeface="Times New Roman" panose="02020603050405020304" pitchFamily="18" charset="0"/>
                <a:cs typeface="Times New Roman" panose="02020603050405020304" pitchFamily="18" charset="0"/>
              </a:rPr>
              <a:t>Los presupuestos materiales o la naturaleza de su objeto: (i) de evidencia delictiva y (ii) de ausencia de complejidad o simplicidad, a los que se refiere el artículo 446, apartados 1) y 2), del CPP (Dec. Leg. 1194,), exigen una interpretación estricta de las normas habilitadoras de este proceso especial.</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015663"/>
          </a:xfrm>
          <a:prstGeom prst="rect">
            <a:avLst/>
          </a:prstGeom>
          <a:noFill/>
        </p:spPr>
        <p:txBody>
          <a:bodyPr wrap="square" rtlCol="0">
            <a:spAutoFit/>
          </a:bodyPr>
          <a:lstStyle/>
          <a:p>
            <a:r>
              <a:rPr lang="es-ES" sz="20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223310284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FLAGRANCIA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El imputado debe ser notificado del auto en referencia y del propio requerimiento fiscal; solo a partir de ese momento puede empezar a correr el plazo respectivo. </a:t>
            </a:r>
            <a:br>
              <a:rPr lang="es-PE" sz="2400" dirty="0"/>
            </a:br>
            <a:br>
              <a:rPr lang="es-PE" sz="2400" dirty="0"/>
            </a:br>
            <a:endParaRPr lang="es-ES" sz="2400" dirty="0"/>
          </a:p>
        </p:txBody>
      </p:sp>
    </p:spTree>
    <p:custDataLst>
      <p:tags r:id="rId1"/>
    </p:custDataLst>
    <p:extLst>
      <p:ext uri="{BB962C8B-B14F-4D97-AF65-F5344CB8AC3E}">
        <p14:creationId xmlns:p14="http://schemas.microsoft.com/office/powerpoint/2010/main" val="13831903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FLAGRANCIA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Conforme al artículo 8°, apartado dos, literal e), de la Convención Americana de Derechos Humanos, que exige que el imputado tenga un tiempo razonable para preparar su defensa, </a:t>
            </a:r>
            <a:r>
              <a:rPr lang="es-PE" sz="2400" b="1" dirty="0"/>
              <a:t>es posible que el juez, en atención a la entidad del delito atribuido y a las exigencias de la causa –para remover los obstáculos que impiden una defensa efectiva–, haga uso de la potestad de fijar un plazo judicial, distinto, pero siempre breve, para la realización de esa audiencia.</a:t>
            </a:r>
            <a:endParaRPr lang="es-ES" sz="2400" b="1" dirty="0"/>
          </a:p>
        </p:txBody>
      </p:sp>
    </p:spTree>
    <p:custDataLst>
      <p:tags r:id="rId1"/>
    </p:custDataLst>
    <p:extLst>
      <p:ext uri="{BB962C8B-B14F-4D97-AF65-F5344CB8AC3E}">
        <p14:creationId xmlns:p14="http://schemas.microsoft.com/office/powerpoint/2010/main" val="289564556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CONFESION O DELITO EVIDENTE</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Si se cumplen los supuestos de delito confeso o de delito evidente –en tanto en cuanto la meta de esclarecimiento no presente complejidad, no requiera de indagaciones dificultosas y los actos de investigación sean concluyentes o incontrovertibles–, que el fiscal inste el proceso inmediato dentro del plazo estipulado en el párrafo final del artículo 447° CPP.</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334700486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CONFESION O DELITO EVIDENTE</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En este último caso –literales b) y c) del apartado 1 del artículo 446° CPP– los plazos se extienden –se trata de los plazos para señalar fecha para la audiencia única de incoación del proceso. </a:t>
            </a:r>
            <a:endParaRPr lang="es-ES" sz="2400" dirty="0"/>
          </a:p>
        </p:txBody>
      </p:sp>
    </p:spTree>
    <p:custDataLst>
      <p:tags r:id="rId1"/>
    </p:custDataLst>
    <p:extLst>
      <p:ext uri="{BB962C8B-B14F-4D97-AF65-F5344CB8AC3E}">
        <p14:creationId xmlns:p14="http://schemas.microsoft.com/office/powerpoint/2010/main" val="93485176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CONFESION O DELITO EVIDENTE</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La audiencia única de incoación del proceso inmediato debe señalarse inmediatamente de presentado el requerimiento fiscal, notificarse a más tardar al día siguiente hábil y realizarse dentro de un plazo breve, siempre mayor de las 48 horas siguientes a la presentación del requerimiento fiscal –que es el plazo para el delito flagrante– y no mayor de cinco días a la recepción por el Juzgado del citado requerimiento fiscal –que es la mitad del plazo fijado para el juicio oral (artículo 355°.1, CPP)</a:t>
            </a:r>
            <a:endParaRPr lang="es-ES" sz="2400" dirty="0"/>
          </a:p>
        </p:txBody>
      </p:sp>
    </p:spTree>
    <p:custDataLst>
      <p:tags r:id="rId1"/>
    </p:custDataLst>
    <p:extLst>
      <p:ext uri="{BB962C8B-B14F-4D97-AF65-F5344CB8AC3E}">
        <p14:creationId xmlns:p14="http://schemas.microsoft.com/office/powerpoint/2010/main" val="160057023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OPORTUNIDAD PROCESAL DE LA INCOACIÓN DEL PROCESO INMEDIATO POR CONFESION O DELITO EVIDENTE</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O según los casos, vinculados a la causa en concreto, otro plazo judicial, siempre menor a la norma antes mencionada.</a:t>
            </a:r>
            <a:br>
              <a:rPr lang="es-ES" sz="2400" dirty="0"/>
            </a:br>
            <a:r>
              <a:rPr lang="es-PE" sz="2400" dirty="0"/>
              <a:t> </a:t>
            </a:r>
            <a:br>
              <a:rPr lang="es-ES" sz="2400" dirty="0"/>
            </a:br>
            <a:r>
              <a:rPr lang="es-PE" sz="2400" dirty="0"/>
              <a:t>Se entiende, en todos los casos, que el requerimiento fiscal </a:t>
            </a:r>
            <a:r>
              <a:rPr lang="es-PE" sz="2400" b="1" dirty="0"/>
              <a:t>debe indicar los domicilios procesales de quienes se hubieran personado en la causa, a los efectos de las notificaciones correspondientes.</a:t>
            </a:r>
            <a:endParaRPr lang="es-ES" sz="2400" b="1" dirty="0"/>
          </a:p>
        </p:txBody>
      </p:sp>
    </p:spTree>
    <p:custDataLst>
      <p:tags r:id="rId1"/>
    </p:custDataLst>
    <p:extLst>
      <p:ext uri="{BB962C8B-B14F-4D97-AF65-F5344CB8AC3E}">
        <p14:creationId xmlns:p14="http://schemas.microsoft.com/office/powerpoint/2010/main" val="241028910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AUDIENCIA DE JUICIO INMEDIATO. JUEZ COMPETENTE</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el Juez penal es el competente funcional para realizar la audiencia única de juicio inmediato. </a:t>
            </a:r>
            <a:br>
              <a:rPr lang="es-PE" sz="2400" dirty="0"/>
            </a:br>
            <a:br>
              <a:rPr lang="es-PE" sz="2400" dirty="0"/>
            </a:br>
            <a:r>
              <a:rPr lang="es-PE" sz="2400" dirty="0"/>
              <a:t>Una vez que recibe el expediente por el Juez de la investigación preparatoria, debe realizar la audiencia en un plazo que “… no debe exceder las setenta y dos horas desde su recepción, bajo responsabilidad funcional”.</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374378730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AUDIENCIA DE JUICIO INMEDIATO. JUEZ COMPETENTE</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Es de tener presente que se trata de otro Juez, al que se le remite la causa. </a:t>
            </a:r>
            <a:br>
              <a:rPr lang="es-PE" sz="2400" dirty="0"/>
            </a:br>
            <a:br>
              <a:rPr lang="es-PE" sz="2400" dirty="0"/>
            </a:br>
            <a:r>
              <a:rPr lang="es-PE" sz="2400" dirty="0"/>
              <a:t>Es de rigor asumir, primero, que debe dictar el auto de citación para la audiencia única de juicio inmediato; segundo, que la primera cuestión a dilucidar es la validez de la acusación  y, tercero, que el segundo periodo de la audiencia es, propiamente, la realización puntual del debate oral –ejecución de las pruebas y alegatos.</a:t>
            </a:r>
            <a:endParaRPr lang="es-ES" sz="2400" dirty="0"/>
          </a:p>
        </p:txBody>
      </p:sp>
    </p:spTree>
    <p:custDataLst>
      <p:tags r:id="rId1"/>
    </p:custDataLst>
    <p:extLst>
      <p:ext uri="{BB962C8B-B14F-4D97-AF65-F5344CB8AC3E}">
        <p14:creationId xmlns:p14="http://schemas.microsoft.com/office/powerpoint/2010/main" val="235541337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AUDIENCIA DE JUICIO INMEDIATO. JUEZ COMPETENTE</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132856"/>
            <a:ext cx="7745288" cy="3495439"/>
          </a:xfrm>
        </p:spPr>
        <p:txBody>
          <a:bodyPr wrap="square" tIns="0" bIns="0" anchor="t" anchorCtr="0">
            <a:noAutofit/>
          </a:bodyPr>
          <a:lstStyle/>
          <a:p>
            <a:r>
              <a:rPr lang="es-PE" sz="2400" b="1" dirty="0"/>
              <a:t>En este sentido el plazo de setenta y dos horas debe computarse a partir de la admisión y notificación del auto de citación dictado por el Juez Penal. </a:t>
            </a:r>
            <a:br>
              <a:rPr lang="es-PE" sz="2400" b="1" dirty="0"/>
            </a:br>
            <a:br>
              <a:rPr lang="es-PE" sz="2400" dirty="0"/>
            </a:br>
            <a:endParaRPr lang="es-ES" sz="2400" dirty="0"/>
          </a:p>
        </p:txBody>
      </p:sp>
    </p:spTree>
    <p:custDataLst>
      <p:tags r:id="rId1"/>
    </p:custDataLst>
    <p:extLst>
      <p:ext uri="{BB962C8B-B14F-4D97-AF65-F5344CB8AC3E}">
        <p14:creationId xmlns:p14="http://schemas.microsoft.com/office/powerpoint/2010/main" val="242327970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AUDIENCIA DE JUICIO INMEDIATO. JUEZ COMPETENTE</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Es claro que el auto debe emitirse inmediatamente de recibida la causa y notificarse en el día o, a más tardar, al día siguiente; y, </a:t>
            </a:r>
            <a:r>
              <a:rPr lang="es-PE" sz="2400" b="1" dirty="0"/>
              <a:t>es a partir de la notificación que empieza a correr las setenta y dos horas. </a:t>
            </a:r>
            <a:br>
              <a:rPr lang="es-PE" sz="2400" b="1" dirty="0"/>
            </a:br>
            <a:br>
              <a:rPr lang="es-PE" sz="2400" dirty="0"/>
            </a:br>
            <a:r>
              <a:rPr lang="es-PE" sz="2400" dirty="0"/>
              <a:t>Entender ese cómputo de otra forma vulnera la garantía de defensa en juicio pues el imputado tendría un tiempo irrazonablemente reducido para preparar su defensa.</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106251489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992354"/>
            <a:ext cx="6068598" cy="3956926"/>
          </a:xfrm>
        </p:spPr>
        <p:txBody>
          <a:bodyPr>
            <a:noAutofit/>
          </a:bodyPr>
          <a:lstStyle/>
          <a:p>
            <a:pPr algn="just">
              <a:lnSpc>
                <a:spcPct val="115000"/>
              </a:lnSpc>
              <a:spcAft>
                <a:spcPts val="1000"/>
              </a:spcAft>
            </a:pPr>
            <a:r>
              <a:rPr lang="es-PE" sz="1800" dirty="0">
                <a:effectLst/>
                <a:latin typeface="Arial" panose="020B0604020202020204" pitchFamily="34" charset="0"/>
                <a:ea typeface="Times New Roman" panose="02020603050405020304" pitchFamily="18" charset="0"/>
                <a:cs typeface="Times New Roman" panose="02020603050405020304" pitchFamily="18" charset="0"/>
              </a:rPr>
              <a:t>el proceso inmediato, por ampararse en la simplificación procesal, reduce al mínimo indispensable –aunque no irrazonablemente– las garantías procesales de las partes, en especial las de defensa y tutela jurisdiccional de los imputados. Por consiguiente, en la medida que exista, con claridad y rotundidad, prueba evidente o evidencia delictiva y simplicidad, la vía del proceso inmediato estará legitimada constitucionalmente.</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015663"/>
          </a:xfrm>
          <a:prstGeom prst="rect">
            <a:avLst/>
          </a:prstGeom>
          <a:noFill/>
        </p:spPr>
        <p:txBody>
          <a:bodyPr wrap="square" rtlCol="0">
            <a:spAutoFit/>
          </a:bodyPr>
          <a:lstStyle/>
          <a:p>
            <a:r>
              <a:rPr lang="es-ES" sz="20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68634546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EL PROCESO INMEDIATO Y EL EJERCICIO DEL DERECHO DE DEFENSA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Dictado el auto de incoación que es oral y se profiere en la misma audiencia, debe figurar en el acta, sin perjuicio de su registro audiovisual o por un medio técnico (artículos 120 y 361, en lo pertinente, CPP)–, en virtud de los principios de concentración y de aceleramiento procesales, corresponde al fiscal que, dentro del plazo de veinticuatro horas, emita la acusación escrita correspondiente, hecho lo cual el juez de la Investigación Preparatoria remitirá las actuaciones al juez Penal competente.</a:t>
            </a:r>
            <a:endParaRPr lang="es-ES" sz="2400" dirty="0"/>
          </a:p>
        </p:txBody>
      </p:sp>
    </p:spTree>
    <p:custDataLst>
      <p:tags r:id="rId1"/>
    </p:custDataLst>
    <p:extLst>
      <p:ext uri="{BB962C8B-B14F-4D97-AF65-F5344CB8AC3E}">
        <p14:creationId xmlns:p14="http://schemas.microsoft.com/office/powerpoint/2010/main" val="231409968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EL PROCESO INMEDIATO Y EL EJERCICIO DEL DERECHO DE DEFENSA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b="1" dirty="0"/>
              <a:t>En cuanto a la audiencia de juicio inmediato</a:t>
            </a:r>
            <a:br>
              <a:rPr lang="es-PE" sz="2400" b="1" dirty="0"/>
            </a:br>
            <a:br>
              <a:rPr lang="es-PE" sz="2400" b="1" dirty="0"/>
            </a:br>
            <a:r>
              <a:rPr lang="es-PE" sz="2400" dirty="0"/>
              <a:t>El primer período del enjuiciamiento consiste en la 1. D</a:t>
            </a:r>
            <a:r>
              <a:rPr lang="es-PE" sz="2400" b="1" dirty="0"/>
              <a:t>elimitación de los hechos y de las pruebas</a:t>
            </a:r>
            <a:br>
              <a:rPr lang="es-PE" sz="2400" b="1" dirty="0"/>
            </a:br>
            <a:r>
              <a:rPr lang="es-PE" sz="2400" dirty="0"/>
              <a:t>La dilucidación de todas las articulaciones tendentes a garantizar un enjuiciamiento concentrado en la cuestión de la culpabilidad y, de ser el caso, de la sanción penal,</a:t>
            </a:r>
            <a:br>
              <a:rPr lang="es-PE" sz="2400" dirty="0"/>
            </a:br>
            <a:endParaRPr lang="es-ES" sz="2400" dirty="0"/>
          </a:p>
        </p:txBody>
      </p:sp>
    </p:spTree>
    <p:custDataLst>
      <p:tags r:id="rId1"/>
    </p:custDataLst>
    <p:extLst>
      <p:ext uri="{BB962C8B-B14F-4D97-AF65-F5344CB8AC3E}">
        <p14:creationId xmlns:p14="http://schemas.microsoft.com/office/powerpoint/2010/main" val="54754887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EL PROCESO INMEDIATO Y EL EJERCICIO DEL DERECHO DE DEFENSA. JUICIO</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Además las consecuencias accesorias y reparación civil –decidir y superar todos aquellos presupuestos procesales o cuestiones procesales que impidan la celebración y definición del enjuiciamiento–. </a:t>
            </a:r>
            <a:br>
              <a:rPr lang="es-PE" sz="2400" dirty="0"/>
            </a:br>
            <a:br>
              <a:rPr lang="es-PE" sz="2400" dirty="0"/>
            </a:br>
            <a:r>
              <a:rPr lang="es-PE" sz="2400" b="1" dirty="0"/>
              <a:t>Este periodo culmina con la emisión acumulada de los autos de enjuiciamiento y de citación ajuicio.</a:t>
            </a:r>
            <a:br>
              <a:rPr lang="es-ES" sz="2400" b="1" dirty="0"/>
            </a:br>
            <a:endParaRPr lang="es-ES" sz="2400" dirty="0"/>
          </a:p>
        </p:txBody>
      </p:sp>
    </p:spTree>
    <p:custDataLst>
      <p:tags r:id="rId1"/>
    </p:custDataLst>
    <p:extLst>
      <p:ext uri="{BB962C8B-B14F-4D97-AF65-F5344CB8AC3E}">
        <p14:creationId xmlns:p14="http://schemas.microsoft.com/office/powerpoint/2010/main" val="61333821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EL PROCESO INMEDIATO Y EL EJERCICIO DEL DERECHO DE DEFENSA. JUICIO </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b="1" dirty="0"/>
              <a:t>El segundo período del enjuiciamiento consiste </a:t>
            </a:r>
            <a:r>
              <a:rPr lang="es-PE" sz="2400" dirty="0"/>
              <a:t>en la celebración del juicio. </a:t>
            </a:r>
            <a:br>
              <a:rPr lang="es-PE" sz="2400" dirty="0"/>
            </a:br>
            <a:br>
              <a:rPr lang="es-PE" sz="2400" dirty="0"/>
            </a:br>
            <a:r>
              <a:rPr lang="es-PE" sz="2400" dirty="0"/>
              <a:t>Se aplican las reglas del proceso común, con la condición de que esas reglas deben ser: “[…] compatibles con la naturaleza célere del proceso inmediato”, lo cual significa que las actuaciones probatorias e incidencias deben llevarse a cabo y dilucidarse en el menor tiempo posible y concentradamente.</a:t>
            </a:r>
            <a:endParaRPr lang="es-ES" sz="2400" dirty="0"/>
          </a:p>
        </p:txBody>
      </p:sp>
    </p:spTree>
    <p:custDataLst>
      <p:tags r:id="rId1"/>
    </p:custDataLst>
    <p:extLst>
      <p:ext uri="{BB962C8B-B14F-4D97-AF65-F5344CB8AC3E}">
        <p14:creationId xmlns:p14="http://schemas.microsoft.com/office/powerpoint/2010/main" val="197979733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EL PROCESO INMEDIATO Y EL EJERCICIO DEL DERECHO DE DEFENSA. JUICIO Y PRUEBA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 La regla general es la prevista en los artículos 356.2 y 360.2 CPP: el debate se realiza en un solo día y las sesiones sucesivas, sin perjuicio de las causas de suspensión –lógica excepcional–, se realizarán al día siguiente o subsiguiente (aunque la primera opción es la idónea para el juicio inmediato).</a:t>
            </a:r>
            <a:br>
              <a:rPr lang="es-ES" sz="2400"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23700686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EL PROCESO INMEDIATO Y EL EJERCICIO DEL DERECHO DE DEFENSA. JUICIO Y PRUEBA</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Por las lógicas de evidencia delictiva y de simplicidad procesal, condicionantes del proceso inmediato, desde ya han determinado una causa </a:t>
            </a:r>
            <a:r>
              <a:rPr lang="es-PE" sz="2400" b="1" dirty="0"/>
              <a:t>en que las exigencias de esclarecimiento ulterior son mínimas</a:t>
            </a:r>
            <a:r>
              <a:rPr lang="es-PE" sz="2400" dirty="0"/>
              <a:t>, cabe entender que las solicitudes probatorias del imputado han de tener ese carácter de pruebas indispensables para enervar la prueba de cargo de la Fiscalía, también limitada a las lógicas de evidencia delictiva, de las que partió su requerimiento de incoación del proceso inmediato. </a:t>
            </a:r>
            <a:endParaRPr lang="es-ES" sz="2400" dirty="0"/>
          </a:p>
        </p:txBody>
      </p:sp>
    </p:spTree>
    <p:custDataLst>
      <p:tags r:id="rId1"/>
    </p:custDataLst>
    <p:extLst>
      <p:ext uri="{BB962C8B-B14F-4D97-AF65-F5344CB8AC3E}">
        <p14:creationId xmlns:p14="http://schemas.microsoft.com/office/powerpoint/2010/main" val="28879012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JUICIO Y </a:t>
            </a:r>
            <a:r>
              <a:rPr lang="es-PE" sz="2400" b="1" dirty="0">
                <a:latin typeface="Arial" panose="020B0604020202020204" pitchFamily="34" charset="0"/>
                <a:ea typeface="Times New Roman" panose="02020603050405020304" pitchFamily="18" charset="0"/>
                <a:cs typeface="Times New Roman" panose="02020603050405020304" pitchFamily="18" charset="0"/>
              </a:rPr>
              <a:t>DEBATE PROBATORIO</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En todo caso, conforme con las prevenciones de los artículos 155.2, 352.5,b) y 373.1 y 2 CPP, se admitirán, según los casos, los medios de prueba que sean pertinentes, conducentes, útiles, necesarios, e posible actuación y no sobreabundantes.</a:t>
            </a:r>
            <a:br>
              <a:rPr lang="es-ES" sz="2400" dirty="0"/>
            </a:br>
            <a:r>
              <a:rPr lang="es-PE" sz="2400" dirty="0"/>
              <a:t> </a:t>
            </a:r>
            <a:br>
              <a:rPr lang="es-ES" sz="2400" b="1" dirty="0"/>
            </a:br>
            <a:r>
              <a:rPr lang="es-PE" sz="2400" b="1" dirty="0"/>
              <a:t>No existe, en este supuesto, limitación irrazonable al derecho de postulación probatoria.</a:t>
            </a:r>
            <a:endParaRPr lang="es-ES" sz="2400" b="1" dirty="0"/>
          </a:p>
        </p:txBody>
      </p:sp>
    </p:spTree>
    <p:custDataLst>
      <p:tags r:id="rId1"/>
    </p:custDataLst>
    <p:extLst>
      <p:ext uri="{BB962C8B-B14F-4D97-AF65-F5344CB8AC3E}">
        <p14:creationId xmlns:p14="http://schemas.microsoft.com/office/powerpoint/2010/main" val="37976205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JUICIO Y </a:t>
            </a:r>
            <a:r>
              <a:rPr lang="es-PE" sz="2400" b="1" dirty="0">
                <a:latin typeface="Arial" panose="020B0604020202020204" pitchFamily="34" charset="0"/>
                <a:ea typeface="Times New Roman" panose="02020603050405020304" pitchFamily="18" charset="0"/>
                <a:cs typeface="Times New Roman" panose="02020603050405020304" pitchFamily="18" charset="0"/>
              </a:rPr>
              <a:t>DEBATE PROBATORIO</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El proceso inmediato se sustenta en la existencia de evidencia delictiva. El debate probatorio será muy acotado; referido, primero, a la acreditación de tal evidencia delictiva; y, segundo, a la verificación de la regularidad, fiabilidad, corrobación y suficiencia de la prueba de cargo. </a:t>
            </a:r>
            <a:br>
              <a:rPr lang="es-PE" sz="2400" dirty="0"/>
            </a:br>
            <a:br>
              <a:rPr lang="es-PE" sz="2400" dirty="0"/>
            </a:br>
            <a:r>
              <a:rPr lang="es-PE" sz="2400" dirty="0"/>
              <a:t>La defensa, como es obvio, podrá cuestionar y, en su caso, desacreditar la prueba de cargo y su suficiencia, así como presentar contraprueba.</a:t>
            </a:r>
            <a:br>
              <a:rPr lang="es-ES" sz="2400" dirty="0"/>
            </a:br>
            <a:endParaRPr lang="es-ES" sz="2400" dirty="0"/>
          </a:p>
        </p:txBody>
      </p:sp>
    </p:spTree>
    <p:custDataLst>
      <p:tags r:id="rId1"/>
    </p:custDataLst>
    <p:extLst>
      <p:ext uri="{BB962C8B-B14F-4D97-AF65-F5344CB8AC3E}">
        <p14:creationId xmlns:p14="http://schemas.microsoft.com/office/powerpoint/2010/main" val="150683819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JUICIO Y </a:t>
            </a:r>
            <a:r>
              <a:rPr lang="es-PE" sz="2400" b="1" dirty="0">
                <a:latin typeface="Arial" panose="020B0604020202020204" pitchFamily="34" charset="0"/>
                <a:ea typeface="Times New Roman" panose="02020603050405020304" pitchFamily="18" charset="0"/>
                <a:cs typeface="Times New Roman" panose="02020603050405020304" pitchFamily="18" charset="0"/>
              </a:rPr>
              <a:t>DEBATE PROBATORIO. TRASFORMACION A JUICIO COMUN</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Es posible que, por razones que escapan al control de las partes y del órgano jurisdiccional, se produzca un problema sensible o insuperable en la incorporación de prueba o pruebas, esenciales para la decisión de la causa. La opción que tiene el juez, incluso ya incoado el proceso inmediato e iniciado la audiencia única de enjuiciamiento inmediato, será –previo debate contradictorio– </a:t>
            </a:r>
            <a:r>
              <a:rPr lang="es-PE" sz="2400" b="1" dirty="0"/>
              <a:t>dictar el auto de transformación del proceso inmediato en proceso común,</a:t>
            </a:r>
            <a:endParaRPr lang="es-ES" sz="2400" b="1" dirty="0"/>
          </a:p>
        </p:txBody>
      </p:sp>
    </p:spTree>
    <p:custDataLst>
      <p:tags r:id="rId1"/>
    </p:custDataLst>
    <p:extLst>
      <p:ext uri="{BB962C8B-B14F-4D97-AF65-F5344CB8AC3E}">
        <p14:creationId xmlns:p14="http://schemas.microsoft.com/office/powerpoint/2010/main" val="35143862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JUICIO Y </a:t>
            </a:r>
            <a:r>
              <a:rPr lang="es-PE" sz="2400" b="1" dirty="0">
                <a:latin typeface="Arial" panose="020B0604020202020204" pitchFamily="34" charset="0"/>
                <a:ea typeface="Times New Roman" panose="02020603050405020304" pitchFamily="18" charset="0"/>
                <a:cs typeface="Times New Roman" panose="02020603050405020304" pitchFamily="18" charset="0"/>
              </a:rPr>
              <a:t>DEBATE PROBATORIO. JUICIO COMUN</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 Similar a lo que sucede en el caso del proceso especial de seguridad (artículo 458°.1 CPP). Supletoriamente, en caso de audiencia en curso el Juez penal aplicará la norma antes indicada, a fin de reiniciarse, desde el principio, el juicio oral con las reglas del proceso común, respetando la eficacia procesal de los actos de prueba ya actuados. En los otros supuestos el Juez de la investigación preparatoria o el Juez penal, según el caso, aplicará el apartado siete del artículo 447º CPP.</a:t>
            </a:r>
            <a:endParaRPr lang="es-ES" sz="2400" b="1" dirty="0"/>
          </a:p>
        </p:txBody>
      </p:sp>
    </p:spTree>
    <p:custDataLst>
      <p:tags r:id="rId1"/>
    </p:custDataLst>
    <p:extLst>
      <p:ext uri="{BB962C8B-B14F-4D97-AF65-F5344CB8AC3E}">
        <p14:creationId xmlns:p14="http://schemas.microsoft.com/office/powerpoint/2010/main" val="662979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3882" y="1992354"/>
            <a:ext cx="6068598" cy="3956926"/>
          </a:xfrm>
        </p:spPr>
        <p:txBody>
          <a:bodyPr>
            <a:noAutofit/>
          </a:bodyPr>
          <a:lstStyle/>
          <a:p>
            <a:pPr algn="just">
              <a:lnSpc>
                <a:spcPct val="115000"/>
              </a:lnSpc>
              <a:spcAft>
                <a:spcPts val="1000"/>
              </a:spcAft>
            </a:pPr>
            <a:br>
              <a:rPr lang="es-ES" sz="1800" dirty="0">
                <a:effectLst/>
                <a:latin typeface="Calibri" panose="020F0502020204030204" pitchFamily="34" charset="0"/>
                <a:ea typeface="Times New Roman" panose="02020603050405020304" pitchFamily="18" charset="0"/>
                <a:cs typeface="Times New Roman" panose="02020603050405020304" pitchFamily="18" charset="0"/>
              </a:rPr>
            </a:br>
            <a:r>
              <a:rPr lang="es-PE" sz="1800" dirty="0">
                <a:effectLst/>
                <a:latin typeface="Arial" panose="020B0604020202020204" pitchFamily="34" charset="0"/>
                <a:ea typeface="Times New Roman" panose="02020603050405020304" pitchFamily="18" charset="0"/>
                <a:cs typeface="Times New Roman" panose="02020603050405020304" pitchFamily="18" charset="0"/>
              </a:rPr>
              <a:t>Este criterio interpretativo plasma directamente lo que ha sido recogido positivamente por el artículo VIII, apartado tres, primera parte, del Título Preliminar del CPP: “La Ley que coacta […] el ejercicio de los derechos procesales de las como la que limite un poder conferido a las partes […], será interpretada restrictivamente”.</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971600" y="2232159"/>
            <a:ext cx="1512168" cy="1015663"/>
          </a:xfrm>
          <a:prstGeom prst="rect">
            <a:avLst/>
          </a:prstGeom>
          <a:noFill/>
        </p:spPr>
        <p:txBody>
          <a:bodyPr wrap="square" rtlCol="0">
            <a:spAutoFit/>
          </a:bodyPr>
          <a:lstStyle/>
          <a:p>
            <a:r>
              <a:rPr lang="es-ES" sz="2000" b="1" dirty="0">
                <a:solidFill>
                  <a:srgbClr val="002060">
                    <a:alpha val="40000"/>
                  </a:srgbClr>
                </a:solidFill>
                <a:cs typeface="Arial" pitchFamily="34" charset="0"/>
              </a:rPr>
              <a:t>FUNDAMENTOS JURIDICOS</a:t>
            </a:r>
          </a:p>
        </p:txBody>
      </p:sp>
    </p:spTree>
    <p:extLst>
      <p:ext uri="{BB962C8B-B14F-4D97-AF65-F5344CB8AC3E}">
        <p14:creationId xmlns:p14="http://schemas.microsoft.com/office/powerpoint/2010/main" val="1909047508"/>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El artículo 447.2 y 3 CPP estipula que en la audiencia de incoación del proceso inmediato puede plantearse la imposición de una medida de coerción a instancia del fiscal y la aplicación del principio de oportunidad –incluye el acuerdo reparatorio– o del proceso de terminación anticipada. </a:t>
            </a: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AUDIENCIA DE INCOACIÓN DEL PROCESO INMEDIATO Y SOLICITUDES CONCURRENTES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2141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r>
              <a:rPr lang="es-419" sz="1800" dirty="0">
                <a:solidFill>
                  <a:srgbClr val="000000"/>
                </a:solidFill>
                <a:effectLst/>
                <a:latin typeface="Arial" panose="020B0604020202020204" pitchFamily="34" charset="0"/>
                <a:ea typeface="Times New Roman" panose="02020603050405020304" pitchFamily="18" charset="0"/>
              </a:rPr>
              <a:t> </a:t>
            </a:r>
            <a:endParaRPr lang="es-ES" sz="2400" dirty="0">
              <a:effectLst/>
              <a:latin typeface="Times New Roman" panose="02020603050405020304" pitchFamily="18" charset="0"/>
              <a:ea typeface="Times New Roman" panose="02020603050405020304" pitchFamily="18" charset="0"/>
            </a:endParaRPr>
          </a:p>
          <a:p>
            <a:pPr algn="just"/>
            <a:r>
              <a:rPr lang="es-419" sz="2400" dirty="0">
                <a:solidFill>
                  <a:srgbClr val="000000"/>
                </a:solidFill>
                <a:effectLst/>
                <a:latin typeface="Arial" panose="020B0604020202020204" pitchFamily="34" charset="0"/>
                <a:ea typeface="Times New Roman" panose="02020603050405020304" pitchFamily="18" charset="0"/>
              </a:rPr>
              <a:t>     a) Sobre la procedencia de la incoación del proceso inmediato.</a:t>
            </a:r>
          </a:p>
          <a:p>
            <a:pPr algn="just"/>
            <a:endParaRPr lang="es-ES" sz="2400" dirty="0">
              <a:effectLst/>
              <a:latin typeface="Times New Roman" panose="02020603050405020304" pitchFamily="18" charset="0"/>
              <a:ea typeface="Times New Roman" panose="02020603050405020304" pitchFamily="18" charset="0"/>
            </a:endParaRPr>
          </a:p>
          <a:p>
            <a:pPr algn="just"/>
            <a:r>
              <a:rPr lang="es-419" sz="2400" dirty="0">
                <a:solidFill>
                  <a:srgbClr val="000000"/>
                </a:solidFill>
                <a:effectLst/>
                <a:latin typeface="Arial" panose="020B0604020202020204" pitchFamily="34" charset="0"/>
                <a:ea typeface="Times New Roman" panose="02020603050405020304" pitchFamily="18" charset="0"/>
              </a:rPr>
              <a:t>     b) Sobre la procedencia del principio de oportunidad, de un acuerdo reparatorio o de la terminación anticipada, solicitado por las partes;</a:t>
            </a:r>
            <a:endParaRPr lang="es-ES" sz="2400" dirty="0">
              <a:effectLst/>
              <a:latin typeface="Times New Roman" panose="02020603050405020304" pitchFamily="18" charset="0"/>
              <a:ea typeface="Times New Roman" panose="02020603050405020304" pitchFamily="18" charset="0"/>
            </a:endParaRPr>
          </a:p>
          <a:p>
            <a:pPr algn="just"/>
            <a:endParaRPr lang="es-419" sz="2400" dirty="0">
              <a:solidFill>
                <a:srgbClr val="000000"/>
              </a:solidFill>
              <a:effectLst/>
              <a:latin typeface="Arial" panose="020B0604020202020204" pitchFamily="34" charset="0"/>
              <a:ea typeface="Times New Roman" panose="02020603050405020304" pitchFamily="18" charset="0"/>
            </a:endParaRPr>
          </a:p>
          <a:p>
            <a:pPr algn="just"/>
            <a:r>
              <a:rPr lang="es-419" sz="2400" dirty="0">
                <a:solidFill>
                  <a:srgbClr val="000000"/>
                </a:solidFill>
                <a:effectLst/>
                <a:latin typeface="Arial" panose="020B0604020202020204" pitchFamily="34" charset="0"/>
                <a:ea typeface="Times New Roman" panose="02020603050405020304" pitchFamily="18" charset="0"/>
              </a:rPr>
              <a:t>     c) Sobre la procedencia de la medida coercitiva requerida por el Fiscal. Orden según Dec. Leg. 1307  Antes c b y a 1194</a:t>
            </a:r>
            <a:endParaRPr lang="es-ES" sz="2400" dirty="0">
              <a:effectLst/>
              <a:latin typeface="Times New Roman" panose="02020603050405020304" pitchFamily="18" charset="0"/>
              <a:ea typeface="Times New Roman" panose="02020603050405020304" pitchFamily="18" charset="0"/>
            </a:endParaRP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AUDIENCIA DE INCOACIÓN DEL PROCESO INMEDIATO Y SOLICITUDES CONCURRENTES. Y Dec. Leg. 1307</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4423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484784"/>
            <a:ext cx="8759572" cy="3925416"/>
          </a:xfrm>
          <a:prstGeom prst="rect">
            <a:avLst/>
          </a:prstGeom>
          <a:noFill/>
        </p:spPr>
        <p:txBody>
          <a:bodyPr wrap="square" lIns="91440" rtlCol="0">
            <a:normAutofit/>
          </a:bodyPr>
          <a:lstStyle/>
          <a:p>
            <a:pPr algn="just"/>
            <a:r>
              <a:rPr lang="es-PE" sz="3000" dirty="0">
                <a:solidFill>
                  <a:prstClr val="black"/>
                </a:solidFill>
              </a:rPr>
              <a:t>Si se acepta la terminación anticipada o principio de oportunidad ya no es necesario pronunciarse sobre medida cautelar, y pierde efecto el proceso inmediato aprobado</a:t>
            </a: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pPr algn="just">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AUDIENCIA DE INCOACIÓN DEL PROCESO INMEDIATO Y SOLICITUDES CONCURRENTES. Y Dec. Leg. 1307</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3907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9332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TextBox 22"/>
          <p:cNvSpPr txBox="1"/>
          <p:nvPr/>
        </p:nvSpPr>
        <p:spPr>
          <a:xfrm>
            <a:off x="276924" y="1216890"/>
            <a:ext cx="8759572" cy="4424220"/>
          </a:xfrm>
          <a:prstGeom prst="rect">
            <a:avLst/>
          </a:prstGeom>
          <a:noFill/>
        </p:spPr>
        <p:txBody>
          <a:bodyPr wrap="square" lIns="91440" rtlCol="0">
            <a:noAutofit/>
          </a:bodyPr>
          <a:lstStyle/>
          <a:p>
            <a:pPr algn="just">
              <a:lnSpc>
                <a:spcPct val="115000"/>
              </a:lnSpc>
              <a:spcAft>
                <a:spcPts val="1000"/>
              </a:spcAf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Se reconduce al proceso </a:t>
            </a:r>
            <a:r>
              <a:rPr lang="es-PE" sz="2400" dirty="0" err="1">
                <a:effectLst/>
                <a:latin typeface="Arial" panose="020B0604020202020204" pitchFamily="34" charset="0"/>
                <a:ea typeface="Times New Roman" panose="02020603050405020304" pitchFamily="18" charset="0"/>
                <a:cs typeface="Times New Roman" panose="02020603050405020304" pitchFamily="18" charset="0"/>
              </a:rPr>
              <a:t>comun</a:t>
            </a:r>
            <a:endParaRPr lang="es-PE"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PE" sz="2400" dirty="0">
                <a:latin typeface="Arial" panose="020B0604020202020204" pitchFamily="34" charset="0"/>
                <a:ea typeface="Times New Roman" panose="02020603050405020304" pitchFamily="18" charset="0"/>
                <a:cs typeface="Times New Roman" panose="02020603050405020304" pitchFamily="18" charset="0"/>
              </a:rPr>
              <a:t>El fiscal puede formalizar </a:t>
            </a:r>
            <a:r>
              <a:rPr lang="es-PE" sz="2400" dirty="0" err="1">
                <a:latin typeface="Arial" panose="020B0604020202020204" pitchFamily="34" charset="0"/>
                <a:ea typeface="Times New Roman" panose="02020603050405020304" pitchFamily="18" charset="0"/>
                <a:cs typeface="Times New Roman" panose="02020603050405020304" pitchFamily="18" charset="0"/>
              </a:rPr>
              <a:t>investigacion</a:t>
            </a:r>
            <a:r>
              <a:rPr lang="es-PE" sz="2400" dirty="0">
                <a:latin typeface="Arial" panose="020B0604020202020204" pitchFamily="34" charset="0"/>
                <a:ea typeface="Times New Roman" panose="02020603050405020304" pitchFamily="18" charset="0"/>
                <a:cs typeface="Times New Roman" panose="02020603050405020304" pitchFamily="18" charset="0"/>
              </a:rPr>
              <a:t> preparatoria</a:t>
            </a:r>
          </a:p>
          <a:p>
            <a:pPr algn="just">
              <a:lnSpc>
                <a:spcPct val="115000"/>
              </a:lnSpc>
              <a:spcAft>
                <a:spcPts val="1000"/>
              </a:spcAft>
            </a:pPr>
            <a:r>
              <a:rPr lang="es-PE" sz="2400" dirty="0">
                <a:effectLst/>
                <a:latin typeface="Calibri" panose="020F0502020204030204" pitchFamily="34" charset="0"/>
                <a:ea typeface="Times New Roman" panose="02020603050405020304" pitchFamily="18" charset="0"/>
                <a:cs typeface="Times New Roman" panose="02020603050405020304" pitchFamily="18" charset="0"/>
              </a:rPr>
              <a:t>Si ya lo hizo continuara la investigación </a:t>
            </a:r>
          </a:p>
          <a:p>
            <a:pPr algn="just">
              <a:lnSpc>
                <a:spcPct val="115000"/>
              </a:lnSpc>
              <a:spcAft>
                <a:spcPts val="1000"/>
              </a:spcAft>
            </a:pPr>
            <a:r>
              <a:rPr lang="es-PE" sz="2400" dirty="0">
                <a:latin typeface="Calibri" panose="020F0502020204030204" pitchFamily="34" charset="0"/>
                <a:ea typeface="Times New Roman" panose="02020603050405020304" pitchFamily="18" charset="0"/>
                <a:cs typeface="Times New Roman" panose="02020603050405020304" pitchFamily="18" charset="0"/>
              </a:rPr>
              <a:t>La medida de prisión preventiva corre como incidente cautelar</a:t>
            </a:r>
          </a:p>
          <a:p>
            <a:pPr algn="just">
              <a:lnSpc>
                <a:spcPct val="115000"/>
              </a:lnSpc>
              <a:spcAft>
                <a:spcPts val="1000"/>
              </a:spcAft>
            </a:pPr>
            <a:r>
              <a:rPr lang="es-PE" sz="2400" dirty="0">
                <a:latin typeface="Calibri" panose="020F0502020204030204" pitchFamily="34" charset="0"/>
                <a:ea typeface="Times New Roman" panose="02020603050405020304" pitchFamily="18" charset="0"/>
                <a:cs typeface="Times New Roman" panose="02020603050405020304" pitchFamily="18" charset="0"/>
              </a:rPr>
              <a:t>SI no se aprueba proceso inmediato debe subsistir petición de medida cautelar. (Apreciación personal fuera de Acuerdo Plenario)</a:t>
            </a:r>
          </a:p>
          <a:p>
            <a:pPr algn="just">
              <a:lnSpc>
                <a:spcPct val="115000"/>
              </a:lnSpc>
              <a:spcAft>
                <a:spcPts val="1000"/>
              </a:spcAft>
            </a:pPr>
            <a:r>
              <a:rPr lang="es-PE" sz="2400" dirty="0">
                <a:effectLst/>
                <a:latin typeface="Calibri" panose="020F0502020204030204" pitchFamily="34" charset="0"/>
                <a:ea typeface="Times New Roman" panose="02020603050405020304" pitchFamily="18" charset="0"/>
                <a:cs typeface="Times New Roman" panose="02020603050405020304" pitchFamily="18" charset="0"/>
              </a:rPr>
              <a:t>El cambio a proceso del Codigo de Procedimientos de 1940</a:t>
            </a:r>
          </a:p>
        </p:txBody>
      </p:sp>
      <p:sp>
        <p:nvSpPr>
          <p:cNvPr id="24" name="TextBox 23"/>
          <p:cNvSpPr txBox="1"/>
          <p:nvPr/>
        </p:nvSpPr>
        <p:spPr>
          <a:xfrm>
            <a:off x="373566" y="0"/>
            <a:ext cx="8313234" cy="1124744"/>
          </a:xfrm>
          <a:prstGeom prst="rect">
            <a:avLst/>
          </a:prstGeom>
          <a:noFill/>
          <a:ln>
            <a:noFill/>
          </a:ln>
        </p:spPr>
        <p:txBody>
          <a:bodyPr wrap="square" tIns="0" bIns="0" rtlCol="0" anchor="b" anchorCtr="0">
            <a:noAutofit/>
          </a:bodyPr>
          <a:lstStyle/>
          <a:p>
            <a:r>
              <a:rPr lang="en-US" sz="2400" b="1" spc="-150" dirty="0">
                <a:solidFill>
                  <a:srgbClr val="002060"/>
                </a:solidFill>
                <a:latin typeface="Arial" pitchFamily="34" charset="0"/>
                <a:cs typeface="Arial" pitchFamily="34" charset="0"/>
              </a:rPr>
              <a:t>DENEGATORIA DE PROCESO INMEDIATO</a:t>
            </a:r>
            <a:endParaRPr lang="es-ES" sz="2400" b="1" spc="-1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722502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3000" b="1" dirty="0">
                <a:effectLst/>
                <a:latin typeface="Arial" panose="020B0604020202020204" pitchFamily="34" charset="0"/>
                <a:ea typeface="Times New Roman" panose="02020603050405020304" pitchFamily="18" charset="0"/>
                <a:cs typeface="Times New Roman" panose="02020603050405020304" pitchFamily="18" charset="0"/>
              </a:rPr>
              <a:t>APELACIÓN Y PROCESO INMEDIATO</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El proceso inmediato reformado prevé expresamente el recurso de apelación contra el auto que resuelve el requerimiento de proceso inmediato, en cuyo caso se tratará de una </a:t>
            </a:r>
            <a:r>
              <a:rPr lang="es-PE" sz="2400" dirty="0" err="1"/>
              <a:t>apelacion</a:t>
            </a:r>
            <a:r>
              <a:rPr lang="es-PE" sz="2400" dirty="0"/>
              <a:t> con efecto devolutivo (artículo 447.5 CPP). </a:t>
            </a:r>
            <a:endParaRPr lang="es-ES" sz="2400" dirty="0"/>
          </a:p>
        </p:txBody>
      </p:sp>
    </p:spTree>
    <p:custDataLst>
      <p:tags r:id="rId1"/>
    </p:custDataLst>
    <p:extLst>
      <p:ext uri="{BB962C8B-B14F-4D97-AF65-F5344CB8AC3E}">
        <p14:creationId xmlns:p14="http://schemas.microsoft.com/office/powerpoint/2010/main" val="38747026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3000" b="1" dirty="0">
                <a:effectLst/>
                <a:latin typeface="Arial" panose="020B0604020202020204" pitchFamily="34" charset="0"/>
                <a:ea typeface="Times New Roman" panose="02020603050405020304" pitchFamily="18" charset="0"/>
                <a:cs typeface="Times New Roman" panose="02020603050405020304" pitchFamily="18" charset="0"/>
              </a:rPr>
              <a:t>APELACIÓN Y PROCESO INMEDIATO</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Un recurso de apelación, por su carácter jerárquico, siempre tiene efecto devolutivo  –es de conocimiento de un órgano jurisdiccional superior en la estructura orgánica del Poder Judicial–. Lo determinante es si tiene efecto suspensivo. La norma general es el artículo 418.1 CPP. La apelación, en estos casos, de un auto no equivalente –que no pone fin al procedimiento penal (no clausura la persecución penal), sea que acepte o rechace la incoación del proceso inmediato–, no tiene efecto suspensivo.</a:t>
            </a:r>
            <a:br>
              <a:rPr lang="es-PE" sz="2400" dirty="0"/>
            </a:br>
            <a:endParaRPr lang="es-ES" sz="2400" dirty="0"/>
          </a:p>
        </p:txBody>
      </p:sp>
    </p:spTree>
    <p:custDataLst>
      <p:tags r:id="rId1"/>
    </p:custDataLst>
    <p:extLst>
      <p:ext uri="{BB962C8B-B14F-4D97-AF65-F5344CB8AC3E}">
        <p14:creationId xmlns:p14="http://schemas.microsoft.com/office/powerpoint/2010/main" val="402326799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3000" b="1" dirty="0">
                <a:effectLst/>
                <a:latin typeface="Arial" panose="020B0604020202020204" pitchFamily="34" charset="0"/>
                <a:ea typeface="Times New Roman" panose="02020603050405020304" pitchFamily="18" charset="0"/>
                <a:cs typeface="Times New Roman" panose="02020603050405020304" pitchFamily="18" charset="0"/>
              </a:rPr>
              <a:t>APELACIÓN Y PROCESO INMEDIATO</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Las demás apelaciones contra resoluciones interlocutorias –en orden al principio de oportunidad, proceso anticipado y medidas coercitivas–, igualmente no tienen efectos suspensivos. </a:t>
            </a:r>
            <a:br>
              <a:rPr lang="es-PE" sz="2400" dirty="0"/>
            </a:br>
            <a:r>
              <a:rPr lang="es-PE" sz="2400" dirty="0"/>
              <a:t>En el caso de la apelación del auto de prisión preventiva, rige el artículo 78.1 CPP. La apelación, en este caso, es igualmente devolutiva y no suspensiva. Si se dispone la libertad del imputado no podrá tener efecto suspensivo (artículo 412.2 CPP).</a:t>
            </a:r>
            <a:endParaRPr lang="es-ES" sz="2400" dirty="0"/>
          </a:p>
        </p:txBody>
      </p:sp>
    </p:spTree>
    <p:custDataLst>
      <p:tags r:id="rId1"/>
    </p:custDataLst>
    <p:extLst>
      <p:ext uri="{BB962C8B-B14F-4D97-AF65-F5344CB8AC3E}">
        <p14:creationId xmlns:p14="http://schemas.microsoft.com/office/powerpoint/2010/main" val="353840831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3000" b="1" dirty="0">
                <a:effectLst/>
                <a:latin typeface="Arial" panose="020B0604020202020204" pitchFamily="34" charset="0"/>
                <a:ea typeface="Times New Roman" panose="02020603050405020304" pitchFamily="18" charset="0"/>
                <a:cs typeface="Times New Roman" panose="02020603050405020304" pitchFamily="18" charset="0"/>
              </a:rPr>
              <a:t>APELACIÓN Y PROCESO INMEDIATO</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Una situación que puede presentarse cuando se dicta mandato de prisión preventiva y el imputado impugna el auto antes del vencimiento del plazo de tres días, es que la causa ya se encuentre ante el juez Penal. Como debe propenderse a la efectividad del derecho al recurso tal situación no impide que el juez Penal se pronuncie por la admisión o inadmisión de dicho recurso y, en su caso, eleve copia certificada de los actuados a la Sala Penal Superior. </a:t>
            </a:r>
            <a:endParaRPr lang="es-ES" sz="2400" dirty="0"/>
          </a:p>
        </p:txBody>
      </p:sp>
    </p:spTree>
    <p:custDataLst>
      <p:tags r:id="rId1"/>
    </p:custDataLst>
    <p:extLst>
      <p:ext uri="{BB962C8B-B14F-4D97-AF65-F5344CB8AC3E}">
        <p14:creationId xmlns:p14="http://schemas.microsoft.com/office/powerpoint/2010/main" val="7840811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just">
              <a:lnSpc>
                <a:spcPct val="115000"/>
              </a:lnSpc>
              <a:spcAft>
                <a:spcPts val="1000"/>
              </a:spcAft>
            </a:pPr>
            <a:r>
              <a:rPr lang="es-PE" sz="3000" b="1" dirty="0">
                <a:effectLst/>
                <a:latin typeface="Arial" panose="020B0604020202020204" pitchFamily="34" charset="0"/>
                <a:ea typeface="Times New Roman" panose="02020603050405020304" pitchFamily="18" charset="0"/>
                <a:cs typeface="Times New Roman" panose="02020603050405020304" pitchFamily="18" charset="0"/>
              </a:rPr>
              <a:t>APELACIÓN Y PROCESO INMEDIATO</a:t>
            </a:r>
            <a:endParaRPr lang="es-E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pPr algn="just"/>
            <a:r>
              <a:rPr lang="es-PE" sz="2400" dirty="0"/>
              <a:t>Negar esa posibilidad, a partir de una concepción formalista, en el sentido de que quien debe pronunciarse acerca del recurso es el juez de la Investigación Preparatoria, sería restringir irrazonablemente el derecho de tutela jurisdiccional o, en su caso, propender a una dilación indebida de la causa con el objetivo de que el último juez sea quien califique la impugnación además que quien absuelve el grado </a:t>
            </a:r>
            <a:r>
              <a:rPr lang="es-PE" sz="2400" b="1" dirty="0"/>
              <a:t>es el Tribunal Superior, no el juez Penal.</a:t>
            </a:r>
            <a:br>
              <a:rPr lang="es-ES" sz="2400" b="1" dirty="0"/>
            </a:br>
            <a:r>
              <a:rPr lang="es-PE" sz="2400" dirty="0"/>
              <a:t> </a:t>
            </a:r>
            <a:br>
              <a:rPr lang="es-ES" sz="2400" dirty="0"/>
            </a:br>
            <a:endParaRPr lang="es-ES" sz="2400" dirty="0"/>
          </a:p>
        </p:txBody>
      </p:sp>
    </p:spTree>
    <p:custDataLst>
      <p:tags r:id="rId1"/>
    </p:custDataLst>
    <p:extLst>
      <p:ext uri="{BB962C8B-B14F-4D97-AF65-F5344CB8AC3E}">
        <p14:creationId xmlns:p14="http://schemas.microsoft.com/office/powerpoint/2010/main" val="137374670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115616" y="762000"/>
            <a:ext cx="7416824" cy="1143000"/>
          </a:xfrm>
          <a:prstGeom prst="rect">
            <a:avLst/>
          </a:prstGeom>
          <a:noFill/>
        </p:spPr>
        <p:txBody>
          <a:bodyPr wrap="square" rtlCol="0" anchor="b" anchorCtr="0">
            <a:noAutofit/>
          </a:bodyPr>
          <a:lstStyle/>
          <a:p>
            <a:pPr algn="ctr">
              <a:lnSpc>
                <a:spcPct val="115000"/>
              </a:lnSpc>
              <a:spcAft>
                <a:spcPts val="1000"/>
              </a:spcAft>
            </a:pP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PROCESO INMEDIATO Y CÓDIGO DE PROCEDIMIENTOS PENALES</a:t>
            </a:r>
            <a:endParaRPr lang="es-E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115616" y="2348880"/>
            <a:ext cx="7745288" cy="3495439"/>
          </a:xfrm>
        </p:spPr>
        <p:txBody>
          <a:bodyPr wrap="square" tIns="0" bIns="0" anchor="t" anchorCtr="0">
            <a:noAutofit/>
          </a:bodyPr>
          <a:lstStyle/>
          <a:p>
            <a:r>
              <a:rPr lang="es-PE" sz="2400" dirty="0"/>
              <a:t>El proceso inmediato, en virtud del artículo 3 del Decreto Legislativo número 1194, también es aplicable a los distritos judiciales en los que aún no rige en su integridad el CPP. El citado Código, a su vez, ha sufrido una última modificación más o menos intensa, mediante el Decreto Legislativo número 1206, del 23-9-2015.</a:t>
            </a:r>
            <a:br>
              <a:rPr lang="es-ES" sz="2400" dirty="0"/>
            </a:br>
            <a:endParaRPr lang="es-ES" sz="2400" dirty="0"/>
          </a:p>
        </p:txBody>
      </p:sp>
    </p:spTree>
    <p:custDataLst>
      <p:tags r:id="rId1"/>
    </p:custDataLst>
    <p:extLst>
      <p:ext uri="{BB962C8B-B14F-4D97-AF65-F5344CB8AC3E}">
        <p14:creationId xmlns:p14="http://schemas.microsoft.com/office/powerpoint/2010/main" val="44200537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7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7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7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7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7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7749</Words>
  <Application>Microsoft Office PowerPoint</Application>
  <PresentationFormat>Presentación en pantalla (4:3)</PresentationFormat>
  <Paragraphs>434</Paragraphs>
  <Slides>120</Slides>
  <Notes>120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120</vt:i4>
      </vt:variant>
    </vt:vector>
  </HeadingPairs>
  <TitlesOfParts>
    <vt:vector size="125" baseType="lpstr">
      <vt:lpstr>Arial</vt:lpstr>
      <vt:lpstr>Calibri</vt:lpstr>
      <vt:lpstr>Georgia</vt:lpstr>
      <vt:lpstr>Times New Roman</vt:lpstr>
      <vt:lpstr>Presentación de PowerPoint 2010</vt:lpstr>
      <vt:lpstr>Victor Jimmy Arbulú Martínez. Docente Ordinario de la  Facultad de Derecho UNMSM, pre y pos grado. Magister en Derecho. Doctorando en UNMSM. Juez Superior de la Corte de Lima</vt:lpstr>
      <vt:lpstr>El Código Procesal Penal de 2004 (CPP) estructuró el proceso penal a partir de un procedimiento común, destinado, desde una perspectiva general, a todo tipo de delitos y situaciones procesales –que a su vez se erigió en el procedimiento ordinario, bajo la primacía del principio procesal de contradicción y del principio procedimental de oralidad–, y con la plena asunción de las garantías constitucionales procesales que definen todo proceso jurisdiccional justo y equitativo, acorde con el programa procesal penal de la Constitución. </vt:lpstr>
      <vt:lpstr> el CPP incorporó un conjunto de procesos especiales que se sustentaron en la necesidad de tomar en cuenta diversas circunstancias, de derecho SUSTANTIVO PROCESAL.  la asunción de distintas modulaciones en la configuración de determinadas garantías procesales específicas y en la concreción diferenciada de varios principios procesales y procedimentales, con la finalidad de plasmar respuestas institucionales en la persecución procesal, adecuadas y proporcionales a los fundamentos que les dieron origen.</vt:lpstr>
      <vt:lpstr>el proceso inmediato –de fuente italiana–, en clave de legitimación constitucional o de fundamento objetivo y razonable, se sustenta, primero, en la noción de “simplificación procesal”, cuyo propósito consiste en eliminar o reducir etapas procesales y aligerar el sistema probatorio para lograr una justicia célere, sin mengua de su efectividad</vt:lpstr>
      <vt:lpstr>SEGUNDO en el reconocimiento de que la sociedad requiere de una decisión rápida, a partir de la noción de “evidencia delictiva” o “prueba evidente”, lo que a su vez explica la reducción de etapas procesales o de periodos en su desarrollo. Ello, a su vez, necesita, como criterios de seguridad –para que la celeridad y la eficacia no se instauren en desmedro de la justicia–, la simplicidad del proceso y lo evidente o patente de las pruebas de cargo</vt:lpstr>
      <vt:lpstr>Se desarrolla en consecuencia, una actividad probatoria reducida, a partir de la noción de “evidencia delictiva”; lo que demanda, aunque a nivel secundario pero siempre presente, una relación determinada entre delito objeto de persecución y conminación penal.</vt:lpstr>
      <vt:lpstr>Los presupuestos materiales o la naturaleza de su objeto: (i) de evidencia delictiva y (ii) de ausencia de complejidad o simplicidad, a los que se refiere el artículo 446, apartados 1) y 2), del CPP (Dec. Leg. 1194,), exigen una interpretación estricta de las normas habilitadoras de este proceso especial.</vt:lpstr>
      <vt:lpstr>el proceso inmediato, por ampararse en la simplificación procesal, reduce al mínimo indispensable –aunque no irrazonablemente– las garantías procesales de las partes, en especial las de defensa y tutela jurisdiccional de los imputados. Por consiguiente, en la medida que exista, con claridad y rotundidad, prueba evidente o evidencia delictiva y simplicidad, la vía del proceso inmediato estará legitimada constitucionalmente.</vt:lpstr>
      <vt:lpstr> Este criterio interpretativo plasma directamente lo que ha sido recogido positivamente por el artículo VIII, apartado tres, primera parte, del Título Preliminar del CPP: “La Ley que coacta […] el ejercicio de los derechos procesales de las como la que limite un poder conferido a las partes […], será interpretada restrictivamente”.</vt:lpstr>
      <vt:lpstr>PRUEBA EVIDENTE O EVIDENCIA DELICTIVA</vt:lpstr>
      <vt:lpstr>DELITO FLAGRANTE EN SU CONCEPCIÓN CONSTITUCIONALMENTE CLÁSICA </vt:lpstr>
      <vt:lpstr>DELITO FLAGRANTE EN SU CONCEPCIÓN CONSTITUCIONALMENTE CLÁSICA </vt:lpstr>
      <vt:lpstr>DELITO FLAGRANTE EN SU CONCEPCIÓN CONSTITUCIONALMENTE CLÁSICA </vt:lpstr>
      <vt:lpstr>a) inmediatez temporal, que la acción delictiva se esté desarrollando o acabe de desarrollarse en el momento en que se sorprende o percibe  b) inmediatez personal, que el delincuente se encuentre en el lugar del hecho en situación o en relación con aspectos del delito (objetos, instrumentos, efectos, pruebas o vestigios materiales), que proclamen su directa participación en la ejecución de la acción delictiva. </vt:lpstr>
      <vt:lpstr>a) la percepción directa y efectiva: visto directamente o percibido de otro modo, tal como material fílmico o fotografías (medio audiovisual) –nunca meramente presuntiva o indiciaria– de ambas condiciones materiales</vt:lpstr>
      <vt:lpstr>b) la necesidad urgente de la intervención policial, la cual debe valorarse siempre en función del principio de proporcionalidad, de tal suerte que evite intervenciones desmedidas o la lesión desproporcionada de derechos respecto al fin con ellas perseguidas</vt:lpstr>
      <vt:lpstr>La noción general de “delito flagrante” requiere una aplicación jurisdiccional siempre atenta a las singularidades del modo de verificación de cada concreta conducta delictiva</vt:lpstr>
      <vt:lpstr>LA DOCTRINA PROCESALISTA RECONOCE COMO TRES TIPOS DE FLAGRANCIA</vt:lpstr>
      <vt:lpstr>LA DOCTRINA PROCESALISTA RECONOCE COMO TRES TIPOS DE FLAGRANCIA</vt:lpstr>
      <vt:lpstr>Presentación de PowerPoint</vt:lpstr>
      <vt:lpstr>La flagrancia delictiva se ve, no se demuestra  Está vinculada a la prueba directa y no a la indirecta, circunstancial o indiciaria   Si fuese preciso elaborar un proceso deductivo más o menos complejo para establecer la realidad del delito y la participación en él del delincuente no puede considerarse un supuesto de flagrancia</vt:lpstr>
      <vt:lpstr>La actualidad e inmediatez del hecho, y la percepción directa y sensorial del mismo, excluyen de por sí la sospecha, conjetura, intuición o deducciones basadas en ello</vt:lpstr>
      <vt:lpstr>CRITICA AL CONCEPTO DE FLAGRANCIA EN EL CPP 2004</vt:lpstr>
      <vt:lpstr>CRITICA AL CONCEPTO DE FLAGRANCIA EN EL CPP 2004</vt:lpstr>
      <vt:lpstr>Puede llegar a presentar dificultades porque la tenencia de los efectos del delito no se considera, por sí solo, suficiente para desvirtuar el principio de presunción de inocencia.   Constituye un indicio aislado que no se acredita cómo llegaron a su poder.   </vt:lpstr>
      <vt:lpstr> Los efectos del delito pueden haberse encontrado en un lugar próximo que fueron abandonados por el autor del hecho   o haberlos adquirido el intervenido lo que podría dar lugar a otras figuras delictivas, como la receptación y se aleja de lo que tradicionalmente se entendía por delito flagrante.</vt:lpstr>
      <vt:lpstr>Presentación de PowerPoint</vt:lpstr>
      <vt:lpstr>DELITO CONFESO. Art. 160 CPP</vt:lpstr>
      <vt:lpstr>DELITO CONFESO. Art. 160 CPP</vt:lpstr>
      <vt:lpstr> (i) Debe rendirse ante el juez o el fiscal en presencia del abogado del imputado  ii) Debe ser sincera –verdadera y con ánimo de esclarecer los hechos y espontánea– de inmediato y circunstanciada–; y, como requisito esencial de validez,   </vt:lpstr>
      <vt:lpstr> (iii) Ha de estar debidamente corroborado con otros actos de investigación –fuentes o medios de investigación–, pues permite al órgano jurisdiccional alcanzar una plena convicción sobre su certidumbre y verosimilitud, a partir de un debido respeto a las reglas de la lógica o las máximas de la experiencia. </vt:lpstr>
      <vt:lpstr>  Tiene el propósito de desterrar el sistema de valoración tasado del proceso penal inquisitivo, en el que la fase instructora buscaba arrancar la confesión del imputado que, por su carácter de “prueba plena”, se erigía en la “ reina de las pruebas</vt:lpstr>
      <vt:lpstr>La  “confesión calificada”, es decir, la incorporación en el relato del imputado de aceptación de haber intervenido en los hechos atribuidos de circunstancias que tienden a eximir o atenuar la responsabilidad penal</vt:lpstr>
      <vt:lpstr>Debe descartarse, como un supuesto de confesión idónea para el proceso inmediato, a menos que ese dato alternativo sea claro o fácilmente demostrable con mínima prueba de urgencia. </vt:lpstr>
      <vt:lpstr>Si la verosimilitud de la confesión está en crisis, su indagación es esencial para investigar el hecho en toda su extensión y determinar la existencia de otros intervinientes en su comisión, lo que de por sí aleja la posibilidad de optar por el proceso inmediato.</vt:lpstr>
      <vt:lpstr>Presentación de PowerPoint</vt:lpstr>
      <vt:lpstr>Presentación de PowerPoint</vt:lpstr>
      <vt:lpstr>CONFIGURACION DEL DELITO EVIDENTE</vt:lpstr>
      <vt:lpstr>CONFIGURACION DEL DELITO EVIDENTE</vt:lpstr>
      <vt:lpstr>CONFIGURACION DEL DELITO EVIDENTE</vt:lpstr>
      <vt:lpstr>CONFIGURACION DEL DELITO EVIDENTE</vt:lpstr>
      <vt:lpstr>CONFIGURACION DEL DELITO EVIDENTE</vt:lpstr>
      <vt:lpstr>Referencia normativa el Art. 342.3 CPP que establece los supuestos de complejidad</vt:lpstr>
      <vt:lpstr>a) requiera de la actuación de una cantidad significativa de actos de investigación   b) comprenda la investigación de numerosos delitos   c) involucra una cantidad importante de imputados o agraviados</vt:lpstr>
      <vt:lpstr>d) demanda la realización de pericias que comportan la revisión de una nutrida documentación o de complicados análisis técnicos  e) necesita realizar gestiones de carácter procesal fuera del país  f) involucra llevar a cabo diligencias en varios distritos judiciales</vt:lpstr>
      <vt:lpstr>g) revisa la gestión de personas jurídicas o entidades del Estado  h) comprenda la investigación de delitos perpetrados por integrantes de una organización criminal, personas vinculadas a ella o que actúan por encargo de la misma.</vt:lpstr>
      <vt:lpstr>Demandan un procedimiento de averiguación amplio y particularmente difícil  Necesita de una variada y estructurada estrategia investigativa,  El tiempo de maduración para la formación de una inculpación formal demanda un tiempo razonable y se aleja de toda posibilidad de SIMPLIFICACIÓN PROCESAL. </vt:lpstr>
      <vt:lpstr>No se descarta la pluralidad de imputados si , LA NOCIÓN DE PRUEBA EVIDENTE O EVIDENCIA DELICTIVA DEBE COMPRENDER A TODOS ELLOS –a los elementos de convicción referidos a la intervención de todos los indiciados en el hecho o hechos delictuosos. </vt:lpstr>
      <vt:lpstr>Si se imputan varios hechos a distintas personas, la evidencia delictiva –prueba evidente– debe comprenderlas acabadamente. </vt:lpstr>
      <vt:lpstr>Presentación de PowerPoint</vt:lpstr>
      <vt:lpstr>Presentación de PowerPoint</vt:lpstr>
      <vt:lpstr>El  eje rector es la evidencia delictiva, que debe abarcar todas las categorías del delito, las circunstancias respectivas y los factores de medición de la pena, al punto que solo requiera de un esclarecimiento adicional mínimo; sin graves dificultades desde la actividad probatoria de los sujetos procesales –investigación sencilla–.   Ejemplo un delito de violación sexual de menor descubierto durante su consumación </vt:lpstr>
      <vt:lpstr>1. Audiencia única de incoación  2. Audiencia única de juicio.   Ambas informadas por el principio de aceleramiento procesal, en el que rige la máxima de que las audiencias son inaplazables y la vigencia del principio de concentración procesal. </vt:lpstr>
      <vt:lpstr>AUDIENCIA ÚNICA DE INCOACIÓN    la viabilidad del proceso inmediato se define en atención a los presupuestos y requisitos que lo configuran  evidencia delictiva y no complejidad procesal</vt:lpstr>
      <vt:lpstr>AUDIENCIA ÚNICA DE JUICIO  Dos periodos procesales  (i) de definición de los presupuestos del juicio para dictar, si correspondiere, acumulativa y oralmente, los autos de enjuiciamiento y de citación a juicio  (ii) de realización del juicio propiamente dicho. </vt:lpstr>
      <vt:lpstr>ACTUACION PROBATORIA </vt:lpstr>
      <vt:lpstr>PROCESO INMEDIATO FABRICA DE CONDENAS?</vt:lpstr>
      <vt:lpstr>PROCESO INMEDIATO FABRICA DE CONDENAS?</vt:lpstr>
      <vt:lpstr>Presentación de PowerPoint</vt:lpstr>
      <vt:lpstr>Presentación de PowerPoint</vt:lpstr>
      <vt:lpstr>Presentación de PowerPoint</vt:lpstr>
      <vt:lpstr>Presentación de PowerPoint</vt:lpstr>
      <vt:lpstr>Presentación de PowerPoint</vt:lpstr>
      <vt:lpstr>Presentación de PowerPoint</vt:lpstr>
      <vt:lpstr>El artículo 447 CPP estipula dos momentos procesales para la solicitud de incoación del proceso inmediato.   El primer momento está circunscripto al delito flagrante –artículo 446, literal a) del apartado 1, CPP– y siempre que el imputado se encuentra sujeto materialmente a una detención efectiva –artículo 447, numeral 1) CPP–, supuesto en el que el Fiscal lo hará, si correspondiere claro está, a su término o vencimiento. </vt:lpstr>
      <vt:lpstr>El segundo momento está referido al delito confeso y al delito evidente –artículo 446, literales b) y c) del apartado 1, CPP–, supuestos en los cuales el fiscal presentará el requerimiento de incoación de este proceso,  “…luego de culminar las diligencias preliminares o, en su defecto, antes de los treinta días de formalizada la investigación preparatoria…”.</vt:lpstr>
      <vt:lpstr>El proceso inmediato por delito flagrante requiere que el imputado esté detenido y que no se necesite realizar, luego de las veinticuatro horas de detención, algún acto de investigación adicional o de confirmación ineludible. </vt:lpstr>
      <vt:lpstr>En tal caso, el fiscal inmediatamente debe formular el requerimiento y el juez debe realizar la audiencia única de incoación del proceso inmediato dentro de las cuarenta y ocho horas siguientes a dicho requerimiento. </vt:lpstr>
      <vt:lpstr>Es importante, a los efectos de garantizar el derecho de defensa –plazo razonable para que el imputado prepare su defensa: artículo IX, apartado 1), del Título Preliminar CPP– que ese plazo debe computarse, necesariamente, desde que el citado imputado es notificado efectivamente con el auto de citación a la referida audiencia. </vt:lpstr>
      <vt:lpstr>El imputado debe ser notificado del auto en referencia y del propio requerimiento fiscal; solo a partir de ese momento puede empezar a correr el plazo respectivo.   </vt:lpstr>
      <vt:lpstr>Conforme al artículo 8°, apartado dos, literal e), de la Convención Americana de Derechos Humanos, que exige que el imputado tenga un tiempo razonable para preparar su defensa, es posible que el juez, en atención a la entidad del delito atribuido y a las exigencias de la causa –para remover los obstáculos que impiden una defensa efectiva–, haga uso de la potestad de fijar un plazo judicial, distinto, pero siempre breve, para la realización de esa audiencia.</vt:lpstr>
      <vt:lpstr>Si se cumplen los supuestos de delito confeso o de delito evidente –en tanto en cuanto la meta de esclarecimiento no presente complejidad, no requiera de indagaciones dificultosas y los actos de investigación sean concluyentes o incontrovertibles–, que el fiscal inste el proceso inmediato dentro del plazo estipulado en el párrafo final del artículo 447° CPP.   </vt:lpstr>
      <vt:lpstr>En este último caso –literales b) y c) del apartado 1 del artículo 446° CPP– los plazos se extienden –se trata de los plazos para señalar fecha para la audiencia única de incoación del proceso. </vt:lpstr>
      <vt:lpstr>La audiencia única de incoación del proceso inmediato debe señalarse inmediatamente de presentado el requerimiento fiscal, notificarse a más tardar al día siguiente hábil y realizarse dentro de un plazo breve, siempre mayor de las 48 horas siguientes a la presentación del requerimiento fiscal –que es el plazo para el delito flagrante– y no mayor de cinco días a la recepción por el Juzgado del citado requerimiento fiscal –que es la mitad del plazo fijado para el juicio oral (artículo 355°.1, CPP)</vt:lpstr>
      <vt:lpstr>O según los casos, vinculados a la causa en concreto, otro plazo judicial, siempre menor a la norma antes mencionada.   Se entiende, en todos los casos, que el requerimiento fiscal debe indicar los domicilios procesales de quienes se hubieran personado en la causa, a los efectos de las notificaciones correspondientes.</vt:lpstr>
      <vt:lpstr>el Juez penal es el competente funcional para realizar la audiencia única de juicio inmediato.   Una vez que recibe el expediente por el Juez de la investigación preparatoria, debe realizar la audiencia en un plazo que “… no debe exceder las setenta y dos horas desde su recepción, bajo responsabilidad funcional”.   </vt:lpstr>
      <vt:lpstr>Es de tener presente que se trata de otro Juez, al que se le remite la causa.   Es de rigor asumir, primero, que debe dictar el auto de citación para la audiencia única de juicio inmediato; segundo, que la primera cuestión a dilucidar es la validez de la acusación  y, tercero, que el segundo periodo de la audiencia es, propiamente, la realización puntual del debate oral –ejecución de las pruebas y alegatos.</vt:lpstr>
      <vt:lpstr>En este sentido el plazo de setenta y dos horas debe computarse a partir de la admisión y notificación del auto de citación dictado por el Juez Penal.   </vt:lpstr>
      <vt:lpstr>Es claro que el auto debe emitirse inmediatamente de recibida la causa y notificarse en el día o, a más tardar, al día siguiente; y, es a partir de la notificación que empieza a correr las setenta y dos horas.   Entender ese cómputo de otra forma vulnera la garantía de defensa en juicio pues el imputado tendría un tiempo irrazonablemente reducido para preparar su defensa.   </vt:lpstr>
      <vt:lpstr>Dictado el auto de incoación que es oral y se profiere en la misma audiencia, debe figurar en el acta, sin perjuicio de su registro audiovisual o por un medio técnico (artículos 120 y 361, en lo pertinente, CPP)–, en virtud de los principios de concentración y de aceleramiento procesales, corresponde al fiscal que, dentro del plazo de veinticuatro horas, emita la acusación escrita correspondiente, hecho lo cual el juez de la Investigación Preparatoria remitirá las actuaciones al juez Penal competente.</vt:lpstr>
      <vt:lpstr>En cuanto a la audiencia de juicio inmediato  El primer período del enjuiciamiento consiste en la 1. Delimitación de los hechos y de las pruebas La dilucidación de todas las articulaciones tendentes a garantizar un enjuiciamiento concentrado en la cuestión de la culpabilidad y, de ser el caso, de la sanción penal, </vt:lpstr>
      <vt:lpstr>Además las consecuencias accesorias y reparación civil –decidir y superar todos aquellos presupuestos procesales o cuestiones procesales que impidan la celebración y definición del enjuiciamiento–.   Este periodo culmina con la emisión acumulada de los autos de enjuiciamiento y de citación ajuicio. </vt:lpstr>
      <vt:lpstr>El segundo período del enjuiciamiento consiste en la celebración del juicio.   Se aplican las reglas del proceso común, con la condición de que esas reglas deben ser: “[…] compatibles con la naturaleza célere del proceso inmediato”, lo cual significa que las actuaciones probatorias e incidencias deben llevarse a cabo y dilucidarse en el menor tiempo posible y concentradamente.</vt:lpstr>
      <vt:lpstr> La regla general es la prevista en los artículos 356.2 y 360.2 CPP: el debate se realiza en un solo día y las sesiones sucesivas, sin perjuicio de las causas de suspensión –lógica excepcional–, se realizarán al día siguiente o subsiguiente (aunque la primera opción es la idónea para el juicio inmediato).   </vt:lpstr>
      <vt:lpstr>Por las lógicas de evidencia delictiva y de simplicidad procesal, condicionantes del proceso inmediato, desde ya han determinado una causa en que las exigencias de esclarecimiento ulterior son mínimas, cabe entender que las solicitudes probatorias del imputado han de tener ese carácter de pruebas indispensables para enervar la prueba de cargo de la Fiscalía, también limitada a las lógicas de evidencia delictiva, de las que partió su requerimiento de incoación del proceso inmediato. </vt:lpstr>
      <vt:lpstr>En todo caso, conforme con las prevenciones de los artículos 155.2, 352.5,b) y 373.1 y 2 CPP, se admitirán, según los casos, los medios de prueba que sean pertinentes, conducentes, útiles, necesarios, e posible actuación y no sobreabundantes.   No existe, en este supuesto, limitación irrazonable al derecho de postulación probatoria.</vt:lpstr>
      <vt:lpstr>El proceso inmediato se sustenta en la existencia de evidencia delictiva. El debate probatorio será muy acotado; referido, primero, a la acreditación de tal evidencia delictiva; y, segundo, a la verificación de la regularidad, fiabilidad, corrobación y suficiencia de la prueba de cargo.   La defensa, como es obvio, podrá cuestionar y, en su caso, desacreditar la prueba de cargo y su suficiencia, así como presentar contraprueba. </vt:lpstr>
      <vt:lpstr>Es posible que, por razones que escapan al control de las partes y del órgano jurisdiccional, se produzca un problema sensible o insuperable en la incorporación de prueba o pruebas, esenciales para la decisión de la causa. La opción que tiene el juez, incluso ya incoado el proceso inmediato e iniciado la audiencia única de enjuiciamiento inmediato, será –previo debate contradictorio– dictar el auto de transformación del proceso inmediato en proceso común,</vt:lpstr>
      <vt:lpstr> Similar a lo que sucede en el caso del proceso especial de seguridad (artículo 458°.1 CPP). Supletoriamente, en caso de audiencia en curso el Juez penal aplicará la norma antes indicada, a fin de reiniciarse, desde el principio, el juicio oral con las reglas del proceso común, respetando la eficacia procesal de los actos de prueba ya actuados. En los otros supuestos el Juez de la investigación preparatoria o el Juez penal, según el caso, aplicará el apartado siete del artículo 447º CPP.</vt:lpstr>
      <vt:lpstr>Presentación de PowerPoint</vt:lpstr>
      <vt:lpstr>Presentación de PowerPoint</vt:lpstr>
      <vt:lpstr>Presentación de PowerPoint</vt:lpstr>
      <vt:lpstr>Presentación de PowerPoint</vt:lpstr>
      <vt:lpstr>El proceso inmediato reformado prevé expresamente el recurso de apelación contra el auto que resuelve el requerimiento de proceso inmediato, en cuyo caso se tratará de una apelacion con efecto devolutivo (artículo 447.5 CPP). </vt:lpstr>
      <vt:lpstr>Un recurso de apelación, por su carácter jerárquico, siempre tiene efecto devolutivo  –es de conocimiento de un órgano jurisdiccional superior en la estructura orgánica del Poder Judicial–. Lo determinante es si tiene efecto suspensivo. La norma general es el artículo 418.1 CPP. La apelación, en estos casos, de un auto no equivalente –que no pone fin al procedimiento penal (no clausura la persecución penal), sea que acepte o rechace la incoación del proceso inmediato–, no tiene efecto suspensivo. </vt:lpstr>
      <vt:lpstr>Las demás apelaciones contra resoluciones interlocutorias –en orden al principio de oportunidad, proceso anticipado y medidas coercitivas–, igualmente no tienen efectos suspensivos.  En el caso de la apelación del auto de prisión preventiva, rige el artículo 78.1 CPP. La apelación, en este caso, es igualmente devolutiva y no suspensiva. Si se dispone la libertad del imputado no podrá tener efecto suspensivo (artículo 412.2 CPP).</vt:lpstr>
      <vt:lpstr>Una situación que puede presentarse cuando se dicta mandato de prisión preventiva y el imputado impugna el auto antes del vencimiento del plazo de tres días, es que la causa ya se encuentre ante el juez Penal. Como debe propenderse a la efectividad del derecho al recurso tal situación no impide que el juez Penal se pronuncie por la admisión o inadmisión de dicho recurso y, en su caso, eleve copia certificada de los actuados a la Sala Penal Superior. </vt:lpstr>
      <vt:lpstr>Negar esa posibilidad, a partir de una concepción formalista, en el sentido de que quien debe pronunciarse acerca del recurso es el juez de la Investigación Preparatoria, sería restringir irrazonablemente el derecho de tutela jurisdiccional o, en su caso, propender a una dilación indebida de la causa con el objetivo de que el último juez sea quien califique la impugnación además que quien absuelve el grado es el Tribunal Superior, no el juez Penal.   </vt:lpstr>
      <vt:lpstr>El proceso inmediato, en virtud del artículo 3 del Decreto Legislativo número 1194, también es aplicable a los distritos judiciales en los que aún no rige en su integridad el CPP. El citado Código, a su vez, ha sufrido una última modificación más o menos intensa, mediante el Decreto Legislativo número 1206, del 23-9-2015. </vt:lpstr>
      <vt:lpstr>Un motivo de presunta incoherencia normativa se presenta cuando el proceso inmediato es denegado, ya sea en primera o en segunda instancia. Es claro que lacausa debe retrotraerse al momento de su calificación. Sin embargo, ¿qué sucede con el mandato de prisión preventiva en caso que se hubiera dictado en la causa?  ¿La retroacción de actuaciones importa su anulación automática y, por tanto, la libertad del imputado en cárcel?  </vt:lpstr>
      <vt:lpstr>Las normas sobre prisión preventiva del CPP, con sus respectivas modificatorias, igualmente, son de aplicación en todo el territorio nacional, conforme con la Primera Disposición Complementaria Final de la Ley número 30076, del 19-8-2013. </vt:lpstr>
      <vt:lpstr>Luego, en aquellos distritos judiciales donde no está en vigencia en su integridad el CPP, rigen esas disposiciones. Su interpretación y aplicación son, por consiguiente, comunes; no se presentan en ambos sistemas procesales, en virtud de la reforma operada, contradicción o falta de armonía: las normas son las mismas.   </vt:lpstr>
      <vt:lpstr>Se podría sostener que en esos casos se presenta una paradoja: existiría, formalmente, un preso preventivo sin auto de apertura de instrucción; preso preventivo sin procesamiento.  Es evidente, asimismo, que para dictar prisión preventiva se requiere un análisis acerca de la corrección de la imputación, un juicio favorable al fumus delicti comissi y a los motivos de prisión –gravedad del delito y peligrosismo procesal (periculum libertatis)–. </vt:lpstr>
      <vt:lpstr>Cabe entender que el auto de prisión preventiva cumple esos presupuestos –es la presunción de la que se parte al haberse dictado esa medida de coerción personal mediando requerimiento y discusión o debate oral y contradictorio– y, en tal virtud, la no admisión del proceso inmediato no cuestiona la corrección de los cargos –existe, con toda regularidad, un procedimiento previo– sino la no satisfacción de los requisitos y presupuestos necesarios para incoar un tal proceso especial.   </vt:lpstr>
      <vt:lpstr>En suma, la retroacción de actuaciones, en este caso, no importa la anulación de pleno derecho del auto de prisión preventiva, pues la inadmisión del proceso inmediato no comprende la de los presupuestos materiales y formales de dicha medida de coerción personal –propia del proceso de coerción y, como tal, independiente del proceso “principal”, aunque sin desconocer sus bases de conexión</vt:lpstr>
      <vt:lpstr>–. Lo único que sucederá será que el juez Penal, una vez remitidas las actuaciones al fiscal y que este las devuelva con la formalización de la denuncia–en virtud del principio de unidad del Ministerio Público no es del caso una posición distinta del fiscal que no sea la de formalizar la denuncia–, en el curso de la audiencia de presentación de cargos califique su mérito y, de ser el caso, dicte el auto de apertura de instrucción, conforme con el artículo 77 CPP.</vt:lpstr>
      <vt:lpstr> La reforma del auto de prisión preventiva muy bien puede producirse en esa causa si se deniega el procesamiento penal –excarcelación automática– o sí se presenta algún motivo vinculado al rebus sic stantibus que la justifique.</vt:lpstr>
      <vt:lpstr>El actor civil, como parte acusadora, y el tercero civil, como parte acusada, no son partes necesarias, imprescindibles para la constitución del proceso penal –son partes contingentes: pueden o no estar presentes en un concreto proceso jurisdiccional–. Su incorporación en la causa está en función, de un lado, a la propia voluntad del perjudicado por el delito y, de otro lado, a que existan criterios legales de imputación, objetiva y subjetiva, para incorporar a un tercero como responsable de la reparación civil.   </vt:lpstr>
      <vt:lpstr> El CPP, en la lógica del proceso ordinario o común, exige para la constitución de estos sujetos procesales una resolución judicial, dictada previa instancia de parte legitimada, planteada antes de la culminación de la investigación preparatoria, y bajo el procedimiento de audiencia correspondiente (artículos 8, 100, 101 y 102 CPP).   </vt:lpstr>
      <vt:lpstr>Esta secuencia procedimental, sin duda, no es la que corresponde al proceso inmediato, ni se condice con las lógicas de aceleramiento procesal que lo informan. No obstante, no está prohibida la posibilidad de su incorporación en la causa –fundada en consideraciones de derecho material–, siempre que el daño y su acreditación, y además, la legitimación respectiva, respondan a la condición de su “evidencia” en línea acreditativa. Sin prueba evidente, no es posible aprobar su constitución en partes procesales.   </vt:lpstr>
      <vt:lpstr>Siendo así, es claro que el fiscal deberá comprender en el requerimiento de incoación del proceso inmediato a quien considere tercero civil responsable, el cual ha de ser debidamente citado a las dos audiencias para que tenga la oportunidad de ejercer su derecho de contradicción. </vt:lpstr>
      <vt:lpstr>En este caso, el juez de la Investigación Preparatoria, aplicando supletoriamente y en vía de integración el artículo 447.3 CPP, debe decidir, primero, si incorpora como parte al tercero civil; y, segundo, de ser admitida esa constitución –que se emitirá a continuación del pronunciamiento acerca de la medida coercitiva–, continuará con los pasos procedimentales legalmente estipulados.   </vt:lpstr>
      <vt:lpstr>Para el caso del actor civil se requiere, desde luego, que el perjudicado por el delito, primero, sea informado por la Policía o la Fiscalía de la existencia del delito en su contra y comunicado del derecho que tiene para intervenir en las actuaciones –es lo que se denomina  “ofrecimiento de acciones”– (artículo 95.2 CPP); segundo, que antes de la instalación de la audiencia única de incoación del proceso inmediato solicite, por escrito y en debida forma, su constitución en actor civil (artículo 100 CPP)</vt:lpstr>
      <vt:lpstr>; y, tercero, que previo traslado contradictorio el juez de la Investigación Preparatoria decida sobre su mérito, resolución que se emitirá a continuación del pronunciamiento de la medida coercitiva y antes de la decisión acerca de la constitución en tercero civil.   </vt:lpstr>
      <vt:lpstr>La prueba pericial es fundamental para la acreditación de numerosos delitos –la necesidad de la pericia deriva del aporte de conocimientos especializados para facilitar la percepción y la apreciación de los hechos de la causa</vt:lpstr>
      <vt:lpstr>Tanto en el delito de conducción en estado de ebriedad o drogadicción como en otros ilícitos penales (por ejemplo, y a título enunciativo, homicidio, aborto, falsedad documental, tráfico ilícito de drogas y agresión sexual) la prueba pericial es especialmente relevante –en tanto prueba fundamental– para su definitiva comprobación o, en todo caso, para su consolidación probatoria.   </vt:lpstr>
      <vt:lpstr>El fiscal, desde esta perspectiva, instará que el informe pericial –que es el segundo elemento de la actividad pericial– corra en autos al momento del requerimiento de incoación del proceso inmediato. </vt:lpstr>
      <vt:lpstr>Sin embargo, en muchos casos bastará que el reconocimiento o percepción pericial, como primer elemento de la actividad pericial–al que sigue en ese mismo nivel las operaciones técnicas sobre el objeto peritado–, se haya realizado o, por lo demás, que existan informes provisionales, muy comunes en el caso de tráfico ilícito de drogas y también con las primeras pruebas en el delito de conducción en estado de ebriedad o drogadicción.</vt:lpstr>
      <vt:lpstr>  Las características de la inicial intervención de la autoridad pública y las vicisitudes de los actos urgentes de investigación, como las capacidades del órgano pericial, pueden determinar, antes de la presentación del informe pericial, una calificación positiva de los presupuestos y requisitos del proceso inmediato, lo que no obsta a que necesariamente el citado informe pericial ha de constar antes de la instalación de la audiencia única de juicio inmediato.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2015-05-21T13:27:07Z</dcterms:created>
  <dcterms:modified xsi:type="dcterms:W3CDTF">2020-09-20T21:46:28Z</dcterms:modified>
</cp:coreProperties>
</file>