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0" r:id="rId1"/>
  </p:sldMasterIdLst>
  <p:sldIdLst>
    <p:sldId id="289" r:id="rId2"/>
    <p:sldId id="306" r:id="rId3"/>
    <p:sldId id="531" r:id="rId4"/>
    <p:sldId id="519" r:id="rId5"/>
    <p:sldId id="536" r:id="rId6"/>
    <p:sldId id="532" r:id="rId7"/>
    <p:sldId id="520" r:id="rId8"/>
    <p:sldId id="533" r:id="rId9"/>
    <p:sldId id="347" r:id="rId10"/>
    <p:sldId id="535" r:id="rId11"/>
    <p:sldId id="521" r:id="rId12"/>
    <p:sldId id="523" r:id="rId13"/>
    <p:sldId id="440" r:id="rId14"/>
    <p:sldId id="514" r:id="rId15"/>
    <p:sldId id="515" r:id="rId16"/>
    <p:sldId id="33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660"/>
  </p:normalViewPr>
  <p:slideViewPr>
    <p:cSldViewPr>
      <p:cViewPr varScale="1">
        <p:scale>
          <a:sx n="51" d="100"/>
          <a:sy n="51" d="100"/>
        </p:scale>
        <p:origin x="671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E08B-8878-4606-BECD-4579F9A6C66B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</p:spTree>
    <p:extLst>
      <p:ext uri="{BB962C8B-B14F-4D97-AF65-F5344CB8AC3E}">
        <p14:creationId xmlns:p14="http://schemas.microsoft.com/office/powerpoint/2010/main" val="70272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0233-72B8-45C9-9A7A-822D66A178DF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</p:spTree>
    <p:extLst>
      <p:ext uri="{BB962C8B-B14F-4D97-AF65-F5344CB8AC3E}">
        <p14:creationId xmlns:p14="http://schemas.microsoft.com/office/powerpoint/2010/main" val="283712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0233-72B8-45C9-9A7A-822D66A178DF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6932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0233-72B8-45C9-9A7A-822D66A178DF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</p:spTree>
    <p:extLst>
      <p:ext uri="{BB962C8B-B14F-4D97-AF65-F5344CB8AC3E}">
        <p14:creationId xmlns:p14="http://schemas.microsoft.com/office/powerpoint/2010/main" val="1613776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0233-72B8-45C9-9A7A-822D66A178DF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3704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0233-72B8-45C9-9A7A-822D66A178DF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</p:spTree>
    <p:extLst>
      <p:ext uri="{BB962C8B-B14F-4D97-AF65-F5344CB8AC3E}">
        <p14:creationId xmlns:p14="http://schemas.microsoft.com/office/powerpoint/2010/main" val="2109934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8654-EF67-4B51-8213-859C63E2D114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</p:spTree>
    <p:extLst>
      <p:ext uri="{BB962C8B-B14F-4D97-AF65-F5344CB8AC3E}">
        <p14:creationId xmlns:p14="http://schemas.microsoft.com/office/powerpoint/2010/main" val="1415515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3073-9658-43C5-B43B-CFB435C7F9A7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</p:spTree>
    <p:extLst>
      <p:ext uri="{BB962C8B-B14F-4D97-AF65-F5344CB8AC3E}">
        <p14:creationId xmlns:p14="http://schemas.microsoft.com/office/powerpoint/2010/main" val="280180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B428-A73B-424A-9D60-3A4BFAA07F90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</p:spTree>
    <p:extLst>
      <p:ext uri="{BB962C8B-B14F-4D97-AF65-F5344CB8AC3E}">
        <p14:creationId xmlns:p14="http://schemas.microsoft.com/office/powerpoint/2010/main" val="412725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6E07-E123-4559-AAF0-8F5CFCD5D66F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</p:spTree>
    <p:extLst>
      <p:ext uri="{BB962C8B-B14F-4D97-AF65-F5344CB8AC3E}">
        <p14:creationId xmlns:p14="http://schemas.microsoft.com/office/powerpoint/2010/main" val="206237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0233-72B8-45C9-9A7A-822D66A178DF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</p:spTree>
    <p:extLst>
      <p:ext uri="{BB962C8B-B14F-4D97-AF65-F5344CB8AC3E}">
        <p14:creationId xmlns:p14="http://schemas.microsoft.com/office/powerpoint/2010/main" val="304426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95F0-68CB-4D13-86A6-6C3F833D25F2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</p:spTree>
    <p:extLst>
      <p:ext uri="{BB962C8B-B14F-4D97-AF65-F5344CB8AC3E}">
        <p14:creationId xmlns:p14="http://schemas.microsoft.com/office/powerpoint/2010/main" val="211065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0233-72B8-45C9-9A7A-822D66A178DF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</p:spTree>
    <p:extLst>
      <p:ext uri="{BB962C8B-B14F-4D97-AF65-F5344CB8AC3E}">
        <p14:creationId xmlns:p14="http://schemas.microsoft.com/office/powerpoint/2010/main" val="9218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7FA2-C208-4AFE-ACAB-A47E8C9D4E39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</p:spTree>
    <p:extLst>
      <p:ext uri="{BB962C8B-B14F-4D97-AF65-F5344CB8AC3E}">
        <p14:creationId xmlns:p14="http://schemas.microsoft.com/office/powerpoint/2010/main" val="202562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9B30-9785-4679-BF17-2182A3983086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</p:spTree>
    <p:extLst>
      <p:ext uri="{BB962C8B-B14F-4D97-AF65-F5344CB8AC3E}">
        <p14:creationId xmlns:p14="http://schemas.microsoft.com/office/powerpoint/2010/main" val="27773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5FE5-EEE4-4CEA-9F18-757DBA0CC148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</p:spTree>
    <p:extLst>
      <p:ext uri="{BB962C8B-B14F-4D97-AF65-F5344CB8AC3E}">
        <p14:creationId xmlns:p14="http://schemas.microsoft.com/office/powerpoint/2010/main" val="255612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020233-72B8-45C9-9A7A-822D66A178DF}" type="slidenum">
              <a:rPr lang="es-ES" altLang="es-419" smtClean="0"/>
              <a:pPr/>
              <a:t>‹Nº›</a:t>
            </a:fld>
            <a:endParaRPr lang="es-ES" altLang="es-419" dirty="0"/>
          </a:p>
        </p:txBody>
      </p:sp>
    </p:spTree>
    <p:extLst>
      <p:ext uri="{BB962C8B-B14F-4D97-AF65-F5344CB8AC3E}">
        <p14:creationId xmlns:p14="http://schemas.microsoft.com/office/powerpoint/2010/main" val="121156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1" r:id="rId1"/>
    <p:sldLayoutId id="2147484392" r:id="rId2"/>
    <p:sldLayoutId id="2147484393" r:id="rId3"/>
    <p:sldLayoutId id="2147484394" r:id="rId4"/>
    <p:sldLayoutId id="2147484395" r:id="rId5"/>
    <p:sldLayoutId id="2147484396" r:id="rId6"/>
    <p:sldLayoutId id="2147484397" r:id="rId7"/>
    <p:sldLayoutId id="2147484398" r:id="rId8"/>
    <p:sldLayoutId id="2147484399" r:id="rId9"/>
    <p:sldLayoutId id="2147484400" r:id="rId10"/>
    <p:sldLayoutId id="2147484401" r:id="rId11"/>
    <p:sldLayoutId id="2147484402" r:id="rId12"/>
    <p:sldLayoutId id="2147484403" r:id="rId13"/>
    <p:sldLayoutId id="2147484404" r:id="rId14"/>
    <p:sldLayoutId id="2147484405" r:id="rId15"/>
    <p:sldLayoutId id="21474844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4 Título">
            <a:extLst>
              <a:ext uri="{FF2B5EF4-FFF2-40B4-BE49-F238E27FC236}">
                <a16:creationId xmlns:a16="http://schemas.microsoft.com/office/drawing/2014/main" id="{398705E6-4185-4AA5-9545-68E20CA7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2114550"/>
          </a:xfrm>
        </p:spPr>
        <p:txBody>
          <a:bodyPr>
            <a:normAutofit/>
          </a:bodyPr>
          <a:lstStyle/>
          <a:p>
            <a:pPr lvl="0" algn="ctr"/>
            <a:r>
              <a:rPr lang="es-419" sz="5000" dirty="0"/>
              <a:t>LA ACUSACION. UN POCO DE HISTORIA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76F497C-22E2-46D2-BA88-7F020F9EC0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0410" y="4221088"/>
            <a:ext cx="6777037" cy="1539875"/>
          </a:xfrm>
        </p:spPr>
        <p:txBody>
          <a:bodyPr rtlCol="0">
            <a:normAutofit lnSpcReduction="1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endParaRPr lang="es-ES" dirty="0"/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s-PE" dirty="0"/>
          </a:p>
          <a:p>
            <a:pPr indent="-274320" algn="ctr" eaLnBrk="1" fontAlgn="auto" hangingPunct="1">
              <a:spcAft>
                <a:spcPts val="0"/>
              </a:spcAft>
              <a:defRPr/>
            </a:pPr>
            <a:r>
              <a:rPr lang="es-PE" sz="1800" dirty="0"/>
              <a:t>VICTOR JIMMY ARBULU MARTINEZ</a:t>
            </a:r>
          </a:p>
          <a:p>
            <a:pPr indent="-274320" algn="ctr" eaLnBrk="1" fontAlgn="auto" hangingPunct="1">
              <a:spcAft>
                <a:spcPts val="0"/>
              </a:spcAft>
              <a:defRPr/>
            </a:pPr>
            <a:r>
              <a:rPr lang="es-PE" sz="1800" dirty="0"/>
              <a:t>Docente de la Facultad de Derecho - UNMSM</a:t>
            </a:r>
          </a:p>
          <a:p>
            <a:pPr marL="68580" indent="0" algn="ctr" eaLnBrk="1" fontAlgn="auto" hangingPunct="1">
              <a:spcAft>
                <a:spcPts val="0"/>
              </a:spcAft>
              <a:buNone/>
              <a:defRPr/>
            </a:pPr>
            <a:endParaRPr lang="es-PE" sz="1800" dirty="0"/>
          </a:p>
          <a:p>
            <a:pPr indent="-274320" algn="ctr" eaLnBrk="1" fontAlgn="auto" hangingPunct="1">
              <a:spcAft>
                <a:spcPts val="0"/>
              </a:spcAft>
              <a:defRPr/>
            </a:pPr>
            <a:endParaRPr lang="es-ES" sz="1800" dirty="0">
              <a:highlight>
                <a:srgbClr val="FFFF00"/>
              </a:highlight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ACB03E3-29F1-4DD8-AC52-0BB81601C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es-PE" altLang="es-PE" dirty="0">
                <a:solidFill>
                  <a:srgbClr val="FF0000"/>
                </a:solidFill>
              </a:rPr>
              <a:t>Sistema inquisitivo radical</a:t>
            </a:r>
            <a:endParaRPr lang="es-ES" altLang="es-PE" dirty="0">
              <a:solidFill>
                <a:srgbClr val="FF0000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3EAAAA1-900A-4F27-8B59-6959F4E17B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 fontScale="92500"/>
          </a:bodyPr>
          <a:lstStyle/>
          <a:p>
            <a:pPr marL="69850" indent="0" algn="just" eaLnBrk="1" hangingPunct="1">
              <a:buNone/>
            </a:pPr>
            <a:r>
              <a:rPr lang="es-ES" sz="2500" dirty="0"/>
              <a:t>La Corte Vémica </a:t>
            </a:r>
            <a:r>
              <a:rPr lang="es-ES" sz="2500" i="1" dirty="0"/>
              <a:t>“… delegaba secretamente comisarios que iban incógnitos, a todas las ciudades de Alemania, tomaban informes sin hacérselos saber a los acusados, y los juzgaban sin oírlos: muy a menudo cuando no tenían un verdugo, el más joven de entre los jueces hacia su oficio, y ahorcaba él mismo al culpable..</a:t>
            </a:r>
            <a:r>
              <a:rPr lang="es-ES" sz="2500" b="1" i="1" dirty="0"/>
              <a:t>.” </a:t>
            </a:r>
          </a:p>
          <a:p>
            <a:pPr marL="69850" indent="0" algn="just" eaLnBrk="1" hangingPunct="1">
              <a:buNone/>
            </a:pPr>
            <a:r>
              <a:rPr lang="es-ES" sz="2500" b="1" i="1" dirty="0"/>
              <a:t>En comentarios de Voltaire al libro de Cesare Beccaria. Edit. Heliasta. Buenos Aires. 1993, p. </a:t>
            </a:r>
            <a:endParaRPr lang="es-ES" altLang="es-PE" sz="2500" dirty="0"/>
          </a:p>
        </p:txBody>
      </p:sp>
    </p:spTree>
    <p:extLst>
      <p:ext uri="{BB962C8B-B14F-4D97-AF65-F5344CB8AC3E}">
        <p14:creationId xmlns:p14="http://schemas.microsoft.com/office/powerpoint/2010/main" val="2940724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ACB03E3-29F1-4DD8-AC52-0BB81601C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b="1" dirty="0"/>
              <a:t>DERECHO INGLÉS</a:t>
            </a:r>
            <a:endParaRPr lang="es-419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3EAAAA1-900A-4F27-8B59-6959F4E17B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9850" indent="0" algn="just" eaLnBrk="1" hangingPunct="1">
              <a:buNone/>
            </a:pPr>
            <a:r>
              <a:rPr lang="es-ES" sz="2500" dirty="0"/>
              <a:t>Durante las Edades Media y Moderna, conservó sin contaminación inquisitiva un sistema originario, o sea el acusatorio popular. </a:t>
            </a:r>
          </a:p>
          <a:p>
            <a:pPr marL="69850" indent="0" algn="just" eaLnBrk="1" hangingPunct="1">
              <a:buNone/>
            </a:pPr>
            <a:r>
              <a:rPr lang="es-ES" sz="2500" dirty="0"/>
              <a:t>Como rasgos esenciales de este sistema que solo en casos muy graves puede procederse de oficio o en base a denuncia y</a:t>
            </a:r>
            <a:r>
              <a:rPr lang="es-ES" sz="2500" b="1" dirty="0"/>
              <a:t> LA ACUSACIÓN CORRESPONDE A LOS PARTICULARES.</a:t>
            </a:r>
            <a:endParaRPr lang="es-ES" altLang="es-PE" sz="2500" b="1" dirty="0"/>
          </a:p>
        </p:txBody>
      </p:sp>
    </p:spTree>
    <p:extLst>
      <p:ext uri="{BB962C8B-B14F-4D97-AF65-F5344CB8AC3E}">
        <p14:creationId xmlns:p14="http://schemas.microsoft.com/office/powerpoint/2010/main" val="451097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ACB03E3-29F1-4DD8-AC52-0BB81601C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b="1" dirty="0"/>
              <a:t>DERECHO INGLÉS</a:t>
            </a:r>
            <a:endParaRPr lang="es-419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3EAAAA1-900A-4F27-8B59-6959F4E17B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9850" indent="0" algn="just" eaLnBrk="1" hangingPunct="1">
              <a:buNone/>
            </a:pPr>
            <a:r>
              <a:rPr lang="es-ES" sz="2500" dirty="0"/>
              <a:t>Se podía practicar una investigación preliminar por funcionarios de la Corona y jueces de paz. </a:t>
            </a:r>
          </a:p>
          <a:p>
            <a:pPr marL="69850" indent="0" algn="just" eaLnBrk="1" hangingPunct="1">
              <a:buNone/>
            </a:pPr>
            <a:endParaRPr lang="es-ES" sz="2500" dirty="0"/>
          </a:p>
          <a:p>
            <a:pPr marL="69850" indent="0" algn="just" eaLnBrk="1" hangingPunct="1">
              <a:buNone/>
            </a:pPr>
            <a:r>
              <a:rPr lang="es-ES" sz="2500" dirty="0"/>
              <a:t>En 1789, se había instituido la </a:t>
            </a:r>
            <a:r>
              <a:rPr lang="es-ES" sz="2500" b="1" dirty="0"/>
              <a:t>DIRECCIÓN DE ACUSACIONES PÚBLICAS</a:t>
            </a:r>
            <a:r>
              <a:rPr lang="es-ES" sz="2500" dirty="0"/>
              <a:t>, que acusaba en causas por determinados hechos importantes o a falta de acusador particular. </a:t>
            </a:r>
          </a:p>
          <a:p>
            <a:pPr marL="69850" indent="0" algn="just" eaLnBrk="1" hangingPunct="1">
              <a:buNone/>
            </a:pPr>
            <a:r>
              <a:rPr lang="es-ES" sz="2500" dirty="0"/>
              <a:t>El Tribunal era popular</a:t>
            </a:r>
            <a:endParaRPr lang="es-ES" altLang="es-PE" sz="2500" dirty="0"/>
          </a:p>
        </p:txBody>
      </p:sp>
    </p:spTree>
    <p:extLst>
      <p:ext uri="{BB962C8B-B14F-4D97-AF65-F5344CB8AC3E}">
        <p14:creationId xmlns:p14="http://schemas.microsoft.com/office/powerpoint/2010/main" val="3547440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B83BA08-B59C-4177-973E-3D62F4DB2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PE" altLang="es-PE" dirty="0"/>
              <a:t>Sistema Mixto</a:t>
            </a:r>
            <a:endParaRPr lang="es-ES" altLang="es-PE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6C524D8-566C-449D-BF88-7CBF15C39A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s-PE" altLang="es-419" sz="2500" i="1" dirty="0"/>
              <a:t>La Revolución Francesa derogó el sistema inquisitivo y puso en vigencia el </a:t>
            </a:r>
            <a:r>
              <a:rPr lang="es-PE" altLang="es-419" sz="2500" b="1" i="1" dirty="0"/>
              <a:t>sistema mixto, que se caracterizó, básicamente, por el predominio del sistema inquisitivo en la etapa de la instrucción que es el  SUMARIO, y por el predominio del sistema acusatorio en la etapa del juicio que se denomina PLENARIO</a:t>
            </a:r>
            <a:r>
              <a:rPr lang="es-PE" altLang="es-419" sz="2500" i="1" dirty="0"/>
              <a:t>. </a:t>
            </a:r>
            <a:endParaRPr lang="es-ES" altLang="es-419" sz="25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7707382-0B34-4D83-94AE-AC9D911BB7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PE" altLang="es-PE" dirty="0"/>
              <a:t>Sistema Acusatorio Moderno</a:t>
            </a:r>
            <a:endParaRPr lang="es-ES" altLang="es-PE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149691F-E0B0-4E40-847B-3873A7AB6E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s-PE" sz="2500" i="1" dirty="0"/>
              <a:t>Viene redefinido, sustentándose en el principio acusatorio, que le da la facultad de persecución al Ministerio Publico y la de Fallo al Poder Judicial.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s-PE" sz="2500" i="1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s-PE" sz="2500" i="1" dirty="0"/>
              <a:t>Si el fundamento es que el proceso quede en manos de </a:t>
            </a:r>
            <a:r>
              <a:rPr lang="es-PE" sz="2500" b="1" i="1" dirty="0"/>
              <a:t>jueces imparciales e independientes</a:t>
            </a:r>
            <a:r>
              <a:rPr lang="es-PE" sz="2500" i="1" dirty="0"/>
              <a:t>, entonces estamos ante un modelo que se funda en la garantía de un debido proceso y un parámetro: La Ley</a:t>
            </a:r>
            <a:endParaRPr lang="es-ES" sz="2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4F7B079-684C-4722-A39D-F0667E81B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PE" altLang="es-PE" dirty="0"/>
              <a:t>Sistema Acusatorio Moderno</a:t>
            </a:r>
            <a:endParaRPr lang="es-ES" altLang="es-PE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16C8296-3A4E-4487-BC87-7BBE418486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es-ES" altLang="es-419" sz="2500" dirty="0"/>
              <a:t>El fundamento:</a:t>
            </a:r>
          </a:p>
          <a:p>
            <a:pPr algn="just" eaLnBrk="1" hangingPunct="1"/>
            <a:endParaRPr lang="es-ES" altLang="es-419" sz="2500" dirty="0"/>
          </a:p>
          <a:p>
            <a:pPr algn="just" eaLnBrk="1" hangingPunct="1"/>
            <a:r>
              <a:rPr lang="es-ES" altLang="es-419" sz="2500" dirty="0"/>
              <a:t>La concentración de  la investigación y el juzgamiento en una sola institución conduce al absolutismo, esto es al abuso del poder.</a:t>
            </a:r>
          </a:p>
          <a:p>
            <a:pPr algn="just" eaLnBrk="1" hangingPunct="1"/>
            <a:endParaRPr lang="es-ES" altLang="es-419" sz="2500" dirty="0"/>
          </a:p>
          <a:p>
            <a:pPr algn="just" eaLnBrk="1" hangingPunct="1"/>
            <a:r>
              <a:rPr lang="es-ES" altLang="es-419" sz="2500" dirty="0"/>
              <a:t>La separación de funciones tutela la libertad de las personas.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0949FBD-A82A-4A4F-BFD9-6F7DC9330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PE" altLang="es-PE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DDDE735-6F19-4728-A960-7F9FA8E086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s-PE" altLang="es-PE" dirty="0"/>
              <a:t>Muchas Gracias</a:t>
            </a:r>
            <a:endParaRPr lang="es-ES" altLang="es-PE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EC63616-B09B-4C5C-85E7-E057DAF9C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277813"/>
            <a:ext cx="8229600" cy="1139825"/>
          </a:xfrm>
        </p:spPr>
        <p:txBody>
          <a:bodyPr/>
          <a:lstStyle/>
          <a:p>
            <a:pPr algn="ctr" eaLnBrk="1" hangingPunct="1"/>
            <a:r>
              <a:rPr lang="es-PE" altLang="es-PE" sz="3600" dirty="0"/>
              <a:t>SISTEMAS PROCESALES</a:t>
            </a:r>
            <a:endParaRPr lang="es-ES" altLang="es-PE" sz="3600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0DE29DC-2B73-4F42-ACA1-076DFC781D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7538" y="1625600"/>
            <a:ext cx="7927975" cy="449262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s-PE" altLang="es-PE" sz="2500" i="1" dirty="0"/>
              <a:t>El primero fue el </a:t>
            </a:r>
            <a:r>
              <a:rPr lang="es-PE" altLang="es-PE" sz="2500" b="1" i="1" dirty="0"/>
              <a:t>sistema acusatorio</a:t>
            </a:r>
            <a:r>
              <a:rPr lang="es-PE" altLang="es-PE" sz="2500" i="1" dirty="0"/>
              <a:t>, que  surgió</a:t>
            </a:r>
            <a:r>
              <a:rPr lang="en-US" altLang="es-PE" sz="2500" i="1" dirty="0"/>
              <a:t> </a:t>
            </a:r>
            <a:r>
              <a:rPr lang="es-PE" altLang="es-PE" sz="2500" i="1" dirty="0"/>
              <a:t>en la venganza privada. </a:t>
            </a:r>
          </a:p>
          <a:p>
            <a:pPr algn="just" eaLnBrk="1" hangingPunct="1"/>
            <a:r>
              <a:rPr lang="es-PE" altLang="es-PE" sz="2500" i="1" dirty="0"/>
              <a:t>Una persona frente a una lesión de sus bienes o integridad era </a:t>
            </a:r>
            <a:r>
              <a:rPr lang="es-PE" altLang="es-PE" sz="2500" b="1" i="1" dirty="0"/>
              <a:t>JUEZ Y PARTE</a:t>
            </a:r>
            <a:r>
              <a:rPr lang="es-PE" altLang="es-PE" sz="2500" i="1" dirty="0"/>
              <a:t>, en lo que Jhon Locke denomino </a:t>
            </a:r>
            <a:r>
              <a:rPr lang="es-PE" altLang="es-PE" sz="2500" b="1" i="1" dirty="0"/>
              <a:t>estado de naturaleza del hombre</a:t>
            </a:r>
            <a:r>
              <a:rPr lang="es-PE" altLang="es-PE" sz="2500" i="1" dirty="0"/>
              <a:t>, un estado primitivo y que consideraba que constituía una insuficiencia juridica y moral.</a:t>
            </a:r>
          </a:p>
          <a:p>
            <a:pPr algn="just" eaLnBrk="1" hangingPunct="1"/>
            <a:r>
              <a:rPr lang="es-PE" altLang="es-PE" sz="2500" i="1" dirty="0"/>
              <a:t>Hobbes denominaba Estado de guerra</a:t>
            </a:r>
          </a:p>
          <a:p>
            <a:pPr algn="just" eaLnBrk="1" hangingPunct="1"/>
            <a:r>
              <a:rPr lang="es-PE" altLang="es-PE" sz="2500" i="1" dirty="0"/>
              <a:t>De allí que se busca una autoridad que intervenga y esta seria el Estado.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EC63616-B09B-4C5C-85E7-E057DAF9C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277813"/>
            <a:ext cx="8229600" cy="1139825"/>
          </a:xfrm>
        </p:spPr>
        <p:txBody>
          <a:bodyPr/>
          <a:lstStyle/>
          <a:p>
            <a:pPr lvl="0"/>
            <a:r>
              <a:rPr lang="es-ES" b="1" dirty="0"/>
              <a:t>DERECHO GRIEGO</a:t>
            </a:r>
            <a:endParaRPr lang="es-419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0DE29DC-2B73-4F42-ACA1-076DFC781D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7538" y="1625600"/>
            <a:ext cx="7927975" cy="449262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s-ES" sz="2500" dirty="0"/>
              <a:t>En Atenas surge un régimen de procedimiento penal limitado a los ciudadanos libres y para algunas transgresiones. </a:t>
            </a:r>
          </a:p>
          <a:p>
            <a:pPr algn="just" eaLnBrk="1" hangingPunct="1"/>
            <a:endParaRPr lang="es-ES" sz="2500" dirty="0"/>
          </a:p>
          <a:p>
            <a:pPr algn="just" eaLnBrk="1" hangingPunct="1"/>
            <a:r>
              <a:rPr lang="es-ES" sz="2500" dirty="0"/>
              <a:t>Se caracteriza por la intervención del pueblo tanto para integrar el tribunal </a:t>
            </a:r>
            <a:r>
              <a:rPr lang="es-ES" sz="2500" b="1" dirty="0"/>
              <a:t>COMO PARA PRODUCIR LA ACUSACIÓN.</a:t>
            </a:r>
            <a:endParaRPr lang="es-ES" sz="2500" dirty="0"/>
          </a:p>
          <a:p>
            <a:pPr algn="just" eaLnBrk="1" hangingPunct="1"/>
            <a:r>
              <a:rPr lang="es-ES" sz="2500" dirty="0"/>
              <a:t>Las causas de hechos gravísimos se reservaban a la intervención de la Asamblea.</a:t>
            </a:r>
            <a:endParaRPr lang="es-PE" altLang="es-PE" sz="2500" i="1" dirty="0"/>
          </a:p>
        </p:txBody>
      </p:sp>
    </p:spTree>
    <p:extLst>
      <p:ext uri="{BB962C8B-B14F-4D97-AF65-F5344CB8AC3E}">
        <p14:creationId xmlns:p14="http://schemas.microsoft.com/office/powerpoint/2010/main" val="408039157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EC63616-B09B-4C5C-85E7-E057DAF9C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277813"/>
            <a:ext cx="8229600" cy="1139825"/>
          </a:xfrm>
        </p:spPr>
        <p:txBody>
          <a:bodyPr/>
          <a:lstStyle/>
          <a:p>
            <a:pPr algn="ctr" eaLnBrk="1" hangingPunct="1"/>
            <a:r>
              <a:rPr lang="es-ES" altLang="es-PE" sz="3600" dirty="0"/>
              <a:t>ROMA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0DE29DC-2B73-4F42-ACA1-076DFC781D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7538" y="1625600"/>
            <a:ext cx="7927975" cy="4492625"/>
          </a:xfrm>
        </p:spPr>
        <p:txBody>
          <a:bodyPr/>
          <a:lstStyle/>
          <a:p>
            <a:pPr marL="69850" indent="0">
              <a:buNone/>
            </a:pPr>
            <a:endParaRPr lang="es-419" dirty="0"/>
          </a:p>
          <a:p>
            <a:r>
              <a:rPr lang="es-ES" sz="2500" dirty="0"/>
              <a:t>Había dos clases de procedimientos: </a:t>
            </a:r>
            <a:r>
              <a:rPr lang="es-ES" sz="2500" i="1" dirty="0"/>
              <a:t>"iuditia privata" </a:t>
            </a:r>
            <a:r>
              <a:rPr lang="es-ES" sz="2500" dirty="0"/>
              <a:t>y </a:t>
            </a:r>
            <a:r>
              <a:rPr lang="es-ES" sz="2500" i="1" dirty="0"/>
              <a:t>"iuditia pública", </a:t>
            </a:r>
            <a:r>
              <a:rPr lang="es-ES" sz="2500" dirty="0"/>
              <a:t>que tenía dos formas: la </a:t>
            </a:r>
            <a:r>
              <a:rPr lang="es-ES" sz="2500" i="1" dirty="0"/>
              <a:t>"cognitio" </a:t>
            </a:r>
            <a:r>
              <a:rPr lang="es-ES" sz="2500" dirty="0"/>
              <a:t>y la </a:t>
            </a:r>
            <a:r>
              <a:rPr lang="es-ES" sz="2500" i="1" dirty="0"/>
              <a:t>"ACCUSATIO". </a:t>
            </a:r>
          </a:p>
          <a:p>
            <a:endParaRPr lang="es-ES" sz="2500" i="1" dirty="0"/>
          </a:p>
          <a:p>
            <a:r>
              <a:rPr lang="es-ES" sz="2500" i="1" dirty="0"/>
              <a:t>La iuditia privata </a:t>
            </a:r>
            <a:r>
              <a:rPr lang="es-ES" sz="2500" dirty="0"/>
              <a:t>estaba reservada al padre, </a:t>
            </a:r>
            <a:r>
              <a:rPr lang="es-ES" sz="2500" i="1" dirty="0"/>
              <a:t>"pater familias", </a:t>
            </a:r>
            <a:r>
              <a:rPr lang="es-ES" sz="2500" dirty="0"/>
              <a:t>en razón del amplio concepto de la </a:t>
            </a:r>
            <a:r>
              <a:rPr lang="es-ES" sz="2500" i="1" dirty="0"/>
              <a:t>"patria potestas". </a:t>
            </a:r>
          </a:p>
        </p:txBody>
      </p:sp>
    </p:spTree>
    <p:extLst>
      <p:ext uri="{BB962C8B-B14F-4D97-AF65-F5344CB8AC3E}">
        <p14:creationId xmlns:p14="http://schemas.microsoft.com/office/powerpoint/2010/main" val="419989908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EC63616-B09B-4C5C-85E7-E057DAF9C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277813"/>
            <a:ext cx="8229600" cy="1139825"/>
          </a:xfrm>
        </p:spPr>
        <p:txBody>
          <a:bodyPr/>
          <a:lstStyle/>
          <a:p>
            <a:pPr algn="ctr" eaLnBrk="1" hangingPunct="1"/>
            <a:r>
              <a:rPr lang="es-ES" altLang="es-PE" sz="3600" dirty="0"/>
              <a:t>ROMA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0DE29DC-2B73-4F42-ACA1-076DFC781D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7538" y="1625600"/>
            <a:ext cx="7927975" cy="4492625"/>
          </a:xfrm>
        </p:spPr>
        <p:txBody>
          <a:bodyPr/>
          <a:lstStyle/>
          <a:p>
            <a:pPr marL="69850" indent="0">
              <a:buNone/>
            </a:pPr>
            <a:r>
              <a:rPr lang="es-ES" sz="2500" i="1" dirty="0"/>
              <a:t>"ACCUSATIO“ proviene del latin ACCUSARE que significa atribuir un delito.</a:t>
            </a:r>
          </a:p>
          <a:p>
            <a:pPr marL="69850" indent="0">
              <a:buNone/>
            </a:pPr>
            <a:endParaRPr lang="es-ES" sz="2500" i="1" dirty="0"/>
          </a:p>
          <a:p>
            <a:pPr marL="69850" indent="0">
              <a:buNone/>
            </a:pPr>
            <a:r>
              <a:rPr lang="es-ES" sz="2500" i="1" dirty="0"/>
              <a:t>ACCUSARE proviene compuesto por AD (Hacia) y CAUSA (Asunto)</a:t>
            </a:r>
          </a:p>
          <a:p>
            <a:endParaRPr lang="es-ES" sz="2500" i="1" dirty="0"/>
          </a:p>
        </p:txBody>
      </p:sp>
    </p:spTree>
    <p:extLst>
      <p:ext uri="{BB962C8B-B14F-4D97-AF65-F5344CB8AC3E}">
        <p14:creationId xmlns:p14="http://schemas.microsoft.com/office/powerpoint/2010/main" val="94892971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EC63616-B09B-4C5C-85E7-E057DAF9C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277813"/>
            <a:ext cx="8229600" cy="1139825"/>
          </a:xfrm>
        </p:spPr>
        <p:txBody>
          <a:bodyPr/>
          <a:lstStyle/>
          <a:p>
            <a:pPr algn="ctr" eaLnBrk="1" hangingPunct="1"/>
            <a:r>
              <a:rPr lang="es-ES" altLang="es-PE" sz="3600" dirty="0"/>
              <a:t>ROMA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0DE29DC-2B73-4F42-ACA1-076DFC781D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7538" y="1625600"/>
            <a:ext cx="7927975" cy="4492625"/>
          </a:xfrm>
        </p:spPr>
        <p:txBody>
          <a:bodyPr>
            <a:normAutofit/>
          </a:bodyPr>
          <a:lstStyle/>
          <a:p>
            <a:pPr marL="69850" indent="0">
              <a:buNone/>
            </a:pPr>
            <a:r>
              <a:rPr lang="es-ES" sz="2500" i="1" dirty="0"/>
              <a:t>La iuditia pública</a:t>
            </a:r>
            <a:r>
              <a:rPr lang="es-ES" sz="2500" dirty="0"/>
              <a:t>, en una de sus formas, la </a:t>
            </a:r>
            <a:r>
              <a:rPr lang="es-ES" sz="2500" i="1" dirty="0"/>
              <a:t>"cognitio" </a:t>
            </a:r>
          </a:p>
          <a:p>
            <a:endParaRPr lang="es-ES" sz="2500" dirty="0"/>
          </a:p>
          <a:p>
            <a:r>
              <a:rPr lang="es-ES" sz="2500" dirty="0"/>
              <a:t>Para Julio Maier es una especie de instrucción sumarial llevada a cabo por un juez</a:t>
            </a:r>
            <a:endParaRPr lang="es-PE" altLang="es-PE" sz="2500" i="1" dirty="0"/>
          </a:p>
        </p:txBody>
      </p:sp>
    </p:spTree>
    <p:extLst>
      <p:ext uri="{BB962C8B-B14F-4D97-AF65-F5344CB8AC3E}">
        <p14:creationId xmlns:p14="http://schemas.microsoft.com/office/powerpoint/2010/main" val="17493407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EC63616-B09B-4C5C-85E7-E057DAF9C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277813"/>
            <a:ext cx="8229600" cy="1139825"/>
          </a:xfrm>
        </p:spPr>
        <p:txBody>
          <a:bodyPr/>
          <a:lstStyle/>
          <a:p>
            <a:pPr lvl="0"/>
            <a:r>
              <a:rPr lang="es-ES" b="1" dirty="0"/>
              <a:t>DERECHO GERMANO</a:t>
            </a:r>
            <a:endParaRPr lang="es-419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0DE29DC-2B73-4F42-ACA1-076DFC781D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7538" y="1625600"/>
            <a:ext cx="7927975" cy="4492625"/>
          </a:xfrm>
        </p:spPr>
        <p:txBody>
          <a:bodyPr>
            <a:normAutofit/>
          </a:bodyPr>
          <a:lstStyle/>
          <a:p>
            <a:pPr marL="69850" indent="0">
              <a:buNone/>
            </a:pPr>
            <a:r>
              <a:rPr lang="es-ES" sz="2500" dirty="0"/>
              <a:t>No se distinguía entre infracciones civiles y penales, simplemente que cada infracción era considerada un quebranto de paz de la comunidad. </a:t>
            </a:r>
          </a:p>
          <a:p>
            <a:pPr marL="69850" indent="0">
              <a:buNone/>
            </a:pPr>
            <a:endParaRPr lang="es-ES" sz="2500" dirty="0"/>
          </a:p>
          <a:p>
            <a:pPr marL="69850" indent="0">
              <a:buNone/>
            </a:pPr>
            <a:r>
              <a:rPr lang="es-ES" sz="2500" dirty="0"/>
              <a:t>La víctima estaba autorizada a realizar la guerra o la venganza familiar.</a:t>
            </a:r>
          </a:p>
          <a:p>
            <a:pPr marL="69850" indent="0">
              <a:buNone/>
            </a:pPr>
            <a:endParaRPr lang="es-ES" sz="2500" dirty="0"/>
          </a:p>
          <a:p>
            <a:pPr marL="69850" indent="0">
              <a:buNone/>
            </a:pPr>
            <a:r>
              <a:rPr lang="es-ES" sz="2500" dirty="0"/>
              <a:t>ACUSATORIO PRIMITIVO </a:t>
            </a:r>
          </a:p>
        </p:txBody>
      </p:sp>
    </p:spTree>
    <p:extLst>
      <p:ext uri="{BB962C8B-B14F-4D97-AF65-F5344CB8AC3E}">
        <p14:creationId xmlns:p14="http://schemas.microsoft.com/office/powerpoint/2010/main" val="158718903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EC63616-B09B-4C5C-85E7-E057DAF9C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277813"/>
            <a:ext cx="8229600" cy="1139825"/>
          </a:xfrm>
        </p:spPr>
        <p:txBody>
          <a:bodyPr/>
          <a:lstStyle/>
          <a:p>
            <a:pPr lvl="0"/>
            <a:r>
              <a:rPr lang="es-ES" b="1" dirty="0"/>
              <a:t>DERECHO GERMANO</a:t>
            </a:r>
            <a:endParaRPr lang="es-419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0DE29DC-2B73-4F42-ACA1-076DFC781D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7538" y="1625600"/>
            <a:ext cx="7927975" cy="4492625"/>
          </a:xfrm>
        </p:spPr>
        <p:txBody>
          <a:bodyPr/>
          <a:lstStyle/>
          <a:p>
            <a:pPr marL="69850" indent="0">
              <a:buNone/>
            </a:pPr>
            <a:endParaRPr lang="es-ES" dirty="0"/>
          </a:p>
          <a:p>
            <a:pPr marL="69850" indent="0" algn="just">
              <a:buNone/>
            </a:pPr>
            <a:r>
              <a:rPr lang="es-ES" sz="2500" dirty="0"/>
              <a:t>En ese camino de desarrollo de formas de resolver los conflictos, surgió la institución de la composición en las infracciones leves. </a:t>
            </a:r>
          </a:p>
          <a:p>
            <a:pPr marL="69850" indent="0" algn="just">
              <a:buNone/>
            </a:pPr>
            <a:endParaRPr lang="es-ES" sz="2500" dirty="0"/>
          </a:p>
          <a:p>
            <a:pPr marL="69850" indent="0" algn="just">
              <a:buNone/>
            </a:pPr>
            <a:r>
              <a:rPr lang="es-ES" sz="2500" dirty="0"/>
              <a:t>En los graves estaba sujeto a la venganza privada.</a:t>
            </a:r>
            <a:endParaRPr lang="es-419" sz="2500" dirty="0"/>
          </a:p>
        </p:txBody>
      </p:sp>
    </p:spTree>
    <p:extLst>
      <p:ext uri="{BB962C8B-B14F-4D97-AF65-F5344CB8AC3E}">
        <p14:creationId xmlns:p14="http://schemas.microsoft.com/office/powerpoint/2010/main" val="46646977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ACB03E3-29F1-4DD8-AC52-0BB81601C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es-PE" altLang="es-PE" dirty="0">
                <a:solidFill>
                  <a:srgbClr val="FF0000"/>
                </a:solidFill>
              </a:rPr>
              <a:t>Sistema inquisitivo radical</a:t>
            </a:r>
            <a:endParaRPr lang="es-ES" altLang="es-PE" dirty="0">
              <a:solidFill>
                <a:srgbClr val="FF0000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3EAAAA1-900A-4F27-8B59-6959F4E17B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63888" y="804333"/>
            <a:ext cx="5328592" cy="5249334"/>
          </a:xfrm>
        </p:spPr>
        <p:txBody>
          <a:bodyPr anchor="ctr">
            <a:normAutofit fontScale="92500" lnSpcReduction="20000"/>
          </a:bodyPr>
          <a:lstStyle/>
          <a:p>
            <a:r>
              <a:rPr lang="es-MX" sz="2500" i="1" dirty="0"/>
              <a:t>Quién creerá que ha habido en otros tiempos un tribunal supremo más horrible que el de la Inquisición y que este tribunal haya sido establecido por Carlomagno? Este era el tribunal de la Westfalia, de otro modo llamado Corte Vémica. La severidad, o por mejor decir la crueldad de este tribunal, llegaba hasta castigar con la muerte todo sajón que quebrantase el ayuno durante la cuaresma. </a:t>
            </a:r>
          </a:p>
          <a:p>
            <a:r>
              <a:rPr lang="es-ES" sz="2500" b="1" i="1" dirty="0"/>
              <a:t>En comentarios de Voltaire al libro de Cesare Beccaria. Edit. Heliasta. Buenos Aires. 1993, p. 191</a:t>
            </a:r>
            <a:endParaRPr lang="es-ES" altLang="es-PE" sz="2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782</Words>
  <Application>Microsoft Office PowerPoint</Application>
  <PresentationFormat>Presentación en pantalla (4:3)</PresentationFormat>
  <Paragraphs>66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Faceta</vt:lpstr>
      <vt:lpstr>LA ACUSACION. UN POCO DE HISTORIA</vt:lpstr>
      <vt:lpstr>SISTEMAS PROCESALES</vt:lpstr>
      <vt:lpstr>DERECHO GRIEGO</vt:lpstr>
      <vt:lpstr>ROMA</vt:lpstr>
      <vt:lpstr>ROMA</vt:lpstr>
      <vt:lpstr>ROMA</vt:lpstr>
      <vt:lpstr>DERECHO GERMANO</vt:lpstr>
      <vt:lpstr>DERECHO GERMANO</vt:lpstr>
      <vt:lpstr>Sistema inquisitivo radical</vt:lpstr>
      <vt:lpstr>Sistema inquisitivo radical</vt:lpstr>
      <vt:lpstr>DERECHO INGLÉS</vt:lpstr>
      <vt:lpstr>DERECHO INGLÉS</vt:lpstr>
      <vt:lpstr>Sistema Mixto</vt:lpstr>
      <vt:lpstr>Sistema Acusatorio Moderno</vt:lpstr>
      <vt:lpstr>Sistema Acusatorio Moderno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PROCESALES</dc:title>
  <dc:creator>victor jimmy arbulu  martinez</dc:creator>
  <cp:lastModifiedBy>victor jimmy arbulu  martinez</cp:lastModifiedBy>
  <cp:revision>59</cp:revision>
  <dcterms:created xsi:type="dcterms:W3CDTF">2020-06-24T12:42:49Z</dcterms:created>
  <dcterms:modified xsi:type="dcterms:W3CDTF">2021-03-13T23:52:07Z</dcterms:modified>
</cp:coreProperties>
</file>