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11" r:id="rId3"/>
    <p:sldId id="312" r:id="rId4"/>
    <p:sldId id="313" r:id="rId5"/>
    <p:sldId id="314" r:id="rId6"/>
    <p:sldId id="329" r:id="rId7"/>
    <p:sldId id="315" r:id="rId8"/>
    <p:sldId id="316" r:id="rId9"/>
    <p:sldId id="330" r:id="rId10"/>
    <p:sldId id="317" r:id="rId11"/>
    <p:sldId id="318" r:id="rId12"/>
    <p:sldId id="319" r:id="rId13"/>
    <p:sldId id="320" r:id="rId14"/>
    <p:sldId id="331" r:id="rId15"/>
    <p:sldId id="321" r:id="rId16"/>
    <p:sldId id="322" r:id="rId17"/>
    <p:sldId id="323" r:id="rId18"/>
    <p:sldId id="324" r:id="rId19"/>
    <p:sldId id="32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741" y="5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693B637D-2B93-44AF-A9DE-957BE4723CF8}" type="datetimeFigureOut">
              <a:rPr lang="x-none" smtClean="0"/>
              <a:pPr/>
              <a:t>13/03/2021</a:t>
            </a:fld>
            <a:endParaRPr lang="x-none"/>
          </a:p>
        </p:txBody>
      </p:sp>
      <p:sp>
        <p:nvSpPr>
          <p:cNvPr id="5" name="Footer Placeholder 4"/>
          <p:cNvSpPr>
            <a:spLocks noGrp="1"/>
          </p:cNvSpPr>
          <p:nvPr>
            <p:ph type="ftr" sz="quarter" idx="11"/>
          </p:nvPr>
        </p:nvSpPr>
        <p:spPr>
          <a:xfrm>
            <a:off x="2416500" y="329307"/>
            <a:ext cx="4973915" cy="309201"/>
          </a:xfrm>
        </p:spPr>
        <p:txBody>
          <a:bodyPr/>
          <a:lstStyle/>
          <a:p>
            <a:endParaRPr lang="x-none"/>
          </a:p>
        </p:txBody>
      </p:sp>
      <p:sp>
        <p:nvSpPr>
          <p:cNvPr id="6" name="Slide Number Placeholder 5"/>
          <p:cNvSpPr>
            <a:spLocks noGrp="1"/>
          </p:cNvSpPr>
          <p:nvPr>
            <p:ph type="sldNum" sz="quarter" idx="12"/>
          </p:nvPr>
        </p:nvSpPr>
        <p:spPr>
          <a:xfrm>
            <a:off x="1437664" y="798973"/>
            <a:ext cx="811019" cy="503578"/>
          </a:xfrm>
        </p:spPr>
        <p:txBody>
          <a:bodyPr/>
          <a:lstStyle/>
          <a:p>
            <a:fld id="{38D4E10F-96AF-43FA-93CC-5A88655CCCD1}" type="slidenum">
              <a:rPr lang="x-none" smtClean="0"/>
              <a:pPr/>
              <a:t>‹Nº›</a:t>
            </a:fld>
            <a:endParaRPr lang="x-none"/>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56058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93B637D-2B93-44AF-A9DE-957BE4723CF8}" type="datetimeFigureOut">
              <a:rPr lang="x-none" smtClean="0"/>
              <a:pPr/>
              <a:t>13/03/2021</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8D4E10F-96AF-43FA-93CC-5A88655CCCD1}" type="slidenum">
              <a:rPr lang="x-none" smtClean="0"/>
              <a:pPr/>
              <a:t>‹Nº›</a:t>
            </a:fld>
            <a:endParaRPr lang="x-none"/>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46674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93B637D-2B93-44AF-A9DE-957BE4723CF8}" type="datetimeFigureOut">
              <a:rPr lang="x-none" smtClean="0"/>
              <a:pPr/>
              <a:t>13/03/2021</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8D4E10F-96AF-43FA-93CC-5A88655CCCD1}" type="slidenum">
              <a:rPr lang="x-none" smtClean="0"/>
              <a:pPr/>
              <a:t>‹Nº›</a:t>
            </a:fld>
            <a:endParaRPr lang="x-none"/>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89028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93B637D-2B93-44AF-A9DE-957BE4723CF8}" type="datetimeFigureOut">
              <a:rPr lang="x-none" smtClean="0"/>
              <a:pPr/>
              <a:t>13/03/2021</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8D4E10F-96AF-43FA-93CC-5A88655CCCD1}" type="slidenum">
              <a:rPr lang="x-none" smtClean="0"/>
              <a:pPr/>
              <a:t>‹Nº›</a:t>
            </a:fld>
            <a:endParaRPr lang="x-none"/>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71275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693B637D-2B93-44AF-A9DE-957BE4723CF8}" type="datetimeFigureOut">
              <a:rPr lang="x-none" smtClean="0"/>
              <a:pPr/>
              <a:t>13/03/2021</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8D4E10F-96AF-43FA-93CC-5A88655CCCD1}" type="slidenum">
              <a:rPr lang="x-none" smtClean="0"/>
              <a:pPr/>
              <a:t>‹Nº›</a:t>
            </a:fld>
            <a:endParaRPr lang="x-none"/>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5498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93B637D-2B93-44AF-A9DE-957BE4723CF8}" type="datetimeFigureOut">
              <a:rPr lang="x-none" smtClean="0"/>
              <a:pPr/>
              <a:t>13/03/2021</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38D4E10F-96AF-43FA-93CC-5A88655CCCD1}" type="slidenum">
              <a:rPr lang="x-none" smtClean="0"/>
              <a:pPr/>
              <a:t>‹Nº›</a:t>
            </a:fld>
            <a:endParaRPr lang="x-none"/>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050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93B637D-2B93-44AF-A9DE-957BE4723CF8}" type="datetimeFigureOut">
              <a:rPr lang="x-none" smtClean="0"/>
              <a:pPr/>
              <a:t>13/03/2021</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38D4E10F-96AF-43FA-93CC-5A88655CCCD1}" type="slidenum">
              <a:rPr lang="x-none" smtClean="0"/>
              <a:pPr/>
              <a:t>‹Nº›</a:t>
            </a:fld>
            <a:endParaRPr lang="x-none"/>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94261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93B637D-2B93-44AF-A9DE-957BE4723CF8}" type="datetimeFigureOut">
              <a:rPr lang="x-none" smtClean="0"/>
              <a:pPr/>
              <a:t>13/03/2021</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38D4E10F-96AF-43FA-93CC-5A88655CCCD1}" type="slidenum">
              <a:rPr lang="x-none" smtClean="0"/>
              <a:pPr/>
              <a:t>‹Nº›</a:t>
            </a:fld>
            <a:endParaRPr lang="x-none"/>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15339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3B637D-2B93-44AF-A9DE-957BE4723CF8}" type="datetimeFigureOut">
              <a:rPr lang="x-none" smtClean="0"/>
              <a:pPr/>
              <a:t>13/03/2021</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38D4E10F-96AF-43FA-93CC-5A88655CCCD1}" type="slidenum">
              <a:rPr lang="x-none" smtClean="0"/>
              <a:pPr/>
              <a:t>‹Nº›</a:t>
            </a:fld>
            <a:endParaRPr lang="x-none"/>
          </a:p>
        </p:txBody>
      </p:sp>
    </p:spTree>
    <p:extLst>
      <p:ext uri="{BB962C8B-B14F-4D97-AF65-F5344CB8AC3E}">
        <p14:creationId xmlns:p14="http://schemas.microsoft.com/office/powerpoint/2010/main" val="3132349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693B637D-2B93-44AF-A9DE-957BE4723CF8}" type="datetimeFigureOut">
              <a:rPr lang="x-none" smtClean="0"/>
              <a:pPr/>
              <a:t>13/03/2021</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38D4E10F-96AF-43FA-93CC-5A88655CCCD1}" type="slidenum">
              <a:rPr lang="x-none" smtClean="0"/>
              <a:pPr/>
              <a:t>‹Nº›</a:t>
            </a:fld>
            <a:endParaRPr lang="x-none"/>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5558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93B637D-2B93-44AF-A9DE-957BE4723CF8}" type="datetimeFigureOut">
              <a:rPr lang="x-none" smtClean="0"/>
              <a:pPr/>
              <a:t>13/03/2021</a:t>
            </a:fld>
            <a:endParaRPr lang="x-none"/>
          </a:p>
        </p:txBody>
      </p:sp>
      <p:sp>
        <p:nvSpPr>
          <p:cNvPr id="6" name="Footer Placeholder 5"/>
          <p:cNvSpPr>
            <a:spLocks noGrp="1"/>
          </p:cNvSpPr>
          <p:nvPr>
            <p:ph type="ftr" sz="quarter" idx="11"/>
          </p:nvPr>
        </p:nvSpPr>
        <p:spPr>
          <a:xfrm>
            <a:off x="1447382" y="318640"/>
            <a:ext cx="5541004" cy="320931"/>
          </a:xfrm>
        </p:spPr>
        <p:txBody>
          <a:bodyPr/>
          <a:lstStyle/>
          <a:p>
            <a:endParaRPr lang="x-none"/>
          </a:p>
        </p:txBody>
      </p:sp>
      <p:sp>
        <p:nvSpPr>
          <p:cNvPr id="7" name="Slide Number Placeholder 6"/>
          <p:cNvSpPr>
            <a:spLocks noGrp="1"/>
          </p:cNvSpPr>
          <p:nvPr>
            <p:ph type="sldNum" sz="quarter" idx="12"/>
          </p:nvPr>
        </p:nvSpPr>
        <p:spPr/>
        <p:txBody>
          <a:bodyPr/>
          <a:lstStyle/>
          <a:p>
            <a:fld id="{38D4E10F-96AF-43FA-93CC-5A88655CCCD1}" type="slidenum">
              <a:rPr lang="x-none" smtClean="0"/>
              <a:pPr/>
              <a:t>‹Nº›</a:t>
            </a:fld>
            <a:endParaRPr lang="x-none"/>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96832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93B637D-2B93-44AF-A9DE-957BE4723CF8}" type="datetimeFigureOut">
              <a:rPr lang="x-none" smtClean="0"/>
              <a:pPr/>
              <a:t>13/03/2021</a:t>
            </a:fld>
            <a:endParaRPr lang="x-none"/>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x-none"/>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8D4E10F-96AF-43FA-93CC-5A88655CCCD1}" type="slidenum">
              <a:rPr lang="x-none" smtClean="0"/>
              <a:pPr/>
              <a:t>‹Nº›</a:t>
            </a:fld>
            <a:endParaRPr lang="x-none"/>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1632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84243" y="802298"/>
            <a:ext cx="9570609" cy="907232"/>
          </a:xfrm>
        </p:spPr>
        <p:txBody>
          <a:bodyPr>
            <a:normAutofit/>
          </a:bodyPr>
          <a:lstStyle/>
          <a:p>
            <a:r>
              <a:rPr lang="es-419" sz="3000" dirty="0"/>
              <a:t>EXTINCION DE LA </a:t>
            </a:r>
            <a:r>
              <a:rPr lang="x-none" sz="3000" dirty="0"/>
              <a:t>acción penal</a:t>
            </a:r>
            <a:br>
              <a:rPr lang="es-419" sz="3000" dirty="0"/>
            </a:br>
            <a:r>
              <a:rPr lang="es-419" sz="3000" dirty="0"/>
              <a:t>MEDIOS DE DEFENSA TECNICOS</a:t>
            </a:r>
            <a:endParaRPr lang="x-none" sz="3000" dirty="0"/>
          </a:p>
        </p:txBody>
      </p:sp>
      <p:sp>
        <p:nvSpPr>
          <p:cNvPr id="3" name="Subtítulo 2"/>
          <p:cNvSpPr>
            <a:spLocks noGrp="1"/>
          </p:cNvSpPr>
          <p:nvPr>
            <p:ph type="subTitle" idx="1"/>
          </p:nvPr>
        </p:nvSpPr>
        <p:spPr>
          <a:xfrm>
            <a:off x="1484243" y="2743200"/>
            <a:ext cx="9570609" cy="1765625"/>
          </a:xfrm>
        </p:spPr>
        <p:txBody>
          <a:bodyPr>
            <a:normAutofit fontScale="92500" lnSpcReduction="10000"/>
          </a:bodyPr>
          <a:lstStyle/>
          <a:p>
            <a:r>
              <a:rPr lang="en-US" dirty="0"/>
              <a:t>Magister </a:t>
            </a:r>
            <a:r>
              <a:rPr lang="x-none" dirty="0"/>
              <a:t>Victor jimmy Arbulu Martinez</a:t>
            </a:r>
            <a:r>
              <a:rPr lang="en-US" dirty="0"/>
              <a:t>. </a:t>
            </a:r>
          </a:p>
          <a:p>
            <a:endParaRPr lang="en-US"/>
          </a:p>
          <a:p>
            <a:r>
              <a:rPr lang="en-US"/>
              <a:t>Docente </a:t>
            </a:r>
            <a:r>
              <a:rPr lang="en-US" dirty="0"/>
              <a:t>ordinario DE LA FACULTAD DE DERECHO DE LA unmsm</a:t>
            </a:r>
          </a:p>
          <a:p>
            <a:r>
              <a:rPr lang="en-US" dirty="0"/>
              <a:t>Juez superior titular de la corte de lima</a:t>
            </a:r>
          </a:p>
          <a:p>
            <a:endParaRPr lang="x-none" dirty="0"/>
          </a:p>
        </p:txBody>
      </p:sp>
    </p:spTree>
    <p:extLst>
      <p:ext uri="{BB962C8B-B14F-4D97-AF65-F5344CB8AC3E}">
        <p14:creationId xmlns:p14="http://schemas.microsoft.com/office/powerpoint/2010/main" val="3289168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84243" y="802298"/>
            <a:ext cx="9570609" cy="2728906"/>
          </a:xfrm>
        </p:spPr>
        <p:txBody>
          <a:bodyPr>
            <a:noAutofit/>
          </a:bodyPr>
          <a:lstStyle/>
          <a:p>
            <a:pPr lvl="0"/>
            <a:r>
              <a:rPr lang="en-US" sz="2200" dirty="0"/>
              <a:t>Ejemplo</a:t>
            </a:r>
            <a:br>
              <a:rPr lang="en-US" sz="2200" dirty="0"/>
            </a:br>
            <a:br>
              <a:rPr lang="en-US" sz="2200" dirty="0"/>
            </a:br>
            <a:r>
              <a:rPr lang="en-US" sz="2200" dirty="0"/>
              <a:t>E</a:t>
            </a:r>
            <a:r>
              <a:rPr lang="es-419" sz="2200" cap="none" dirty="0"/>
              <a:t>n un caso de delito a la omision a la asistencia familiar que pide nulidad del requerimiento de pago por domicilio distinto</a:t>
            </a:r>
            <a:br>
              <a:rPr lang="es-419" sz="2200" cap="none" dirty="0"/>
            </a:br>
            <a:br>
              <a:rPr lang="en-US" sz="2200" dirty="0"/>
            </a:br>
            <a:endParaRPr lang="x-none" sz="2200" cap="none" dirty="0"/>
          </a:p>
        </p:txBody>
      </p:sp>
    </p:spTree>
    <p:extLst>
      <p:ext uri="{BB962C8B-B14F-4D97-AF65-F5344CB8AC3E}">
        <p14:creationId xmlns:p14="http://schemas.microsoft.com/office/powerpoint/2010/main" val="2024671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84243" y="802298"/>
            <a:ext cx="9570609" cy="2728906"/>
          </a:xfrm>
        </p:spPr>
        <p:txBody>
          <a:bodyPr>
            <a:noAutofit/>
          </a:bodyPr>
          <a:lstStyle/>
          <a:p>
            <a:r>
              <a:rPr lang="en-US" sz="2200" b="1" cap="none" dirty="0">
                <a:latin typeface="Arial" panose="020B0604020202020204" pitchFamily="34" charset="0"/>
                <a:cs typeface="Arial" panose="020B0604020202020204" pitchFamily="34" charset="0"/>
              </a:rPr>
              <a:t>EXCEPCIONES</a:t>
            </a:r>
            <a:br>
              <a:rPr lang="en-US" sz="2200" cap="none" dirty="0">
                <a:latin typeface="Arial" panose="020B0604020202020204" pitchFamily="34" charset="0"/>
                <a:cs typeface="Arial" panose="020B0604020202020204" pitchFamily="34" charset="0"/>
              </a:rPr>
            </a:br>
            <a:br>
              <a:rPr lang="en-US" sz="2200" cap="none" dirty="0">
                <a:latin typeface="Arial" panose="020B0604020202020204" pitchFamily="34" charset="0"/>
                <a:cs typeface="Arial" panose="020B0604020202020204" pitchFamily="34" charset="0"/>
              </a:rPr>
            </a:br>
            <a:r>
              <a:rPr lang="es-PE" sz="2200" cap="none" dirty="0">
                <a:latin typeface="Arial" panose="020B0604020202020204" pitchFamily="34" charset="0"/>
                <a:cs typeface="Arial" panose="020B0604020202020204" pitchFamily="34" charset="0"/>
              </a:rPr>
              <a:t>     </a:t>
            </a:r>
            <a:r>
              <a:rPr lang="es-PE" sz="2200" b="1" cap="none" dirty="0">
                <a:latin typeface="Arial" panose="020B0604020202020204" pitchFamily="34" charset="0"/>
                <a:cs typeface="Arial" panose="020B0604020202020204" pitchFamily="34" charset="0"/>
              </a:rPr>
              <a:t>a)</a:t>
            </a:r>
            <a:r>
              <a:rPr lang="es-PE" sz="2200" cap="none" dirty="0">
                <a:latin typeface="Arial" panose="020B0604020202020204" pitchFamily="34" charset="0"/>
                <a:cs typeface="Arial" panose="020B0604020202020204" pitchFamily="34" charset="0"/>
              </a:rPr>
              <a:t> naturaleza de juicio, cuando se ha dado al proceso una sustanciación distinta a la prevista en la ley.</a:t>
            </a:r>
            <a:br>
              <a:rPr lang="es-PE" sz="2200" cap="none" dirty="0">
                <a:latin typeface="Arial" panose="020B0604020202020204" pitchFamily="34" charset="0"/>
                <a:cs typeface="Arial" panose="020B0604020202020204" pitchFamily="34" charset="0"/>
              </a:rPr>
            </a:br>
            <a:br>
              <a:rPr lang="es-419" sz="2200" cap="none" dirty="0">
                <a:latin typeface="Arial" panose="020B0604020202020204" pitchFamily="34" charset="0"/>
                <a:cs typeface="Arial" panose="020B0604020202020204" pitchFamily="34" charset="0"/>
              </a:rPr>
            </a:br>
            <a:r>
              <a:rPr lang="es-PE" sz="2200" cap="none" dirty="0">
                <a:latin typeface="Arial" panose="020B0604020202020204" pitchFamily="34" charset="0"/>
                <a:cs typeface="Arial" panose="020B0604020202020204" pitchFamily="34" charset="0"/>
              </a:rPr>
              <a:t>     </a:t>
            </a:r>
            <a:r>
              <a:rPr lang="es-PE" sz="2200" b="1" cap="none" dirty="0">
                <a:latin typeface="Arial" panose="020B0604020202020204" pitchFamily="34" charset="0"/>
                <a:cs typeface="Arial" panose="020B0604020202020204" pitchFamily="34" charset="0"/>
              </a:rPr>
              <a:t>b)</a:t>
            </a:r>
            <a:r>
              <a:rPr lang="es-PE" sz="2200" cap="none" dirty="0">
                <a:latin typeface="Arial" panose="020B0604020202020204" pitchFamily="34" charset="0"/>
                <a:cs typeface="Arial" panose="020B0604020202020204" pitchFamily="34" charset="0"/>
              </a:rPr>
              <a:t> improcedencia de acción, cuando el hecho no constituye delito o no es justiciable penalmente.</a:t>
            </a:r>
            <a:br>
              <a:rPr lang="es-419" sz="2200" cap="none" dirty="0">
                <a:latin typeface="Arial" panose="020B0604020202020204" pitchFamily="34" charset="0"/>
                <a:cs typeface="Arial" panose="020B0604020202020204" pitchFamily="34" charset="0"/>
              </a:rPr>
            </a:br>
            <a:br>
              <a:rPr lang="es-419" sz="2200" cap="none" dirty="0">
                <a:latin typeface="Arial" panose="020B0604020202020204" pitchFamily="34" charset="0"/>
                <a:cs typeface="Arial" panose="020B0604020202020204" pitchFamily="34" charset="0"/>
              </a:rPr>
            </a:br>
            <a:r>
              <a:rPr lang="es-PE" sz="2200" cap="none" dirty="0">
                <a:latin typeface="Arial" panose="020B0604020202020204" pitchFamily="34" charset="0"/>
                <a:cs typeface="Arial" panose="020B0604020202020204" pitchFamily="34" charset="0"/>
              </a:rPr>
              <a:t>     </a:t>
            </a:r>
            <a:r>
              <a:rPr lang="es-PE" sz="2200" b="1" cap="none" dirty="0">
                <a:latin typeface="Arial" panose="020B0604020202020204" pitchFamily="34" charset="0"/>
                <a:cs typeface="Arial" panose="020B0604020202020204" pitchFamily="34" charset="0"/>
              </a:rPr>
              <a:t>c)</a:t>
            </a:r>
            <a:r>
              <a:rPr lang="es-PE" sz="2200" cap="none" dirty="0">
                <a:latin typeface="Arial" panose="020B0604020202020204" pitchFamily="34" charset="0"/>
                <a:cs typeface="Arial" panose="020B0604020202020204" pitchFamily="34" charset="0"/>
              </a:rPr>
              <a:t> cosa juzgada, cuando el hecho punible ha sido objeto de una resolución firme, nacional o extranjera contra la misma persona.</a:t>
            </a:r>
            <a:br>
              <a:rPr lang="es-419" sz="2200" cap="none" dirty="0">
                <a:latin typeface="Arial" panose="020B0604020202020204" pitchFamily="34" charset="0"/>
                <a:cs typeface="Arial" panose="020B0604020202020204" pitchFamily="34" charset="0"/>
              </a:rPr>
            </a:br>
            <a:endParaRPr lang="x-none" sz="22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7012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84243" y="802298"/>
            <a:ext cx="9570609" cy="2728906"/>
          </a:xfrm>
        </p:spPr>
        <p:txBody>
          <a:bodyPr>
            <a:noAutofit/>
          </a:bodyPr>
          <a:lstStyle/>
          <a:p>
            <a:r>
              <a:rPr lang="en-US" sz="2200" cap="none" dirty="0">
                <a:latin typeface="Arial" panose="020B0604020202020204" pitchFamily="34" charset="0"/>
                <a:cs typeface="Arial" panose="020B0604020202020204" pitchFamily="34" charset="0"/>
              </a:rPr>
              <a:t>EXCEPCIONES</a:t>
            </a:r>
            <a:br>
              <a:rPr lang="en-US" sz="2200" cap="none" dirty="0">
                <a:latin typeface="Arial" panose="020B0604020202020204" pitchFamily="34" charset="0"/>
                <a:cs typeface="Arial" panose="020B0604020202020204" pitchFamily="34" charset="0"/>
              </a:rPr>
            </a:br>
            <a:br>
              <a:rPr lang="es-419" sz="2200" cap="none" dirty="0">
                <a:latin typeface="Arial" panose="020B0604020202020204" pitchFamily="34" charset="0"/>
                <a:cs typeface="Arial" panose="020B0604020202020204" pitchFamily="34" charset="0"/>
              </a:rPr>
            </a:br>
            <a:r>
              <a:rPr lang="es-PE" sz="2200" cap="none" dirty="0">
                <a:latin typeface="Arial" panose="020B0604020202020204" pitchFamily="34" charset="0"/>
                <a:cs typeface="Arial" panose="020B0604020202020204" pitchFamily="34" charset="0"/>
              </a:rPr>
              <a:t>     </a:t>
            </a:r>
            <a:r>
              <a:rPr lang="es-PE" sz="2200" b="1" cap="none" dirty="0">
                <a:latin typeface="Arial" panose="020B0604020202020204" pitchFamily="34" charset="0"/>
                <a:cs typeface="Arial" panose="020B0604020202020204" pitchFamily="34" charset="0"/>
              </a:rPr>
              <a:t>e) </a:t>
            </a:r>
            <a:r>
              <a:rPr lang="es-PE" sz="2200" cap="none" dirty="0">
                <a:latin typeface="Arial" panose="020B0604020202020204" pitchFamily="34" charset="0"/>
                <a:cs typeface="Arial" panose="020B0604020202020204" pitchFamily="34" charset="0"/>
              </a:rPr>
              <a:t>prescripción, cuando por el vencimiento de los plazos señalados por el código penal se haya extinguido la acción penal o el derecho de ejecución de la pena.</a:t>
            </a:r>
            <a:br>
              <a:rPr lang="es-PE" sz="2200" cap="none" dirty="0">
                <a:latin typeface="Arial" panose="020B0604020202020204" pitchFamily="34" charset="0"/>
                <a:cs typeface="Arial" panose="020B0604020202020204" pitchFamily="34" charset="0"/>
              </a:rPr>
            </a:br>
            <a:br>
              <a:rPr lang="es-419" sz="2200" cap="none" dirty="0">
                <a:latin typeface="Arial" panose="020B0604020202020204" pitchFamily="34" charset="0"/>
                <a:cs typeface="Arial" panose="020B0604020202020204" pitchFamily="34" charset="0"/>
              </a:rPr>
            </a:br>
            <a:r>
              <a:rPr lang="es-PE" sz="2200" cap="none" dirty="0">
                <a:latin typeface="Arial" panose="020B0604020202020204" pitchFamily="34" charset="0"/>
                <a:cs typeface="Arial" panose="020B0604020202020204" pitchFamily="34" charset="0"/>
              </a:rPr>
              <a:t>     </a:t>
            </a:r>
            <a:r>
              <a:rPr lang="es-PE" sz="2200" b="1" cap="none" dirty="0">
                <a:latin typeface="Arial" panose="020B0604020202020204" pitchFamily="34" charset="0"/>
                <a:cs typeface="Arial" panose="020B0604020202020204" pitchFamily="34" charset="0"/>
              </a:rPr>
              <a:t>2.</a:t>
            </a:r>
            <a:r>
              <a:rPr lang="es-PE" sz="2200" cap="none" dirty="0">
                <a:latin typeface="Arial" panose="020B0604020202020204" pitchFamily="34" charset="0"/>
                <a:cs typeface="Arial" panose="020B0604020202020204" pitchFamily="34" charset="0"/>
              </a:rPr>
              <a:t> en caso que se declare fundada la excepción de naturaleza de juicio, el proceso se adecuará al trámite reconocido en el auto que la resuelva. si se declara fundada cualquiera de las otras excepciones </a:t>
            </a:r>
            <a:r>
              <a:rPr lang="es-PE" sz="2200" b="1" cap="none" dirty="0">
                <a:latin typeface="Arial" panose="020B0604020202020204" pitchFamily="34" charset="0"/>
                <a:cs typeface="Arial" panose="020B0604020202020204" pitchFamily="34" charset="0"/>
              </a:rPr>
              <a:t>el proceso será sobreseído definitivamente.</a:t>
            </a:r>
            <a:br>
              <a:rPr lang="es-419" sz="2200" cap="none" dirty="0">
                <a:latin typeface="Arial" panose="020B0604020202020204" pitchFamily="34" charset="0"/>
                <a:cs typeface="Arial" panose="020B0604020202020204" pitchFamily="34" charset="0"/>
              </a:rPr>
            </a:br>
            <a:endParaRPr lang="x-none" sz="22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413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05949" y="503583"/>
            <a:ext cx="9848904" cy="3027621"/>
          </a:xfrm>
        </p:spPr>
        <p:txBody>
          <a:bodyPr>
            <a:noAutofit/>
          </a:bodyPr>
          <a:lstStyle/>
          <a:p>
            <a:br>
              <a:rPr lang="en-US" sz="2200" cap="none" dirty="0"/>
            </a:br>
            <a:br>
              <a:rPr lang="en-US" sz="2200" cap="none" dirty="0"/>
            </a:br>
            <a:br>
              <a:rPr lang="en-US" sz="2200" cap="none" dirty="0"/>
            </a:br>
            <a:br>
              <a:rPr lang="en-US" sz="2200" cap="none" dirty="0"/>
            </a:br>
            <a:br>
              <a:rPr lang="en-US" sz="2200" cap="none" dirty="0"/>
            </a:br>
            <a:r>
              <a:rPr lang="en-US" sz="2200" cap="none" dirty="0"/>
              <a:t>OPORTUNIDAD</a:t>
            </a:r>
            <a:br>
              <a:rPr lang="en-US" sz="2200" cap="none" dirty="0"/>
            </a:br>
            <a:br>
              <a:rPr lang="en-US" sz="2200" cap="none" dirty="0"/>
            </a:br>
            <a:r>
              <a:rPr lang="es-PE" sz="2200" cap="none" dirty="0"/>
              <a:t>     </a:t>
            </a:r>
            <a:r>
              <a:rPr lang="es-PE" sz="2200" b="1" cap="none" dirty="0"/>
              <a:t>1. L</a:t>
            </a:r>
            <a:r>
              <a:rPr lang="es-PE" sz="2200" cap="none" dirty="0"/>
              <a:t>a </a:t>
            </a:r>
            <a:r>
              <a:rPr lang="es-PE" sz="2200" b="1" cap="none" dirty="0"/>
              <a:t>cuestión previa, cuestión prejudicial y las excepciones se plantean una vez que el fiscal haya decidido continuar con las investigaciones preparatorias </a:t>
            </a:r>
            <a:r>
              <a:rPr lang="es-PE" sz="2200" cap="none" dirty="0"/>
              <a:t>o al contestar la querella ante el juez y </a:t>
            </a:r>
            <a:r>
              <a:rPr lang="es-PE" sz="2200" b="1" cap="none" dirty="0"/>
              <a:t>se resolverán necesariamente antes de culminar la etapa intermedia</a:t>
            </a:r>
            <a:r>
              <a:rPr lang="es-PE" sz="2200" cap="none" dirty="0"/>
              <a:t>.</a:t>
            </a:r>
            <a:br>
              <a:rPr lang="es-PE" sz="2200" cap="none" dirty="0"/>
            </a:br>
            <a:br>
              <a:rPr lang="es-PE" sz="2200" cap="none" dirty="0"/>
            </a:br>
            <a:endParaRPr lang="x-none" sz="2200" cap="none" dirty="0"/>
          </a:p>
        </p:txBody>
      </p:sp>
    </p:spTree>
    <p:extLst>
      <p:ext uri="{BB962C8B-B14F-4D97-AF65-F5344CB8AC3E}">
        <p14:creationId xmlns:p14="http://schemas.microsoft.com/office/powerpoint/2010/main" val="3525473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05949" y="503583"/>
            <a:ext cx="9848904" cy="3027621"/>
          </a:xfrm>
        </p:spPr>
        <p:txBody>
          <a:bodyPr>
            <a:noAutofit/>
          </a:bodyPr>
          <a:lstStyle/>
          <a:p>
            <a:br>
              <a:rPr lang="en-US" sz="2200" cap="none" dirty="0"/>
            </a:br>
            <a:br>
              <a:rPr lang="en-US" sz="2200" cap="none" dirty="0"/>
            </a:br>
            <a:br>
              <a:rPr lang="en-US" sz="2200" cap="none" dirty="0"/>
            </a:br>
            <a:br>
              <a:rPr lang="en-US" sz="2200" cap="none" dirty="0"/>
            </a:br>
            <a:br>
              <a:rPr lang="en-US" sz="2200" cap="none" dirty="0"/>
            </a:br>
            <a:r>
              <a:rPr lang="en-US" sz="2200" cap="none" dirty="0"/>
              <a:t>OPORTUNIDAD</a:t>
            </a:r>
            <a:br>
              <a:rPr lang="en-US" sz="2200" cap="none" dirty="0"/>
            </a:br>
            <a:br>
              <a:rPr lang="es-419" sz="2200" cap="none" dirty="0"/>
            </a:br>
            <a:r>
              <a:rPr lang="es-PE" sz="2200" cap="none" dirty="0"/>
              <a:t>     </a:t>
            </a:r>
            <a:r>
              <a:rPr lang="es-PE" sz="2200" b="1" cap="none" dirty="0"/>
              <a:t>2.</a:t>
            </a:r>
            <a:r>
              <a:rPr lang="es-PE" sz="2200" cap="none" dirty="0"/>
              <a:t> L</a:t>
            </a:r>
            <a:r>
              <a:rPr lang="es-PE" sz="2200" b="1" cap="none" dirty="0"/>
              <a:t>a cuestión previa y las excepciones también se pueden deducir durante la etapa intermedia.</a:t>
            </a:r>
            <a:br>
              <a:rPr lang="es-419" sz="2200" cap="none" dirty="0"/>
            </a:br>
            <a:br>
              <a:rPr lang="es-419" sz="2200" cap="none" dirty="0"/>
            </a:br>
            <a:br>
              <a:rPr lang="es-419" sz="2200" cap="none" dirty="0"/>
            </a:br>
            <a:r>
              <a:rPr lang="es-PE" sz="2200" cap="none" dirty="0"/>
              <a:t>     </a:t>
            </a:r>
            <a:r>
              <a:rPr lang="es-PE" sz="2200" b="1" cap="none" dirty="0"/>
              <a:t>3.</a:t>
            </a:r>
            <a:r>
              <a:rPr lang="es-PE" sz="2200" cap="none" dirty="0"/>
              <a:t> Los medios de defensa, pueden ser declarados de </a:t>
            </a:r>
            <a:r>
              <a:rPr lang="es-PE" sz="2200" b="1" cap="none" dirty="0"/>
              <a:t>oficio</a:t>
            </a:r>
            <a:r>
              <a:rPr lang="es-PE" sz="2200" cap="none" dirty="0"/>
              <a:t>.</a:t>
            </a:r>
            <a:br>
              <a:rPr lang="es-419" sz="2200" cap="none" dirty="0"/>
            </a:br>
            <a:endParaRPr lang="x-none" sz="2200" cap="none" dirty="0"/>
          </a:p>
        </p:txBody>
      </p:sp>
    </p:spTree>
    <p:extLst>
      <p:ext uri="{BB962C8B-B14F-4D97-AF65-F5344CB8AC3E}">
        <p14:creationId xmlns:p14="http://schemas.microsoft.com/office/powerpoint/2010/main" val="3775930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84243" y="802298"/>
            <a:ext cx="9570609" cy="2728906"/>
          </a:xfrm>
        </p:spPr>
        <p:txBody>
          <a:bodyPr>
            <a:noAutofit/>
          </a:bodyPr>
          <a:lstStyle/>
          <a:p>
            <a:r>
              <a:rPr lang="en-US" sz="2200" dirty="0"/>
              <a:t>TRAMITE</a:t>
            </a:r>
            <a:br>
              <a:rPr lang="en-US" sz="2200" dirty="0"/>
            </a:br>
            <a:br>
              <a:rPr lang="en-US" sz="2200" dirty="0"/>
            </a:br>
            <a:r>
              <a:rPr lang="es-PE" sz="2200" cap="none" dirty="0">
                <a:latin typeface="Arial" panose="020B0604020202020204" pitchFamily="34" charset="0"/>
                <a:cs typeface="Arial" panose="020B0604020202020204" pitchFamily="34" charset="0"/>
              </a:rPr>
              <a:t>1. La cuestión previa, cuestión prejudicial y las excepciones que se deduzcan durante la investigación preparatoria serán planteadas mediante solicitud fundamentada ante el juez de la investigación preparatoria adjuntando, los elementos de convicción que correspondan.</a:t>
            </a:r>
            <a:br>
              <a:rPr lang="es-419" sz="2200" cap="none" dirty="0">
                <a:latin typeface="Arial" panose="020B0604020202020204" pitchFamily="34" charset="0"/>
                <a:cs typeface="Arial" panose="020B0604020202020204" pitchFamily="34" charset="0"/>
              </a:rPr>
            </a:br>
            <a:endParaRPr lang="x-none" sz="22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387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84243" y="802298"/>
            <a:ext cx="9570609" cy="2728906"/>
          </a:xfrm>
        </p:spPr>
        <p:txBody>
          <a:bodyPr>
            <a:noAutofit/>
          </a:bodyPr>
          <a:lstStyle/>
          <a:p>
            <a:r>
              <a:rPr lang="es-PE" sz="2200" cap="none" dirty="0"/>
              <a:t>     PROGRAMACION DE LA AUDIENCIA</a:t>
            </a:r>
            <a:br>
              <a:rPr lang="es-PE" sz="2200" cap="none" dirty="0"/>
            </a:br>
            <a:br>
              <a:rPr lang="es-PE" sz="2200" cap="none" dirty="0"/>
            </a:br>
            <a:r>
              <a:rPr lang="es-PE" sz="2200" cap="none" dirty="0"/>
              <a:t>El juez de la investigación preparatoria, una vez que ha recabado información del fiscal acerca de los sujetos procesales apersonados en la causa y luego de notificarles la admisión del medio de defensa deducido, dentro del tercer día señalará fecha para la realización de la audiencia, la que se realizará con quienes concurran a la misma. </a:t>
            </a:r>
            <a:br>
              <a:rPr lang="es-PE" sz="2200" cap="none" dirty="0"/>
            </a:br>
            <a:br>
              <a:rPr lang="es-PE" sz="2200" cap="none" dirty="0"/>
            </a:br>
            <a:r>
              <a:rPr lang="es-PE" sz="2200" cap="none" dirty="0"/>
              <a:t>El fiscal asistirá obligatoriamente y exhibirá el expediente fiscal para su examen inmediato por el juez en ese acto.</a:t>
            </a:r>
            <a:endParaRPr lang="es-419" sz="2200" cap="none" dirty="0"/>
          </a:p>
        </p:txBody>
      </p:sp>
    </p:spTree>
    <p:extLst>
      <p:ext uri="{BB962C8B-B14F-4D97-AF65-F5344CB8AC3E}">
        <p14:creationId xmlns:p14="http://schemas.microsoft.com/office/powerpoint/2010/main" val="4057500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84243" y="802298"/>
            <a:ext cx="9570609" cy="2728906"/>
          </a:xfrm>
        </p:spPr>
        <p:txBody>
          <a:bodyPr>
            <a:noAutofit/>
          </a:bodyPr>
          <a:lstStyle/>
          <a:p>
            <a:r>
              <a:rPr lang="es-PE" sz="2200" b="1" cap="none" dirty="0">
                <a:latin typeface="Arial" panose="020B0604020202020204" pitchFamily="34" charset="0"/>
                <a:cs typeface="Arial" panose="020B0604020202020204" pitchFamily="34" charset="0"/>
              </a:rPr>
              <a:t>    AUDIENCIA</a:t>
            </a:r>
            <a:br>
              <a:rPr lang="es-PE" sz="2200" b="1" cap="none" dirty="0">
                <a:latin typeface="Arial" panose="020B0604020202020204" pitchFamily="34" charset="0"/>
                <a:cs typeface="Arial" panose="020B0604020202020204" pitchFamily="34" charset="0"/>
              </a:rPr>
            </a:br>
            <a:br>
              <a:rPr lang="es-PE" sz="2200" cap="none" dirty="0">
                <a:latin typeface="Arial" panose="020B0604020202020204" pitchFamily="34" charset="0"/>
                <a:cs typeface="Arial" panose="020B0604020202020204" pitchFamily="34" charset="0"/>
              </a:rPr>
            </a:br>
            <a:r>
              <a:rPr lang="es-PE" sz="2200" cap="none" dirty="0">
                <a:latin typeface="Arial" panose="020B0604020202020204" pitchFamily="34" charset="0"/>
                <a:cs typeface="Arial" panose="020B0604020202020204" pitchFamily="34" charset="0"/>
              </a:rPr>
              <a:t>El juez de la investigación preparatoria escuchará por su orden, al abogado defensor que propuso el medio de defensa, al fiscal, al defensor del actor civil, al defensor de la persona jurídica y del tercero civil. </a:t>
            </a:r>
            <a:br>
              <a:rPr lang="es-PE" sz="2200" cap="none" dirty="0">
                <a:latin typeface="Arial" panose="020B0604020202020204" pitchFamily="34" charset="0"/>
                <a:cs typeface="Arial" panose="020B0604020202020204" pitchFamily="34" charset="0"/>
              </a:rPr>
            </a:br>
            <a:br>
              <a:rPr lang="es-PE" sz="2200" cap="none" dirty="0">
                <a:latin typeface="Arial" panose="020B0604020202020204" pitchFamily="34" charset="0"/>
                <a:cs typeface="Arial" panose="020B0604020202020204" pitchFamily="34" charset="0"/>
              </a:rPr>
            </a:br>
            <a:r>
              <a:rPr lang="es-PE" sz="2200" cap="none" dirty="0">
                <a:latin typeface="Arial" panose="020B0604020202020204" pitchFamily="34" charset="0"/>
                <a:cs typeface="Arial" panose="020B0604020202020204" pitchFamily="34" charset="0"/>
              </a:rPr>
              <a:t>Los participantes harán mención a los elementos de convicción que consten en autos o que han acompañado en sede judicial. Si asiste el imputado tiene derecho a intervenir en último término.</a:t>
            </a:r>
            <a:endParaRPr lang="es-419" sz="22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2575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84243" y="802298"/>
            <a:ext cx="9570609" cy="2728906"/>
          </a:xfrm>
        </p:spPr>
        <p:txBody>
          <a:bodyPr>
            <a:noAutofit/>
          </a:bodyPr>
          <a:lstStyle/>
          <a:p>
            <a:pPr algn="just"/>
            <a:r>
              <a:rPr lang="es-PE" sz="2200" b="1" cap="none" dirty="0">
                <a:latin typeface="Arial" panose="020B0604020202020204" pitchFamily="34" charset="0"/>
                <a:cs typeface="Arial" panose="020B0604020202020204" pitchFamily="34" charset="0"/>
              </a:rPr>
              <a:t>DECISION</a:t>
            </a:r>
            <a:br>
              <a:rPr lang="es-PE" sz="2200" b="1" cap="none" dirty="0">
                <a:latin typeface="Arial" panose="020B0604020202020204" pitchFamily="34" charset="0"/>
                <a:cs typeface="Arial" panose="020B0604020202020204" pitchFamily="34" charset="0"/>
              </a:rPr>
            </a:br>
            <a:br>
              <a:rPr lang="es-PE" sz="2200" cap="none" dirty="0">
                <a:latin typeface="Arial" panose="020B0604020202020204" pitchFamily="34" charset="0"/>
                <a:cs typeface="Arial" panose="020B0604020202020204" pitchFamily="34" charset="0"/>
              </a:rPr>
            </a:br>
            <a:r>
              <a:rPr lang="es-PE" sz="2200" cap="none" dirty="0">
                <a:latin typeface="Arial" panose="020B0604020202020204" pitchFamily="34" charset="0"/>
                <a:cs typeface="Arial" panose="020B0604020202020204" pitchFamily="34" charset="0"/>
              </a:rPr>
              <a:t>     </a:t>
            </a:r>
            <a:r>
              <a:rPr lang="es-PE" sz="2200" b="1" cap="none" dirty="0">
                <a:latin typeface="Arial" panose="020B0604020202020204" pitchFamily="34" charset="0"/>
                <a:cs typeface="Arial" panose="020B0604020202020204" pitchFamily="34" charset="0"/>
              </a:rPr>
              <a:t>4.</a:t>
            </a:r>
            <a:r>
              <a:rPr lang="es-PE" sz="2200" cap="none" dirty="0">
                <a:latin typeface="Arial" panose="020B0604020202020204" pitchFamily="34" charset="0"/>
                <a:cs typeface="Arial" panose="020B0604020202020204" pitchFamily="34" charset="0"/>
              </a:rPr>
              <a:t> el juez de la investigación preparatoria resolverá inmediatamente o, en todo caso, en el plazo de dos días luego de celebrada la vista. excepcionalmente, y hasta por veinticuatro horas, podrá retener el expediente fiscal para resolver el medio de defensa deducido, que se hará mediante auto debidamente fundamentado.</a:t>
            </a:r>
            <a:br>
              <a:rPr lang="es-PE" sz="2200" cap="none" dirty="0">
                <a:latin typeface="Arial" panose="020B0604020202020204" pitchFamily="34" charset="0"/>
                <a:cs typeface="Arial" panose="020B0604020202020204" pitchFamily="34" charset="0"/>
              </a:rPr>
            </a:br>
            <a:br>
              <a:rPr lang="es-PE" sz="2200" b="1" cap="none" dirty="0">
                <a:latin typeface="Arial" panose="020B0604020202020204" pitchFamily="34" charset="0"/>
                <a:cs typeface="Arial" panose="020B0604020202020204" pitchFamily="34" charset="0"/>
              </a:rPr>
            </a:br>
            <a:r>
              <a:rPr lang="es-PE" sz="2200" b="1" cap="none" dirty="0" err="1">
                <a:latin typeface="Arial" panose="020B0604020202020204" pitchFamily="34" charset="0"/>
                <a:cs typeface="Arial" panose="020B0604020202020204" pitchFamily="34" charset="0"/>
              </a:rPr>
              <a:t>Extension</a:t>
            </a:r>
            <a:r>
              <a:rPr lang="es-PE" sz="2200" b="1" cap="none" dirty="0">
                <a:latin typeface="Arial" panose="020B0604020202020204" pitchFamily="34" charset="0"/>
                <a:cs typeface="Arial" panose="020B0604020202020204" pitchFamily="34" charset="0"/>
              </a:rPr>
              <a:t>: </a:t>
            </a:r>
            <a:r>
              <a:rPr lang="es-PE" sz="2200" b="1" cap="none" dirty="0"/>
              <a:t>la cuestión previa, cuestión prejudicial y las excepciones deducidas a favor de uno de los imputados beneficia a los demás, siempre que se encuentren en igual situación jurídica.</a:t>
            </a:r>
            <a:endParaRPr lang="es-419" sz="2200" b="1"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407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84243" y="802298"/>
            <a:ext cx="9570609" cy="2728906"/>
          </a:xfrm>
        </p:spPr>
        <p:txBody>
          <a:bodyPr>
            <a:noAutofit/>
          </a:bodyPr>
          <a:lstStyle/>
          <a:p>
            <a:r>
              <a:rPr lang="es-PE" sz="2200" b="1" cap="none" dirty="0">
                <a:latin typeface="Arial" panose="020B0604020202020204" pitchFamily="34" charset="0"/>
                <a:cs typeface="Arial" panose="020B0604020202020204" pitchFamily="34" charset="0"/>
              </a:rPr>
              <a:t>    </a:t>
            </a:r>
            <a:r>
              <a:rPr lang="es-PE" sz="2200" cap="none" dirty="0">
                <a:latin typeface="Arial" panose="020B0604020202020204" pitchFamily="34" charset="0"/>
                <a:cs typeface="Arial" panose="020B0604020202020204" pitchFamily="34" charset="0"/>
              </a:rPr>
              <a:t>     </a:t>
            </a:r>
            <a:r>
              <a:rPr lang="es-PE" sz="2200" b="1" cap="none" dirty="0">
                <a:latin typeface="Arial" panose="020B0604020202020204" pitchFamily="34" charset="0"/>
                <a:cs typeface="Arial" panose="020B0604020202020204" pitchFamily="34" charset="0"/>
              </a:rPr>
              <a:t>IMPUGNACION</a:t>
            </a:r>
            <a:br>
              <a:rPr lang="es-PE" sz="2200" b="1" cap="none" dirty="0">
                <a:latin typeface="Arial" panose="020B0604020202020204" pitchFamily="34" charset="0"/>
                <a:cs typeface="Arial" panose="020B0604020202020204" pitchFamily="34" charset="0"/>
              </a:rPr>
            </a:br>
            <a:br>
              <a:rPr lang="es-PE" sz="2200" cap="none" dirty="0">
                <a:latin typeface="Arial" panose="020B0604020202020204" pitchFamily="34" charset="0"/>
                <a:cs typeface="Arial" panose="020B0604020202020204" pitchFamily="34" charset="0"/>
              </a:rPr>
            </a:br>
            <a:r>
              <a:rPr lang="es-PE" sz="2200" cap="none" dirty="0">
                <a:latin typeface="Arial" panose="020B0604020202020204" pitchFamily="34" charset="0"/>
                <a:cs typeface="Arial" panose="020B0604020202020204" pitchFamily="34" charset="0"/>
              </a:rPr>
              <a:t>   </a:t>
            </a:r>
            <a:r>
              <a:rPr lang="es-PE" sz="2200" b="1" cap="none" dirty="0">
                <a:latin typeface="Arial" panose="020B0604020202020204" pitchFamily="34" charset="0"/>
                <a:cs typeface="Arial" panose="020B0604020202020204" pitchFamily="34" charset="0"/>
              </a:rPr>
              <a:t>1.</a:t>
            </a:r>
            <a:r>
              <a:rPr lang="es-PE" sz="2200" cap="none" dirty="0">
                <a:latin typeface="Arial" panose="020B0604020202020204" pitchFamily="34" charset="0"/>
                <a:cs typeface="Arial" panose="020B0604020202020204" pitchFamily="34" charset="0"/>
              </a:rPr>
              <a:t> Contra el auto procede recurso de apelación.</a:t>
            </a:r>
            <a:br>
              <a:rPr lang="es-PE" sz="2200" cap="none" dirty="0">
                <a:latin typeface="Arial" panose="020B0604020202020204" pitchFamily="34" charset="0"/>
                <a:cs typeface="Arial" panose="020B0604020202020204" pitchFamily="34" charset="0"/>
              </a:rPr>
            </a:br>
            <a:br>
              <a:rPr lang="es-419" sz="2200" cap="none" dirty="0">
                <a:latin typeface="Arial" panose="020B0604020202020204" pitchFamily="34" charset="0"/>
                <a:cs typeface="Arial" panose="020B0604020202020204" pitchFamily="34" charset="0"/>
              </a:rPr>
            </a:br>
            <a:r>
              <a:rPr lang="es-PE" sz="2200" cap="none" dirty="0">
                <a:latin typeface="Arial" panose="020B0604020202020204" pitchFamily="34" charset="0"/>
                <a:cs typeface="Arial" panose="020B0604020202020204" pitchFamily="34" charset="0"/>
              </a:rPr>
              <a:t>   </a:t>
            </a:r>
            <a:r>
              <a:rPr lang="es-PE" sz="2200" b="1" cap="none" dirty="0">
                <a:latin typeface="Arial" panose="020B0604020202020204" pitchFamily="34" charset="0"/>
                <a:cs typeface="Arial" panose="020B0604020202020204" pitchFamily="34" charset="0"/>
              </a:rPr>
              <a:t>2.</a:t>
            </a:r>
            <a:r>
              <a:rPr lang="es-PE" sz="2200" cap="none" dirty="0">
                <a:latin typeface="Arial" panose="020B0604020202020204" pitchFamily="34" charset="0"/>
                <a:cs typeface="Arial" panose="020B0604020202020204" pitchFamily="34" charset="0"/>
              </a:rPr>
              <a:t> Concedido el recurso el juez dispondrá, antes de la elevación del recurso a la sala que dentro del quinto día se agreguen a los actuados formados en sede judicial las copias certificadas pertinentes del expediente fiscal. </a:t>
            </a:r>
            <a:endParaRPr lang="es-419" sz="22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4206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84243" y="802298"/>
            <a:ext cx="9570609" cy="2728906"/>
          </a:xfrm>
        </p:spPr>
        <p:txBody>
          <a:bodyPr>
            <a:noAutofit/>
          </a:bodyPr>
          <a:lstStyle/>
          <a:p>
            <a:pPr lvl="0"/>
            <a:r>
              <a:rPr lang="es-ES" sz="2200" dirty="0"/>
              <a:t>Medios técnicos de defensa contra la acción penal</a:t>
            </a:r>
            <a:br>
              <a:rPr lang="es-ES" sz="2200" dirty="0"/>
            </a:br>
            <a:r>
              <a:rPr lang="es-ES" sz="2200" dirty="0"/>
              <a:t> </a:t>
            </a:r>
            <a:br>
              <a:rPr lang="x-none" sz="2200" dirty="0"/>
            </a:br>
            <a:r>
              <a:rPr lang="es-ES" sz="2200" cap="none" dirty="0"/>
              <a:t>Cuestión previa</a:t>
            </a:r>
            <a:br>
              <a:rPr lang="x-none" sz="2200" cap="none" dirty="0"/>
            </a:br>
            <a:br>
              <a:rPr lang="x-none" sz="2200" cap="none" dirty="0"/>
            </a:br>
            <a:r>
              <a:rPr lang="x-none" sz="2200" cap="none" dirty="0"/>
              <a:t>C</a:t>
            </a:r>
            <a:r>
              <a:rPr lang="es-ES" sz="2200" cap="none" dirty="0"/>
              <a:t>uestión prejudicial</a:t>
            </a:r>
            <a:br>
              <a:rPr lang="x-none" sz="2200" cap="none" dirty="0"/>
            </a:br>
            <a:br>
              <a:rPr lang="x-none" sz="2200" cap="none" dirty="0"/>
            </a:br>
            <a:r>
              <a:rPr lang="x-none" sz="2200" cap="none" dirty="0"/>
              <a:t>E</a:t>
            </a:r>
            <a:r>
              <a:rPr lang="es-ES" sz="2200" cap="none" dirty="0"/>
              <a:t>xcepciones </a:t>
            </a:r>
            <a:br>
              <a:rPr lang="es-ES" sz="2200" cap="none" dirty="0"/>
            </a:br>
            <a:endParaRPr lang="x-none" sz="2200" cap="none" dirty="0"/>
          </a:p>
        </p:txBody>
      </p:sp>
    </p:spTree>
    <p:extLst>
      <p:ext uri="{BB962C8B-B14F-4D97-AF65-F5344CB8AC3E}">
        <p14:creationId xmlns:p14="http://schemas.microsoft.com/office/powerpoint/2010/main" val="2794292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84243" y="802298"/>
            <a:ext cx="9570609" cy="2728906"/>
          </a:xfrm>
        </p:spPr>
        <p:txBody>
          <a:bodyPr>
            <a:noAutofit/>
          </a:bodyPr>
          <a:lstStyle/>
          <a:p>
            <a:r>
              <a:rPr lang="en-US" sz="2400" dirty="0"/>
              <a:t>Cuestion previa</a:t>
            </a:r>
            <a:br>
              <a:rPr lang="en-US" sz="2400" dirty="0"/>
            </a:br>
            <a:br>
              <a:rPr lang="en-US" sz="2400" cap="none" dirty="0"/>
            </a:br>
            <a:r>
              <a:rPr lang="es-PE" sz="2400" cap="none" dirty="0"/>
              <a:t>     </a:t>
            </a:r>
            <a:r>
              <a:rPr lang="es-PE" sz="2400" b="1" cap="none" dirty="0"/>
              <a:t>1.</a:t>
            </a:r>
            <a:r>
              <a:rPr lang="es-PE" sz="2400" cap="none" dirty="0"/>
              <a:t> Procede cuando el fiscal decide continuar con la investigación preparatoria omitiendo un requisito de procedibilidad explícitamente previsto en la ley. si el órgano jurisdiccional la declara fundada se anulará lo actuado.</a:t>
            </a:r>
            <a:br>
              <a:rPr lang="es-PE" sz="2400" cap="none" dirty="0"/>
            </a:br>
            <a:br>
              <a:rPr lang="es-419" sz="2400" cap="none" dirty="0"/>
            </a:br>
            <a:r>
              <a:rPr lang="es-PE" sz="2400" cap="none" dirty="0"/>
              <a:t>     </a:t>
            </a:r>
            <a:r>
              <a:rPr lang="es-PE" sz="2400" b="1" cap="none" dirty="0"/>
              <a:t>2.</a:t>
            </a:r>
            <a:r>
              <a:rPr lang="es-PE" sz="2400" cap="none" dirty="0"/>
              <a:t> La investigación preparatoria podrá reiniciarse luego que el requisito omitido sea satisfecho.</a:t>
            </a:r>
            <a:br>
              <a:rPr lang="es-419" sz="2400" cap="none" dirty="0"/>
            </a:br>
            <a:endParaRPr lang="x-none" sz="2400" cap="none" dirty="0"/>
          </a:p>
        </p:txBody>
      </p:sp>
    </p:spTree>
    <p:extLst>
      <p:ext uri="{BB962C8B-B14F-4D97-AF65-F5344CB8AC3E}">
        <p14:creationId xmlns:p14="http://schemas.microsoft.com/office/powerpoint/2010/main" val="2507498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84243" y="802298"/>
            <a:ext cx="9570609" cy="2728906"/>
          </a:xfrm>
        </p:spPr>
        <p:txBody>
          <a:bodyPr>
            <a:noAutofit/>
          </a:bodyPr>
          <a:lstStyle/>
          <a:p>
            <a:pPr lvl="0"/>
            <a:r>
              <a:rPr lang="es-ES" sz="2400" dirty="0"/>
              <a:t>Ley N° 26702 </a:t>
            </a:r>
            <a:r>
              <a:rPr lang="es-ES" sz="2400" cap="none" dirty="0"/>
              <a:t>"en toda denuncia de carácter penal que se interponga contra una empresa del sistema financiero y de  seguros o sus representantes (...), la autoridad que conozca de dicha denuncia </a:t>
            </a:r>
            <a:r>
              <a:rPr lang="es-ES" sz="2400" b="1" i="1" cap="none" dirty="0"/>
              <a:t>deberá solicitar el informe técnico de la superintendencia, tan pronto como llegue a su conocimiento la denuncia correspondiente</a:t>
            </a:r>
            <a:r>
              <a:rPr lang="es-ES" sz="2400" cap="none" dirty="0"/>
              <a:t>, bajo responsabilidad"</a:t>
            </a:r>
            <a:endParaRPr lang="x-none" sz="2400" cap="none" dirty="0"/>
          </a:p>
        </p:txBody>
      </p:sp>
    </p:spTree>
    <p:extLst>
      <p:ext uri="{BB962C8B-B14F-4D97-AF65-F5344CB8AC3E}">
        <p14:creationId xmlns:p14="http://schemas.microsoft.com/office/powerpoint/2010/main" val="3232304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84243" y="802298"/>
            <a:ext cx="9570609" cy="2728906"/>
          </a:xfrm>
        </p:spPr>
        <p:txBody>
          <a:bodyPr>
            <a:noAutofit/>
          </a:bodyPr>
          <a:lstStyle/>
          <a:p>
            <a:r>
              <a:rPr lang="en-US" sz="2200" b="1" cap="none" dirty="0">
                <a:latin typeface="Arial" panose="020B0604020202020204" pitchFamily="34" charset="0"/>
                <a:cs typeface="Arial" panose="020B0604020202020204" pitchFamily="34" charset="0"/>
              </a:rPr>
              <a:t>CUESTION PREJUDICIAL</a:t>
            </a:r>
            <a:br>
              <a:rPr lang="en-US" sz="2200" b="1" cap="none" dirty="0">
                <a:latin typeface="Arial" panose="020B0604020202020204" pitchFamily="34" charset="0"/>
                <a:cs typeface="Arial" panose="020B0604020202020204" pitchFamily="34" charset="0"/>
              </a:rPr>
            </a:br>
            <a:br>
              <a:rPr lang="en-US" sz="2200" cap="none" dirty="0">
                <a:latin typeface="Arial" panose="020B0604020202020204" pitchFamily="34" charset="0"/>
                <a:cs typeface="Arial" panose="020B0604020202020204" pitchFamily="34" charset="0"/>
              </a:rPr>
            </a:br>
            <a:r>
              <a:rPr lang="es-PE" sz="2200" cap="none" dirty="0">
                <a:latin typeface="Arial" panose="020B0604020202020204" pitchFamily="34" charset="0"/>
                <a:cs typeface="Arial" panose="020B0604020202020204" pitchFamily="34" charset="0"/>
              </a:rPr>
              <a:t>     </a:t>
            </a:r>
            <a:r>
              <a:rPr lang="es-PE" sz="2200" b="1" cap="none" dirty="0">
                <a:latin typeface="Arial" panose="020B0604020202020204" pitchFamily="34" charset="0"/>
                <a:cs typeface="Arial" panose="020B0604020202020204" pitchFamily="34" charset="0"/>
              </a:rPr>
              <a:t>1.</a:t>
            </a:r>
            <a:r>
              <a:rPr lang="es-PE" sz="2200" cap="none" dirty="0">
                <a:latin typeface="Arial" panose="020B0604020202020204" pitchFamily="34" charset="0"/>
                <a:cs typeface="Arial" panose="020B0604020202020204" pitchFamily="34" charset="0"/>
              </a:rPr>
              <a:t> la cuestión prejudicial procede cuando el fiscal decide continuar con la investigación preparatoria, pese a que fuere necesaria en vía extra - penal una declaración vinculada al carácter delictuoso del hecho incriminado.</a:t>
            </a:r>
            <a:endParaRPr lang="es-419" sz="22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3830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84243" y="802298"/>
            <a:ext cx="9570609" cy="2728906"/>
          </a:xfrm>
        </p:spPr>
        <p:txBody>
          <a:bodyPr>
            <a:noAutofit/>
          </a:bodyPr>
          <a:lstStyle/>
          <a:p>
            <a:r>
              <a:rPr lang="en-US" sz="2200" cap="none" dirty="0">
                <a:latin typeface="Arial" panose="020B0604020202020204" pitchFamily="34" charset="0"/>
                <a:cs typeface="Arial" panose="020B0604020202020204" pitchFamily="34" charset="0"/>
              </a:rPr>
              <a:t>CUESTION PREJUDICIAL</a:t>
            </a:r>
            <a:br>
              <a:rPr lang="en-US" sz="2200" cap="none" dirty="0">
                <a:latin typeface="Arial" panose="020B0604020202020204" pitchFamily="34" charset="0"/>
                <a:cs typeface="Arial" panose="020B0604020202020204" pitchFamily="34" charset="0"/>
              </a:rPr>
            </a:br>
            <a:br>
              <a:rPr lang="es-419" sz="2200" cap="none" dirty="0">
                <a:latin typeface="Arial" panose="020B0604020202020204" pitchFamily="34" charset="0"/>
                <a:cs typeface="Arial" panose="020B0604020202020204" pitchFamily="34" charset="0"/>
              </a:rPr>
            </a:br>
            <a:r>
              <a:rPr lang="es-PE" sz="2200" b="1" cap="none" dirty="0">
                <a:latin typeface="Arial" panose="020B0604020202020204" pitchFamily="34" charset="0"/>
                <a:cs typeface="Arial" panose="020B0604020202020204" pitchFamily="34" charset="0"/>
              </a:rPr>
              <a:t>     2.</a:t>
            </a:r>
            <a:r>
              <a:rPr lang="es-PE" sz="2200" cap="none" dirty="0">
                <a:latin typeface="Arial" panose="020B0604020202020204" pitchFamily="34" charset="0"/>
                <a:cs typeface="Arial" panose="020B0604020202020204" pitchFamily="34" charset="0"/>
              </a:rPr>
              <a:t> si se declara fundada, la investigación preparatoria se suspende hasta que en la otra vía recaiga resolución firme. esta decisión beneficia a todos los imputados que se encuentren en igual situación jurídica y que no la hubieren deducido.</a:t>
            </a:r>
            <a:endParaRPr lang="es-419" sz="22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7940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84243" y="802298"/>
            <a:ext cx="9570609" cy="2728906"/>
          </a:xfrm>
        </p:spPr>
        <p:txBody>
          <a:bodyPr>
            <a:noAutofit/>
          </a:bodyPr>
          <a:lstStyle/>
          <a:p>
            <a:pPr lvl="0"/>
            <a:r>
              <a:rPr lang="en-US" sz="2200" cap="none" dirty="0">
                <a:latin typeface="Arial" panose="020B0604020202020204" pitchFamily="34" charset="0"/>
                <a:cs typeface="Arial" panose="020B0604020202020204" pitchFamily="34" charset="0"/>
              </a:rPr>
              <a:t>CUESTION PREJUDICIAL</a:t>
            </a:r>
            <a:br>
              <a:rPr lang="en-US" sz="2200" cap="none" dirty="0">
                <a:latin typeface="Arial" panose="020B0604020202020204" pitchFamily="34" charset="0"/>
                <a:cs typeface="Arial" panose="020B0604020202020204" pitchFamily="34" charset="0"/>
              </a:rPr>
            </a:br>
            <a:br>
              <a:rPr lang="en-US" sz="2200" cap="none" dirty="0">
                <a:latin typeface="Arial" panose="020B0604020202020204" pitchFamily="34" charset="0"/>
                <a:cs typeface="Arial" panose="020B0604020202020204" pitchFamily="34" charset="0"/>
              </a:rPr>
            </a:br>
            <a:r>
              <a:rPr lang="es-ES" sz="2200" cap="none" dirty="0">
                <a:latin typeface="Arial" panose="020B0604020202020204" pitchFamily="34" charset="0"/>
                <a:cs typeface="Arial" panose="020B0604020202020204" pitchFamily="34" charset="0"/>
              </a:rPr>
              <a:t>El supuesto de otra vía alude a sede que no sea la penal.</a:t>
            </a:r>
            <a:br>
              <a:rPr lang="es-ES" sz="2200" cap="none" dirty="0">
                <a:latin typeface="Arial" panose="020B0604020202020204" pitchFamily="34" charset="0"/>
                <a:cs typeface="Arial" panose="020B0604020202020204" pitchFamily="34" charset="0"/>
              </a:rPr>
            </a:br>
            <a:br>
              <a:rPr lang="es-ES" sz="2200" cap="none" dirty="0">
                <a:latin typeface="Arial" panose="020B0604020202020204" pitchFamily="34" charset="0"/>
                <a:cs typeface="Arial" panose="020B0604020202020204" pitchFamily="34" charset="0"/>
              </a:rPr>
            </a:br>
            <a:r>
              <a:rPr lang="es-ES" sz="2200" cap="none" dirty="0">
                <a:latin typeface="Arial" panose="020B0604020202020204" pitchFamily="34" charset="0"/>
                <a:cs typeface="Arial" panose="020B0604020202020204" pitchFamily="34" charset="0"/>
              </a:rPr>
              <a:t> En una interpretación literal parece que la norma dijera que otro procedimiento no penal calificará un hecho como delictuoso, pero ese no es el sentido de la prejudicialidad, pues entenderlo asi implicaría que un órgano judicial o administrativo estaría usurpando funciones</a:t>
            </a:r>
            <a:endParaRPr lang="x-none" sz="22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6865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37323" y="1060174"/>
            <a:ext cx="10617530" cy="4273325"/>
          </a:xfrm>
        </p:spPr>
        <p:txBody>
          <a:bodyPr>
            <a:noAutofit/>
          </a:bodyPr>
          <a:lstStyle/>
          <a:p>
            <a:r>
              <a:rPr lang="en-US" sz="2200" cap="none" dirty="0">
                <a:latin typeface="Arial" panose="020B0604020202020204" pitchFamily="34" charset="0"/>
                <a:cs typeface="Arial" panose="020B0604020202020204" pitchFamily="34" charset="0"/>
              </a:rPr>
              <a:t>CUESTION PREJUDICIAL</a:t>
            </a:r>
            <a:br>
              <a:rPr lang="en-US" sz="2200" cap="none" dirty="0">
                <a:latin typeface="Arial" panose="020B0604020202020204" pitchFamily="34" charset="0"/>
                <a:cs typeface="Arial" panose="020B0604020202020204" pitchFamily="34" charset="0"/>
              </a:rPr>
            </a:br>
            <a:br>
              <a:rPr lang="en-US" sz="2200" cap="none" dirty="0">
                <a:latin typeface="Arial" panose="020B0604020202020204" pitchFamily="34" charset="0"/>
                <a:cs typeface="Arial" panose="020B0604020202020204" pitchFamily="34" charset="0"/>
              </a:rPr>
            </a:br>
            <a:br>
              <a:rPr lang="en-US" sz="2200" cap="none" dirty="0">
                <a:latin typeface="Arial" panose="020B0604020202020204" pitchFamily="34" charset="0"/>
                <a:cs typeface="Arial" panose="020B0604020202020204" pitchFamily="34" charset="0"/>
              </a:rPr>
            </a:br>
            <a:r>
              <a:rPr lang="es-PE" sz="2200" cap="none" dirty="0">
                <a:latin typeface="Arial" panose="020B0604020202020204" pitchFamily="34" charset="0"/>
                <a:cs typeface="Arial" panose="020B0604020202020204" pitchFamily="34" charset="0"/>
              </a:rPr>
              <a:t>     </a:t>
            </a:r>
            <a:r>
              <a:rPr lang="es-PE" sz="2200" b="1" cap="none" dirty="0">
                <a:latin typeface="Arial" panose="020B0604020202020204" pitchFamily="34" charset="0"/>
                <a:cs typeface="Arial" panose="020B0604020202020204" pitchFamily="34" charset="0"/>
              </a:rPr>
              <a:t>3.</a:t>
            </a:r>
            <a:r>
              <a:rPr lang="es-PE" sz="2200" cap="none" dirty="0">
                <a:latin typeface="Arial" panose="020B0604020202020204" pitchFamily="34" charset="0"/>
                <a:cs typeface="Arial" panose="020B0604020202020204" pitchFamily="34" charset="0"/>
              </a:rPr>
              <a:t> En caso de que el proceso extra - penal no haya sido promovido por la persona legitimada para hacerlo, se le notificará y requerirá para que lo haga en el plazo de treinta días computados desde el momento en que haya quedado firme la resolución suspensiva. </a:t>
            </a:r>
            <a:br>
              <a:rPr lang="es-PE" sz="2200" cap="none" dirty="0">
                <a:latin typeface="Arial" panose="020B0604020202020204" pitchFamily="34" charset="0"/>
                <a:cs typeface="Arial" panose="020B0604020202020204" pitchFamily="34" charset="0"/>
              </a:rPr>
            </a:br>
            <a:br>
              <a:rPr lang="es-PE" sz="2200" cap="none" dirty="0">
                <a:latin typeface="Arial" panose="020B0604020202020204" pitchFamily="34" charset="0"/>
                <a:cs typeface="Arial" panose="020B0604020202020204" pitchFamily="34" charset="0"/>
              </a:rPr>
            </a:br>
            <a:br>
              <a:rPr lang="es-PE" sz="2200" cap="none" dirty="0">
                <a:latin typeface="Arial" panose="020B0604020202020204" pitchFamily="34" charset="0"/>
                <a:cs typeface="Arial" panose="020B0604020202020204" pitchFamily="34" charset="0"/>
              </a:rPr>
            </a:br>
            <a:br>
              <a:rPr lang="es-PE" sz="2200" cap="none" dirty="0">
                <a:latin typeface="Arial" panose="020B0604020202020204" pitchFamily="34" charset="0"/>
                <a:cs typeface="Arial" panose="020B0604020202020204" pitchFamily="34" charset="0"/>
              </a:rPr>
            </a:br>
            <a:r>
              <a:rPr lang="es-PE" sz="2200" cap="none" dirty="0">
                <a:latin typeface="Arial" panose="020B0604020202020204" pitchFamily="34" charset="0"/>
                <a:cs typeface="Arial" panose="020B0604020202020204" pitchFamily="34" charset="0"/>
              </a:rPr>
              <a:t>Si vencido dicho plazo no cumpliera con hacerlo, </a:t>
            </a:r>
            <a:r>
              <a:rPr lang="es-PE" sz="2200" b="1" cap="none" dirty="0">
                <a:latin typeface="Arial" panose="020B0604020202020204" pitchFamily="34" charset="0"/>
                <a:cs typeface="Arial" panose="020B0604020202020204" pitchFamily="34" charset="0"/>
              </a:rPr>
              <a:t>el fiscal provincial en lo civil</a:t>
            </a:r>
            <a:r>
              <a:rPr lang="es-PE" sz="2200" cap="none" dirty="0">
                <a:latin typeface="Arial" panose="020B0604020202020204" pitchFamily="34" charset="0"/>
                <a:cs typeface="Arial" panose="020B0604020202020204" pitchFamily="34" charset="0"/>
              </a:rPr>
              <a:t>, siempre que se trate de un hecho punible perseguible por ejercicio público de la acción penal, deberá promoverlo con citación de las partes interesadas. en uno u otro caso, el fiscal está autorizado para intervenir y continuar el proceso hasta su terminación, así como sustituir al titular de la acción si éste no lo prosigue.</a:t>
            </a:r>
            <a:endParaRPr lang="x-none" sz="22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2411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37323" y="1060174"/>
            <a:ext cx="10617530" cy="4273325"/>
          </a:xfrm>
        </p:spPr>
        <p:txBody>
          <a:bodyPr>
            <a:noAutofit/>
          </a:bodyPr>
          <a:lstStyle/>
          <a:p>
            <a:br>
              <a:rPr lang="en-US" sz="2200" cap="none" dirty="0">
                <a:latin typeface="Arial" panose="020B0604020202020204" pitchFamily="34" charset="0"/>
                <a:cs typeface="Arial" panose="020B0604020202020204" pitchFamily="34" charset="0"/>
              </a:rPr>
            </a:br>
            <a:br>
              <a:rPr lang="en-US" sz="2200" cap="none" dirty="0">
                <a:latin typeface="Arial" panose="020B0604020202020204" pitchFamily="34" charset="0"/>
                <a:cs typeface="Arial" panose="020B0604020202020204" pitchFamily="34" charset="0"/>
              </a:rPr>
            </a:br>
            <a:r>
              <a:rPr lang="en-US" sz="2200" cap="none" dirty="0">
                <a:latin typeface="Arial" panose="020B0604020202020204" pitchFamily="34" charset="0"/>
                <a:cs typeface="Arial" panose="020B0604020202020204" pitchFamily="34" charset="0"/>
              </a:rPr>
              <a:t>CUESTION PREJUDICIAL</a:t>
            </a:r>
            <a:br>
              <a:rPr lang="en-US" sz="2200" cap="none" dirty="0">
                <a:latin typeface="Arial" panose="020B0604020202020204" pitchFamily="34" charset="0"/>
                <a:cs typeface="Arial" panose="020B0604020202020204" pitchFamily="34" charset="0"/>
              </a:rPr>
            </a:br>
            <a:r>
              <a:rPr lang="es-PE" sz="2200" cap="none" dirty="0">
                <a:latin typeface="Arial" panose="020B0604020202020204" pitchFamily="34" charset="0"/>
                <a:cs typeface="Arial" panose="020B0604020202020204" pitchFamily="34" charset="0"/>
              </a:rPr>
              <a:t>     </a:t>
            </a:r>
            <a:br>
              <a:rPr lang="es-PE" sz="2200" cap="none" dirty="0">
                <a:latin typeface="Arial" panose="020B0604020202020204" pitchFamily="34" charset="0"/>
                <a:cs typeface="Arial" panose="020B0604020202020204" pitchFamily="34" charset="0"/>
              </a:rPr>
            </a:br>
            <a:br>
              <a:rPr lang="es-PE" sz="2200" cap="none" dirty="0">
                <a:latin typeface="Arial" panose="020B0604020202020204" pitchFamily="34" charset="0"/>
                <a:cs typeface="Arial" panose="020B0604020202020204" pitchFamily="34" charset="0"/>
              </a:rPr>
            </a:br>
            <a:br>
              <a:rPr lang="es-PE" sz="2200" cap="none" dirty="0">
                <a:latin typeface="Arial" panose="020B0604020202020204" pitchFamily="34" charset="0"/>
                <a:cs typeface="Arial" panose="020B0604020202020204" pitchFamily="34" charset="0"/>
              </a:rPr>
            </a:br>
            <a:br>
              <a:rPr lang="es-PE" sz="2200" cap="none" dirty="0">
                <a:latin typeface="Arial" panose="020B0604020202020204" pitchFamily="34" charset="0"/>
                <a:cs typeface="Arial" panose="020B0604020202020204" pitchFamily="34" charset="0"/>
              </a:rPr>
            </a:br>
            <a:br>
              <a:rPr lang="es-419" sz="2200" cap="none" dirty="0">
                <a:latin typeface="Arial" panose="020B0604020202020204" pitchFamily="34" charset="0"/>
                <a:cs typeface="Arial" panose="020B0604020202020204" pitchFamily="34" charset="0"/>
              </a:rPr>
            </a:br>
            <a:r>
              <a:rPr lang="es-PE" sz="2200" cap="none" dirty="0">
                <a:latin typeface="Arial" panose="020B0604020202020204" pitchFamily="34" charset="0"/>
                <a:cs typeface="Arial" panose="020B0604020202020204" pitchFamily="34" charset="0"/>
              </a:rPr>
              <a:t>     </a:t>
            </a:r>
            <a:r>
              <a:rPr lang="es-PE" sz="2200" b="1" cap="none" dirty="0">
                <a:latin typeface="Arial" panose="020B0604020202020204" pitchFamily="34" charset="0"/>
                <a:cs typeface="Arial" panose="020B0604020202020204" pitchFamily="34" charset="0"/>
              </a:rPr>
              <a:t>4.</a:t>
            </a:r>
            <a:r>
              <a:rPr lang="es-PE" sz="2200" cap="none" dirty="0">
                <a:latin typeface="Arial" panose="020B0604020202020204" pitchFamily="34" charset="0"/>
                <a:cs typeface="Arial" panose="020B0604020202020204" pitchFamily="34" charset="0"/>
              </a:rPr>
              <a:t> de lo resuelto en la vía extra - penal depende la prosecución o el sobreseimiento definitivo de la causa.</a:t>
            </a:r>
            <a:br>
              <a:rPr lang="es-PE" sz="2200" cap="none" dirty="0">
                <a:latin typeface="Arial" panose="020B0604020202020204" pitchFamily="34" charset="0"/>
                <a:cs typeface="Arial" panose="020B0604020202020204" pitchFamily="34" charset="0"/>
              </a:rPr>
            </a:br>
            <a:br>
              <a:rPr lang="es-PE" sz="2200" cap="none" dirty="0">
                <a:latin typeface="Arial" panose="020B0604020202020204" pitchFamily="34" charset="0"/>
                <a:cs typeface="Arial" panose="020B0604020202020204" pitchFamily="34" charset="0"/>
              </a:rPr>
            </a:br>
            <a:br>
              <a:rPr lang="es-PE" sz="2200" cap="none" dirty="0">
                <a:latin typeface="Arial" panose="020B0604020202020204" pitchFamily="34" charset="0"/>
                <a:cs typeface="Arial" panose="020B0604020202020204" pitchFamily="34" charset="0"/>
              </a:rPr>
            </a:br>
            <a:br>
              <a:rPr lang="es-PE" sz="2200" cap="none" dirty="0">
                <a:latin typeface="Arial" panose="020B0604020202020204" pitchFamily="34" charset="0"/>
                <a:cs typeface="Arial" panose="020B0604020202020204" pitchFamily="34" charset="0"/>
              </a:rPr>
            </a:br>
            <a:br>
              <a:rPr lang="es-PE" sz="2200" cap="none" dirty="0">
                <a:latin typeface="Arial" panose="020B0604020202020204" pitchFamily="34" charset="0"/>
                <a:cs typeface="Arial" panose="020B0604020202020204" pitchFamily="34" charset="0"/>
              </a:rPr>
            </a:br>
            <a:br>
              <a:rPr lang="es-419" sz="2200" cap="none" dirty="0">
                <a:latin typeface="Arial" panose="020B0604020202020204" pitchFamily="34" charset="0"/>
                <a:cs typeface="Arial" panose="020B0604020202020204" pitchFamily="34" charset="0"/>
              </a:rPr>
            </a:br>
            <a:endParaRPr lang="x-none" sz="22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5606066"/>
      </p:ext>
    </p:extLst>
  </p:cSld>
  <p:clrMapOvr>
    <a:masterClrMapping/>
  </p:clrMapOvr>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163</TotalTime>
  <Words>1237</Words>
  <Application>Microsoft Office PowerPoint</Application>
  <PresentationFormat>Panorámica</PresentationFormat>
  <Paragraphs>23</Paragraphs>
  <Slides>19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19</vt:i4>
      </vt:variant>
    </vt:vector>
  </HeadingPairs>
  <TitlesOfParts>
    <vt:vector size="22" baseType="lpstr">
      <vt:lpstr>Arial</vt:lpstr>
      <vt:lpstr>Gill Sans MT</vt:lpstr>
      <vt:lpstr>Galería</vt:lpstr>
      <vt:lpstr>EXTINCION DE LA acción penal MEDIOS DE DEFENSA TECNICOS</vt:lpstr>
      <vt:lpstr>Medios técnicos de defensa contra la acción penal   Cuestión previa  Cuestión prejudicial  Excepciones  </vt:lpstr>
      <vt:lpstr>Cuestion previa       1. Procede cuando el fiscal decide continuar con la investigación preparatoria omitiendo un requisito de procedibilidad explícitamente previsto en la ley. si el órgano jurisdiccional la declara fundada se anulará lo actuado.       2. La investigación preparatoria podrá reiniciarse luego que el requisito omitido sea satisfecho. </vt:lpstr>
      <vt:lpstr>Ley N° 26702 "en toda denuncia de carácter penal que se interponga contra una empresa del sistema financiero y de  seguros o sus representantes (...), la autoridad que conozca de dicha denuncia deberá solicitar el informe técnico de la superintendencia, tan pronto como llegue a su conocimiento la denuncia correspondiente, bajo responsabilidad"</vt:lpstr>
      <vt:lpstr>CUESTION PREJUDICIAL       1. la cuestión prejudicial procede cuando el fiscal decide continuar con la investigación preparatoria, pese a que fuere necesaria en vía extra - penal una declaración vinculada al carácter delictuoso del hecho incriminado.</vt:lpstr>
      <vt:lpstr>CUESTION PREJUDICIAL       2. si se declara fundada, la investigación preparatoria se suspende hasta que en la otra vía recaiga resolución firme. esta decisión beneficia a todos los imputados que se encuentren en igual situación jurídica y que no la hubieren deducido.</vt:lpstr>
      <vt:lpstr>CUESTION PREJUDICIAL  El supuesto de otra vía alude a sede que no sea la penal.   En una interpretación literal parece que la norma dijera que otro procedimiento no penal calificará un hecho como delictuoso, pero ese no es el sentido de la prejudicialidad, pues entenderlo asi implicaría que un órgano judicial o administrativo estaría usurpando funciones</vt:lpstr>
      <vt:lpstr>CUESTION PREJUDICIAL        3. En caso de que el proceso extra - penal no haya sido promovido por la persona legitimada para hacerlo, se le notificará y requerirá para que lo haga en el plazo de treinta días computados desde el momento en que haya quedado firme la resolución suspensiva.     Si vencido dicho plazo no cumpliera con hacerlo, el fiscal provincial en lo civil, siempre que se trate de un hecho punible perseguible por ejercicio público de la acción penal, deberá promoverlo con citación de las partes interesadas. en uno u otro caso, el fiscal está autorizado para intervenir y continuar el proceso hasta su terminación, así como sustituir al titular de la acción si éste no lo prosigue.</vt:lpstr>
      <vt:lpstr>  CUESTION PREJUDICIAL                4. de lo resuelto en la vía extra - penal depende la prosecución o el sobreseimiento definitivo de la causa.      </vt:lpstr>
      <vt:lpstr>Ejemplo  En un caso de delito a la omision a la asistencia familiar que pide nulidad del requerimiento de pago por domicilio distinto  </vt:lpstr>
      <vt:lpstr>EXCEPCIONES       a) naturaleza de juicio, cuando se ha dado al proceso una sustanciación distinta a la prevista en la ley.       b) improcedencia de acción, cuando el hecho no constituye delito o no es justiciable penalmente.       c) cosa juzgada, cuando el hecho punible ha sido objeto de una resolución firme, nacional o extranjera contra la misma persona. </vt:lpstr>
      <vt:lpstr>EXCEPCIONES       e) prescripción, cuando por el vencimiento de los plazos señalados por el código penal se haya extinguido la acción penal o el derecho de ejecución de la pena.       2. en caso que se declare fundada la excepción de naturaleza de juicio, el proceso se adecuará al trámite reconocido en el auto que la resuelva. si se declara fundada cualquiera de las otras excepciones el proceso será sobreseído definitivamente. </vt:lpstr>
      <vt:lpstr>     OPORTUNIDAD       1. La cuestión previa, cuestión prejudicial y las excepciones se plantean una vez que el fiscal haya decidido continuar con las investigaciones preparatorias o al contestar la querella ante el juez y se resolverán necesariamente antes de culminar la etapa intermedia.  </vt:lpstr>
      <vt:lpstr>     OPORTUNIDAD       2. La cuestión previa y las excepciones también se pueden deducir durante la etapa intermedia.        3. Los medios de defensa, pueden ser declarados de oficio. </vt:lpstr>
      <vt:lpstr>TRAMITE  1. La cuestión previa, cuestión prejudicial y las excepciones que se deduzcan durante la investigación preparatoria serán planteadas mediante solicitud fundamentada ante el juez de la investigación preparatoria adjuntando, los elementos de convicción que correspondan. </vt:lpstr>
      <vt:lpstr>     PROGRAMACION DE LA AUDIENCIA  El juez de la investigación preparatoria, una vez que ha recabado información del fiscal acerca de los sujetos procesales apersonados en la causa y luego de notificarles la admisión del medio de defensa deducido, dentro del tercer día señalará fecha para la realización de la audiencia, la que se realizará con quienes concurran a la misma.   El fiscal asistirá obligatoriamente y exhibirá el expediente fiscal para su examen inmediato por el juez en ese acto.</vt:lpstr>
      <vt:lpstr>    AUDIENCIA  El juez de la investigación preparatoria escuchará por su orden, al abogado defensor que propuso el medio de defensa, al fiscal, al defensor del actor civil, al defensor de la persona jurídica y del tercero civil.   Los participantes harán mención a los elementos de convicción que consten en autos o que han acompañado en sede judicial. Si asiste el imputado tiene derecho a intervenir en último término.</vt:lpstr>
      <vt:lpstr>DECISION       4. el juez de la investigación preparatoria resolverá inmediatamente o, en todo caso, en el plazo de dos días luego de celebrada la vista. excepcionalmente, y hasta por veinticuatro horas, podrá retener el expediente fiscal para resolver el medio de defensa deducido, que se hará mediante auto debidamente fundamentado.  Extension: la cuestión previa, cuestión prejudicial y las excepciones deducidas a favor de uno de los imputados beneficia a los demás, siempre que se encuentren en igual situación jurídica.</vt:lpstr>
      <vt:lpstr>         IMPUGNACION     1. Contra el auto procede recurso de apelación.     2. Concedido el recurso el juez dispondrá, antes de la elevación del recurso a la sala que dentro del quinto día se agreguen a los actuados formados en sede judicial las copias certificadas pertinentes del expediente fiscal.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acción penal</dc:title>
  <dc:creator>victor jimmy arbulu  martinez</dc:creator>
  <cp:lastModifiedBy>victor jimmy arbulu  martinez</cp:lastModifiedBy>
  <cp:revision>109</cp:revision>
  <dcterms:created xsi:type="dcterms:W3CDTF">2016-08-18T21:13:31Z</dcterms:created>
  <dcterms:modified xsi:type="dcterms:W3CDTF">2021-03-13T23:52:32Z</dcterms:modified>
</cp:coreProperties>
</file>